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27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B1E"/>
    <a:srgbClr val="E6290B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59156-9CB0-D69D-440A-77B4D5FE5EB3}" v="1535" dt="2025-05-26T20:29:52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13/06/2025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61AFDAA-F249-1ECB-3879-86C640B8A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4413" y="21382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Rapport de 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Michèle Tessier-Baillargeon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VP mob-info 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2024-2025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48C89B1-C957-645D-5109-46F69B46A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902" y="4527931"/>
            <a:ext cx="672750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AGA</a:t>
            </a:r>
            <a:endParaRPr lang="fr-FR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26 mai 2025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1D965B8-CD35-5080-1670-CF911DD1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94" y="-992"/>
            <a:ext cx="10837606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A3B1E"/>
                </a:solidFill>
              </a:rPr>
              <a:t>Principales responsabilités de</a:t>
            </a:r>
            <a:r>
              <a:rPr lang="fr-FR" sz="3200" b="1" dirty="0">
                <a:solidFill>
                  <a:srgbClr val="FA3B1E"/>
                </a:solidFill>
                <a:latin typeface="Calibri Light"/>
                <a:cs typeface="Calibri Light"/>
              </a:rPr>
              <a:t> la personne élue à la vice-présidence à l'information et à la vie syndicale (mobilisation)</a:t>
            </a:r>
            <a:r>
              <a:rPr lang="fr-FR" sz="3200" b="1" dirty="0">
                <a:solidFill>
                  <a:srgbClr val="FA3B1E"/>
                </a:solidFill>
                <a:latin typeface="PT Serif"/>
              </a:rPr>
              <a:t> </a:t>
            </a:r>
            <a:endParaRPr lang="fr-FR" sz="2400" b="1">
              <a:solidFill>
                <a:srgbClr val="FA3B1E"/>
              </a:solidFill>
              <a:cs typeface="Calibri Light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4F0F846-18A6-22B8-8A77-54226AB5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1255541"/>
            <a:ext cx="989616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a) coordonne les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échanges d’information entre les instances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internes;</a:t>
            </a:r>
            <a:endParaRPr lang="fr-FR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b) voit à la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diffusion des informations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aux personnes chargées de cours et au comité exécutif;</a:t>
            </a: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c) est responsable des relations du syndicat avec les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médias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d) établit un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réseau de communication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permettant de rejoindre et/ou mobiliser rapidement l’ensemble des membres;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e) 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coordonne l’ensemble des activités de mobilisation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émanant de la CSN, de la FNEEQ, des conseils centraux affiliés, de l’assemblée générale, du comité exécutif ou du comité société;</a:t>
            </a:r>
            <a:endParaRPr lang="fr-CA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f) coordonne l’ensemble des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activités de mobilisation émanant de moyens de pression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ou de conflits de travail;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g) favorise le développement du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sentiment d’appartenance et de l’intégration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des chargées, chargés de cours à la vie syndicale et de la communauté universitaire et identifie les problèmes y faisant obstacle;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h) coordonne les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activités </a:t>
            </a:r>
            <a:r>
              <a:rPr lang="fr-CA" sz="1400" b="1" err="1">
                <a:solidFill>
                  <a:srgbClr val="FA3B1E"/>
                </a:solidFill>
                <a:latin typeface="PT Serif"/>
              </a:rPr>
              <a:t>parasyndicales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qui favorisent la participation et l’interaction des membres;</a:t>
            </a: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i) prévoit et organise des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activités sociales pour les membres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, dont une journée d’accueil des nouveaux membres au début des trimestres d’automne et d’hiver;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j) autant que faire se peut,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participe aux réunions des instances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et organismes affiliés auxquels le Syndicat est dûment convoqué;</a:t>
            </a:r>
            <a:endParaRPr lang="fr-CA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k) 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remplace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, au besoin,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la présidente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 ou le président;</a:t>
            </a: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l) accomplit toute autre tâche prévue au </a:t>
            </a:r>
            <a:r>
              <a:rPr lang="fr-CA" sz="1400" b="1" dirty="0">
                <a:solidFill>
                  <a:srgbClr val="FA3B1E"/>
                </a:solidFill>
                <a:latin typeface="PT Serif"/>
              </a:rPr>
              <a:t>plan de travail annuel adopté par l’assemblée générale</a:t>
            </a:r>
            <a:r>
              <a:rPr lang="fr-CA" sz="1400" dirty="0">
                <a:solidFill>
                  <a:schemeClr val="bg1"/>
                </a:solidFill>
                <a:latin typeface="PT Serif"/>
              </a:rPr>
              <a:t>;</a:t>
            </a:r>
          </a:p>
          <a:p>
            <a:pPr marL="0" indent="0">
              <a:buNone/>
            </a:pPr>
            <a:r>
              <a:rPr lang="fr-CA" sz="1400" dirty="0">
                <a:solidFill>
                  <a:schemeClr val="bg1"/>
                </a:solidFill>
                <a:latin typeface="PT Serif"/>
              </a:rPr>
              <a:t>m) en cas de non-renouvellement de mandat, s’assure que la passation du pouvoir se fasse toujours                                             de façon à favoriser les intérêts du Syndicat.</a:t>
            </a:r>
            <a:endParaRPr lang="fr-CA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353695" indent="-353695">
              <a:buClr>
                <a:srgbClr val="203864"/>
              </a:buClr>
              <a:buAutoNum type="alphaLcParenR"/>
            </a:pPr>
            <a:endParaRPr lang="fr-CA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65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97D828-BCA8-16DE-A0B6-108A9816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18" y="280834"/>
            <a:ext cx="11235812" cy="78543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Principales réalisations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145BB-4483-DFA5-F5D3-114CFA7B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8" y="1063411"/>
            <a:ext cx="11018981" cy="47854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FA3B1E"/>
                </a:solidFill>
                <a:ea typeface="+mn-lt"/>
                <a:cs typeface="+mn-lt"/>
              </a:rPr>
              <a:t>Information</a:t>
            </a:r>
            <a:endParaRPr lang="fr-FR" sz="1600" dirty="0">
              <a:solidFill>
                <a:srgbClr val="FA3B1E"/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Rencontres trimestrielles information nouveaux membres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: 5 septembre et 14 janvier.</a:t>
            </a:r>
            <a:endParaRPr lang="fr-FR" sz="16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Environ 20 infolettres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(aux 7 à 14 jours) qui regroupent toutes les informations qui doivent être communiquées aux membres    + quelques courriels seuls pour des enjeux importants et pour la pré négociation. </a:t>
            </a:r>
            <a:endParaRPr lang="fr-FR" sz="16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500"/>
              </a:spcBef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Gestion de la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page Facebook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. La page avait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451 membres en juin 2024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(341 membres en 2023) et a maintenant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534 membres (+83).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On rejoint donc de plus en plus de membres par divers moyens.</a:t>
            </a:r>
            <a:endParaRPr lang="fr-FR" sz="16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Affichage campus Lévis 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campagnes FNEEQ-CSN et informations SCCCUQAR. </a:t>
            </a:r>
            <a:endParaRPr lang="fr-FR" sz="16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285750" indent="-285750">
              <a:spcBef>
                <a:spcPts val="500"/>
              </a:spcBef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Réponse aux (ou redirection des)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courriels et appels de questions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provenant des membres. </a:t>
            </a:r>
            <a:endParaRPr lang="fr-FR" sz="16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rgbClr val="FA3B1E"/>
                </a:solidFill>
                <a:ea typeface="+mn-lt"/>
                <a:cs typeface="+mn-lt"/>
              </a:rPr>
              <a:t>Mobilisation</a:t>
            </a:r>
            <a:endParaRPr lang="fr-FR" sz="1600" dirty="0">
              <a:solidFill>
                <a:srgbClr val="FA3B1E"/>
              </a:solidFill>
              <a:ea typeface="Calibri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Amélioration des locaux des PCC à Lévis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en collaboration avec Mme. Barbra Tremblay de l'UQAR.</a:t>
            </a:r>
          </a:p>
          <a:p>
            <a:pPr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Souper de la rentrée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5 septembre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,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Café déjeuner bienveillant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11 octobre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,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Arial"/>
              </a:rPr>
              <a:t> 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Arial"/>
              </a:rPr>
              <a:t>Rapport sur l'IA du comité École et société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Arial"/>
              </a:rPr>
              <a:t> 13 décembre,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Calibri"/>
              </a:rPr>
              <a:t>Soupers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de Noël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 13 décembre,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AGA cahier de demandes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 3 juin.</a:t>
            </a:r>
            <a:endParaRPr lang="fr-FR" sz="1600" dirty="0">
              <a:solidFill>
                <a:schemeClr val="accent1">
                  <a:lumMod val="50000"/>
                </a:schemeClr>
              </a:solidFill>
              <a:ea typeface="+mn-lt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Comité de mobilisation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: 10 septembre, 8 octobre, 13 novembre et 5 décembre 2024, 8 janvier, 5 février et 26 mars 2025.</a:t>
            </a:r>
          </a:p>
          <a:p>
            <a:pPr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Journée des personnes chargées de cours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22 novembre : concours témoignages d'étudiants, appel à témoignages entre collègues, diaporamas, envoi des témoignages aux membres, coordination avec les communications de l'UQAR. 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spcBef>
                <a:spcPts val="500"/>
              </a:spcBef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Rencontres de consultation des membres 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par groupes de départements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pour la pré négociation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2 décembre (supervision des stages en éducation), 11 février (Sciences de l’éducation) et 11 mars (Sciences de la santé)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spcBef>
                <a:spcPts val="50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Midis-causeries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: 1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er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160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novembre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(liberté </a:t>
            </a:r>
            <a:r>
              <a:rPr lang="en-US" sz="160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académique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et </a:t>
            </a:r>
            <a:r>
              <a:rPr lang="en-US" sz="160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autonomie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160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professionnelle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), 19 mars (plan de </a:t>
            </a:r>
            <a:r>
              <a:rPr lang="en-US" sz="160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cours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).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spcBef>
                <a:spcPts val="500"/>
              </a:spcBef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Cartes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souhaits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anniversaires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et Fêtes de fin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d'année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membres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. Cartes de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souhaits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 Fêtes de fin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d'année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instances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syndicales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 et directions UQAR. 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  <a:p>
            <a:pPr>
              <a:spcBef>
                <a:spcPts val="500"/>
              </a:spcBef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«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Jasettes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» de corridors (Lévis).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74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97D828-BCA8-16DE-A0B6-108A9816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75" y="564895"/>
            <a:ext cx="11235812" cy="7854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Participation à titre de membre du comité exécutif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145BB-4483-DFA5-F5D3-114CFA7B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12" y="1351637"/>
            <a:ext cx="10515600" cy="50445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/>
            <a:r>
              <a:rPr lang="fr-CA" sz="1800" b="1">
                <a:solidFill>
                  <a:srgbClr val="002060"/>
                </a:solidFill>
                <a:latin typeface="Calibri"/>
                <a:cs typeface="Arial"/>
              </a:rPr>
              <a:t>Assemblées générales</a:t>
            </a:r>
            <a:r>
              <a:rPr lang="fr-CA" sz="1800" dirty="0">
                <a:solidFill>
                  <a:srgbClr val="002060"/>
                </a:solidFill>
                <a:latin typeface="Calibri"/>
                <a:cs typeface="Arial"/>
              </a:rPr>
              <a:t> : 29 janvier, 26 mai, 3 et 11 juin.</a:t>
            </a:r>
            <a:endParaRPr lang="fr-CA" sz="180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fr-CA" sz="1800" b="1" dirty="0">
                <a:solidFill>
                  <a:srgbClr val="002060"/>
                </a:solidFill>
                <a:latin typeface="Calibri"/>
                <a:cs typeface="Arial"/>
              </a:rPr>
              <a:t>Conseils syndicaux</a:t>
            </a:r>
            <a:r>
              <a:rPr lang="fr-CA" sz="1800" dirty="0">
                <a:solidFill>
                  <a:srgbClr val="002060"/>
                </a:solidFill>
                <a:latin typeface="Calibri"/>
                <a:cs typeface="Arial"/>
              </a:rPr>
              <a:t> : 22 janvier, 20 et 28 mai.</a:t>
            </a:r>
            <a:endParaRPr lang="fr-CA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fr-CA" sz="1800" dirty="0">
                <a:solidFill>
                  <a:srgbClr val="002060"/>
                </a:solidFill>
                <a:ea typeface="+mn-lt"/>
                <a:cs typeface="+mn-lt"/>
              </a:rPr>
              <a:t>Collaboration avec Josée et Joanie, les adjointes administratives, pour l'information et la mobilisation des membres.</a:t>
            </a:r>
            <a:endParaRPr lang="fr-CA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fr-CA" sz="18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Consultation dans le cadre de la </a:t>
            </a:r>
            <a:r>
              <a:rPr lang="fr-CA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planification stratégique</a:t>
            </a:r>
            <a:r>
              <a:rPr lang="fr-CA" sz="18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: 5 décembre.</a:t>
            </a:r>
            <a:endParaRPr lang="fr-CA" sz="180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fr-CA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Participation projet d'une étudiante</a:t>
            </a:r>
            <a:r>
              <a:rPr lang="fr-CA" sz="18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: évaluation de l'enseignement.</a:t>
            </a:r>
          </a:p>
          <a:p>
            <a:pPr marL="285750" indent="-285750"/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Coordination et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amélioration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des processus de 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bourses du SCCCUQAR :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janvier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,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février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et mars. 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Infographie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page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commandite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agenda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étudiant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.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Représentation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SCCCUQAR :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Cérémonie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Fête de la reconnaissance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: 29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mai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. 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Personne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ressource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Comité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enjeux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sociaux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.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Dialogue syndical dans le cadre des États </a:t>
            </a:r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généraux</a:t>
            </a: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québécois</a:t>
            </a: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de la </a:t>
            </a:r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solidarité</a:t>
            </a: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internationale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 10 </a:t>
            </a:r>
            <a:r>
              <a:rPr lang="en-US" sz="1800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avril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. </a:t>
            </a: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Midi discussion Fédération des femmes du Québec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3 </a:t>
            </a:r>
            <a:r>
              <a:rPr lang="en-US" sz="1800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avril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.</a:t>
            </a:r>
          </a:p>
          <a:p>
            <a:pPr marL="285750" indent="-285750"/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Regroupement</a:t>
            </a:r>
            <a:r>
              <a:rPr lang="en-US" sz="18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US" sz="1800" b="1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université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 : 22 et 23 </a:t>
            </a:r>
            <a:r>
              <a:rPr lang="en-US" sz="1800" err="1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mai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.</a:t>
            </a:r>
          </a:p>
          <a:p>
            <a:pPr marL="285750" indent="-285750"/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Préparation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de la </a:t>
            </a:r>
            <a:r>
              <a:rPr lang="en-US" sz="1800" b="1" err="1">
                <a:solidFill>
                  <a:srgbClr val="002060"/>
                </a:solidFill>
                <a:latin typeface="Calibri"/>
                <a:cs typeface="Arial"/>
              </a:rPr>
              <a:t>négo</a:t>
            </a:r>
            <a:r>
              <a:rPr lang="en-US" sz="1800" b="1" dirty="0">
                <a:solidFill>
                  <a:srgbClr val="002060"/>
                </a:solidFill>
                <a:latin typeface="Calibri"/>
                <a:cs typeface="Arial"/>
              </a:rPr>
              <a:t> 2025: 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14 rencontres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en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vue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de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préparer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le cahier des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demandes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et de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déterminer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les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modalités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de la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négociation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  avec </a:t>
            </a:r>
            <a:r>
              <a:rPr lang="en-US" sz="1800" err="1">
                <a:solidFill>
                  <a:srgbClr val="002060"/>
                </a:solidFill>
                <a:latin typeface="Calibri"/>
                <a:cs typeface="Arial"/>
              </a:rPr>
              <a:t>l’employeur</a:t>
            </a:r>
            <a:r>
              <a:rPr lang="en-US" sz="1800" dirty="0">
                <a:solidFill>
                  <a:srgbClr val="002060"/>
                </a:solidFill>
                <a:latin typeface="Calibri"/>
                <a:cs typeface="Arial"/>
              </a:rPr>
              <a:t>.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285750" indent="-285750"/>
            <a:r>
              <a:rPr lang="fr-CA" sz="1800" b="1" dirty="0">
                <a:solidFill>
                  <a:srgbClr val="002060"/>
                </a:solidFill>
                <a:latin typeface="Calibri"/>
                <a:cs typeface="Arial"/>
              </a:rPr>
              <a:t>Rencontres comité exécutif</a:t>
            </a:r>
            <a:r>
              <a:rPr lang="fr-CA" sz="1800" dirty="0">
                <a:solidFill>
                  <a:srgbClr val="002060"/>
                </a:solidFill>
                <a:latin typeface="Calibri"/>
                <a:cs typeface="Arial"/>
              </a:rPr>
              <a:t> : 11 rencontres.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002060"/>
                </a:solidFill>
                <a:latin typeface="Calibri"/>
                <a:cs typeface="Calibri"/>
              </a:rPr>
              <a:t>        Autres instances à titre de chargée de cours : Commission des études (10 rencontres), comité CUIP (15h)</a:t>
            </a:r>
            <a:endParaRPr lang="fr-FR" sz="1800" dirty="0">
              <a:solidFill>
                <a:srgbClr val="002060"/>
              </a:solidFill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60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9B273-0617-D817-E0BB-9993B667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9" y="400616"/>
            <a:ext cx="10043735" cy="95685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Orientations mob-info pour la prochaine année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CE5C09-8B2E-5FD1-CEFE-ECF8C3DFE825}"/>
              </a:ext>
            </a:extLst>
          </p:cNvPr>
          <p:cNvSpPr txBox="1"/>
          <p:nvPr/>
        </p:nvSpPr>
        <p:spPr>
          <a:xfrm>
            <a:off x="565586" y="1398717"/>
            <a:ext cx="1004365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  <a:cs typeface="Calibri"/>
              </a:rPr>
              <a:t>Mobilisation continue des membres : activités sociales, midis-causerie, sondages, etc.</a:t>
            </a:r>
            <a:endParaRPr lang="fr-FR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  <a:ea typeface="Calibri"/>
                <a:cs typeface="Calibri"/>
              </a:rPr>
              <a:t>Mobilisation en période de négociation : surtout de l'information pour la 1</a:t>
            </a:r>
            <a:r>
              <a:rPr lang="fr-CA" sz="2400" baseline="30000" dirty="0">
                <a:solidFill>
                  <a:schemeClr val="bg1"/>
                </a:solidFill>
                <a:ea typeface="Calibri"/>
                <a:cs typeface="Calibri"/>
              </a:rPr>
              <a:t>ère</a:t>
            </a:r>
            <a:r>
              <a:rPr lang="fr-CA" sz="2400" dirty="0">
                <a:solidFill>
                  <a:schemeClr val="bg1"/>
                </a:solidFill>
                <a:ea typeface="Calibri"/>
                <a:cs typeface="Calibri"/>
              </a:rPr>
              <a:t> année, établir un plan de mobilisation avec le Comité mob.</a:t>
            </a: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  <a:cs typeface="Calibri"/>
              </a:rPr>
              <a:t>Amélioration continue de l'infolettre du SCCCUQAR. Exploration de nouveaux formats.</a:t>
            </a:r>
            <a:endParaRPr lang="fr-CA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  <a:ea typeface="Calibri"/>
                <a:cs typeface="Calibri"/>
              </a:rPr>
              <a:t>Exploration des moyens pour l'amélioration continue de l'information aux membres.</a:t>
            </a:r>
            <a:endParaRPr lang="fr-CA" sz="2400" dirty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Amélioration du sentiment d'appartenance et de la vie universitaire : </a:t>
            </a:r>
            <a:endParaRPr lang="fr-CA" sz="24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fr-CA" sz="2400" dirty="0">
                <a:solidFill>
                  <a:schemeClr val="bg1"/>
                </a:solidFill>
              </a:rPr>
              <a:t> Locaux Rimouski, collaboration (CC et profs, entre CC),</a:t>
            </a:r>
            <a:r>
              <a:rPr lang="fr-CA" sz="2400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 visibilité des PCC.</a:t>
            </a:r>
            <a:endParaRPr lang="fr-CA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Soutien continu des membres.</a:t>
            </a:r>
            <a:endParaRPr lang="fr-CA" sz="24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fr-CA" sz="2400" dirty="0">
              <a:solidFill>
                <a:schemeClr val="accent1">
                  <a:lumMod val="50000"/>
                </a:schemeClr>
              </a:solidFill>
              <a:ea typeface="Calibri" panose="020F0502020204030204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83F0D7-21A4-2B61-764B-2ECF0143756F}"/>
              </a:ext>
            </a:extLst>
          </p:cNvPr>
          <p:cNvSpPr txBox="1"/>
          <p:nvPr/>
        </p:nvSpPr>
        <p:spPr>
          <a:xfrm>
            <a:off x="472736" y="5926295"/>
            <a:ext cx="77534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4400" b="1" dirty="0">
                <a:solidFill>
                  <a:srgbClr val="FA3B1E"/>
                </a:solidFill>
              </a:rPr>
              <a:t>Merci pour votre confiance !</a:t>
            </a:r>
            <a:endParaRPr lang="fr-CA" sz="4400" b="1">
              <a:solidFill>
                <a:srgbClr val="FA3B1E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261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929</Words>
  <Application>Microsoft Office PowerPoint</Application>
  <PresentationFormat>Grand écran</PresentationFormat>
  <Paragraphs>59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PT Serif</vt:lpstr>
      <vt:lpstr>Thème Office</vt:lpstr>
      <vt:lpstr>Rapport de  Michèle Tessier-Baillargeon VP mob-info  2024-2025</vt:lpstr>
      <vt:lpstr>Principales responsabilités de la personne élue à la vice-présidence à l'information et à la vie syndicale (mobilisation) </vt:lpstr>
      <vt:lpstr>Principales réalisations </vt:lpstr>
      <vt:lpstr>Participation à titre de membre du comité exécutif </vt:lpstr>
      <vt:lpstr>Orientations mob-info pour la prochaine année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 Guillemette</dc:creator>
  <cp:lastModifiedBy>Syndicat des chargés de cours de l'UQAR</cp:lastModifiedBy>
  <cp:revision>1228</cp:revision>
  <dcterms:created xsi:type="dcterms:W3CDTF">2023-05-25T00:11:35Z</dcterms:created>
  <dcterms:modified xsi:type="dcterms:W3CDTF">2025-06-13T16:23:41Z</dcterms:modified>
</cp:coreProperties>
</file>