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2" r:id="rId1"/>
  </p:sldMasterIdLst>
  <p:notesMasterIdLst>
    <p:notesMasterId r:id="rId7"/>
  </p:notesMasterIdLst>
  <p:sldIdLst>
    <p:sldId id="256" r:id="rId2"/>
    <p:sldId id="262" r:id="rId3"/>
    <p:sldId id="263" r:id="rId4"/>
    <p:sldId id="264" r:id="rId5"/>
    <p:sldId id="26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59E7B-8D5E-45B4-AD24-8EFB3540BD2F}" type="datetimeFigureOut">
              <a:rPr lang="fr-CA" smtClean="0"/>
              <a:t>2025-06-11</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A84DB-10D9-491B-9F73-E4E72A401983}" type="slidenum">
              <a:rPr lang="fr-CA" smtClean="0"/>
              <a:t>‹N°›</a:t>
            </a:fld>
            <a:endParaRPr lang="fr-CA"/>
          </a:p>
        </p:txBody>
      </p:sp>
    </p:spTree>
    <p:extLst>
      <p:ext uri="{BB962C8B-B14F-4D97-AF65-F5344CB8AC3E}">
        <p14:creationId xmlns:p14="http://schemas.microsoft.com/office/powerpoint/2010/main" val="767154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800" kern="100" dirty="0">
                <a:effectLst/>
                <a:latin typeface="Calibri" panose="020F0502020204030204" pitchFamily="34" charset="0"/>
                <a:ea typeface="Calibri" panose="020F0502020204030204" pitchFamily="34" charset="0"/>
                <a:cs typeface="Times New Roman" panose="02020603050405020304" pitchFamily="18" charset="0"/>
              </a:rPr>
              <a:t>Bonjour à tous et bienvenue à cette formation en ligne sur la gestion positive des comportements. Vous avez sans doute entendu parler de cette approche qui vise à prévenir et à réduire les problèmes de comportement chez les élèves, tout en favorisant leur bien-être et leur réussite scolaire. Il existe de nombreux programmes et ressources basés sur les principes de la gestion positive, tels que le soutien au comportement positif (SCP). Dans cette formation, je vous propose de découvrir les fondements théoriques et les stratégies pratiques de la gestion positive, ainsi que des exemples concrets pour l’appliquer dans votre classe et dans votre école.</a:t>
            </a:r>
          </a:p>
          <a:p>
            <a:endParaRPr lang="fr-CA"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1199E9-64CD-4D35-829B-F0D8F3EDD8F4}"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2051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591651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42517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85092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87054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6238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3812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11/06/2025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08382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11/06/2025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06509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11/06/2025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37786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83533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59019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4189989986"/>
      </p:ext>
    </p:extLst>
  </p:cSld>
  <p:clrMap bg1="lt1" tx1="dk1" bg2="lt2" tx2="dk2" accent1="accent1" accent2="accent2" accent3="accent3" accent4="accent4" accent5="accent5" accent6="accent6" hlink="hlink" folHlink="folHlink"/>
  <p:sldLayoutIdLst>
    <p:sldLayoutId id="2147484113" r:id="rId1"/>
    <p:sldLayoutId id="2147484114"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1" y="987587"/>
            <a:ext cx="9825135" cy="1951556"/>
          </a:xfrm>
        </p:spPr>
        <p:txBody>
          <a:bodyPr/>
          <a:lstStyle/>
          <a:p>
            <a:r>
              <a:rPr lang="fr-FR" dirty="0">
                <a:highlight>
                  <a:srgbClr val="FFFF00"/>
                </a:highlight>
              </a:rPr>
              <a:t>Synthèse du travail du VP Convention</a:t>
            </a:r>
          </a:p>
        </p:txBody>
      </p: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9338-6AD8-41A8-879C-E22A6824844E}"/>
              </a:ext>
            </a:extLst>
          </p:cNvPr>
          <p:cNvSpPr>
            <a:spLocks noGrp="1"/>
          </p:cNvSpPr>
          <p:nvPr>
            <p:ph type="title"/>
            <p:custDataLst>
              <p:tags r:id="rId1"/>
            </p:custDataLst>
          </p:nvPr>
        </p:nvSpPr>
        <p:spPr>
          <a:xfrm>
            <a:off x="842596" y="0"/>
            <a:ext cx="11349403" cy="806245"/>
          </a:xfrm>
        </p:spPr>
        <p:txBody>
          <a:bodyPr>
            <a:normAutofit/>
          </a:bodyPr>
          <a:lstStyle/>
          <a:p>
            <a:pPr marL="0" indent="0" algn="ctr">
              <a:lnSpc>
                <a:spcPct val="90000"/>
              </a:lnSpc>
              <a:buNone/>
            </a:pPr>
            <a:r>
              <a:rPr lang="fr-CA" sz="4400" b="1" dirty="0">
                <a:highlight>
                  <a:srgbClr val="FFFF00"/>
                </a:highlight>
              </a:rPr>
              <a:t>Tâches principales réalisées</a:t>
            </a:r>
          </a:p>
        </p:txBody>
      </p:sp>
      <p:sp>
        <p:nvSpPr>
          <p:cNvPr id="3" name="Espace réservé du contenu 2">
            <a:extLst>
              <a:ext uri="{FF2B5EF4-FFF2-40B4-BE49-F238E27FC236}">
                <a16:creationId xmlns:a16="http://schemas.microsoft.com/office/drawing/2014/main" id="{2CEE38D5-ECFE-49D5-837F-7369A14A3C88}"/>
              </a:ext>
            </a:extLst>
          </p:cNvPr>
          <p:cNvSpPr>
            <a:spLocks noGrp="1"/>
          </p:cNvSpPr>
          <p:nvPr>
            <p:ph idx="1"/>
            <p:custDataLst>
              <p:tags r:id="rId2"/>
            </p:custDataLst>
          </p:nvPr>
        </p:nvSpPr>
        <p:spPr>
          <a:xfrm>
            <a:off x="0" y="710496"/>
            <a:ext cx="12191999" cy="6147504"/>
          </a:xfrm>
        </p:spPr>
        <p:txBody>
          <a:bodyPr>
            <a:normAutofit lnSpcReduction="10000"/>
          </a:bodyPr>
          <a:lstStyle/>
          <a:p>
            <a:pPr marL="0" indent="0">
              <a:lnSpc>
                <a:spcPct val="100000"/>
              </a:lnSpc>
              <a:buNone/>
            </a:pPr>
            <a:r>
              <a:rPr lang="fr-CA" sz="2400" b="1" dirty="0"/>
              <a:t>Assistance et conseil aux membres : </a:t>
            </a:r>
          </a:p>
          <a:p>
            <a:pPr marL="0" indent="0">
              <a:lnSpc>
                <a:spcPct val="100000"/>
              </a:lnSpc>
              <a:buNone/>
            </a:pPr>
            <a:r>
              <a:rPr lang="fr-CA" sz="1800" dirty="0"/>
              <a:t>Offrir un soutien constant aux membres concernant l’interprétation et l’application de la convention collective. Cela implique </a:t>
            </a:r>
            <a:r>
              <a:rPr lang="fr-CA" sz="1800" b="1" dirty="0"/>
              <a:t>:</a:t>
            </a:r>
          </a:p>
          <a:p>
            <a:pPr>
              <a:lnSpc>
                <a:spcPct val="100000"/>
              </a:lnSpc>
            </a:pPr>
            <a:r>
              <a:rPr lang="fr-CA" sz="1800" dirty="0"/>
              <a:t>Répondre à un volume constant de demandes d’information, provenant de sources variées (courriel, téléphone, rencontres individuelles).</a:t>
            </a:r>
          </a:p>
          <a:p>
            <a:pPr>
              <a:lnSpc>
                <a:spcPct val="100000"/>
              </a:lnSpc>
            </a:pPr>
            <a:r>
              <a:rPr lang="fr-CA" sz="1800" dirty="0"/>
              <a:t>Analyser en détail les situations individuelles des membres, en tenant compte des spécificités de chaque cas.</a:t>
            </a:r>
          </a:p>
          <a:p>
            <a:pPr>
              <a:lnSpc>
                <a:spcPct val="100000"/>
              </a:lnSpc>
            </a:pPr>
            <a:r>
              <a:rPr lang="fr-CA" sz="1800" dirty="0"/>
              <a:t>Vulgariser la convention collective et fournir des explications claires et concises.</a:t>
            </a:r>
          </a:p>
          <a:p>
            <a:pPr>
              <a:lnSpc>
                <a:spcPct val="100000"/>
              </a:lnSpc>
            </a:pPr>
            <a:r>
              <a:rPr lang="fr-CA" sz="1800" dirty="0"/>
              <a:t>S’assurer de la conformité des pratiques de l’UQAR avec la convention collective, et intervenir pour corriger les situations problématiques.</a:t>
            </a:r>
          </a:p>
          <a:p>
            <a:pPr marL="0" indent="0">
              <a:lnSpc>
                <a:spcPct val="100000"/>
              </a:lnSpc>
              <a:buNone/>
            </a:pPr>
            <a:r>
              <a:rPr lang="fr-CA" sz="2400" b="1" dirty="0"/>
              <a:t>Validation des demandes d’EQE : </a:t>
            </a:r>
          </a:p>
          <a:p>
            <a:pPr>
              <a:lnSpc>
                <a:spcPct val="100000"/>
              </a:lnSpc>
            </a:pPr>
            <a:r>
              <a:rPr lang="fr-CA" sz="1800" dirty="0"/>
              <a:t>En collaboration avec l’agent de grief, examiner les demandes d’EQE soumises par les départements, afin de garantir leur cohérence avec les exigences de la convention.</a:t>
            </a:r>
          </a:p>
          <a:p>
            <a:pPr marL="0" indent="0">
              <a:lnSpc>
                <a:spcPct val="100000"/>
              </a:lnSpc>
              <a:buNone/>
            </a:pPr>
            <a:r>
              <a:rPr lang="fr-CA" sz="2400" b="1" dirty="0"/>
              <a:t>Représentation des membres</a:t>
            </a:r>
          </a:p>
          <a:p>
            <a:pPr>
              <a:lnSpc>
                <a:spcPct val="100000"/>
              </a:lnSpc>
            </a:pPr>
            <a:r>
              <a:rPr lang="fr-CA" sz="1800" dirty="0"/>
              <a:t>Agir comme porte-parole des membres auprès de l’UQAR, en défendant leurs intérêts et en soulevant les enjeux qui les touchent.</a:t>
            </a:r>
          </a:p>
          <a:p>
            <a:pPr>
              <a:lnSpc>
                <a:spcPct val="100000"/>
              </a:lnSpc>
            </a:pPr>
            <a:r>
              <a:rPr lang="fr-CA" sz="1800" dirty="0"/>
              <a:t>Identifier les problématiques récurrentes rencontrées par les membres.</a:t>
            </a:r>
          </a:p>
          <a:p>
            <a:pPr>
              <a:lnSpc>
                <a:spcPct val="100000"/>
              </a:lnSpc>
            </a:pPr>
            <a:r>
              <a:rPr lang="fr-CA" sz="1800" dirty="0"/>
              <a:t>Rencontres diverses avec l’administration.</a:t>
            </a:r>
          </a:p>
          <a:p>
            <a:pPr>
              <a:lnSpc>
                <a:spcPct val="100000"/>
              </a:lnSpc>
            </a:pPr>
            <a:r>
              <a:rPr lang="fr-CA" sz="1800" dirty="0"/>
              <a:t>Participer aux comités de relations professionnelles et aux autres instances de concertation.</a:t>
            </a:r>
          </a:p>
        </p:txBody>
      </p:sp>
    </p:spTree>
    <p:extLst>
      <p:ext uri="{BB962C8B-B14F-4D97-AF65-F5344CB8AC3E}">
        <p14:creationId xmlns:p14="http://schemas.microsoft.com/office/powerpoint/2010/main" val="3557337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9338-6AD8-41A8-879C-E22A6824844E}"/>
              </a:ext>
            </a:extLst>
          </p:cNvPr>
          <p:cNvSpPr>
            <a:spLocks noGrp="1"/>
          </p:cNvSpPr>
          <p:nvPr>
            <p:ph type="title"/>
            <p:custDataLst>
              <p:tags r:id="rId1"/>
            </p:custDataLst>
          </p:nvPr>
        </p:nvSpPr>
        <p:spPr>
          <a:xfrm>
            <a:off x="842596" y="0"/>
            <a:ext cx="11349403" cy="806245"/>
          </a:xfrm>
        </p:spPr>
        <p:txBody>
          <a:bodyPr>
            <a:normAutofit/>
          </a:bodyPr>
          <a:lstStyle/>
          <a:p>
            <a:pPr algn="ctr"/>
            <a:r>
              <a:rPr lang="fr-CA" sz="4400" b="1" dirty="0">
                <a:highlight>
                  <a:srgbClr val="FFFF00"/>
                </a:highlight>
              </a:rPr>
              <a:t>Tâches principales réalisées</a:t>
            </a:r>
            <a:endParaRPr lang="fr-CA" dirty="0">
              <a:highlight>
                <a:srgbClr val="FFFF00"/>
              </a:highlight>
            </a:endParaRPr>
          </a:p>
        </p:txBody>
      </p:sp>
      <p:sp>
        <p:nvSpPr>
          <p:cNvPr id="3" name="Espace réservé du contenu 2">
            <a:extLst>
              <a:ext uri="{FF2B5EF4-FFF2-40B4-BE49-F238E27FC236}">
                <a16:creationId xmlns:a16="http://schemas.microsoft.com/office/drawing/2014/main" id="{2CEE38D5-ECFE-49D5-837F-7369A14A3C88}"/>
              </a:ext>
            </a:extLst>
          </p:cNvPr>
          <p:cNvSpPr>
            <a:spLocks noGrp="1"/>
          </p:cNvSpPr>
          <p:nvPr>
            <p:ph idx="1"/>
            <p:custDataLst>
              <p:tags r:id="rId2"/>
            </p:custDataLst>
          </p:nvPr>
        </p:nvSpPr>
        <p:spPr>
          <a:xfrm>
            <a:off x="0" y="806245"/>
            <a:ext cx="12191999" cy="6051756"/>
          </a:xfrm>
        </p:spPr>
        <p:txBody>
          <a:bodyPr>
            <a:normAutofit/>
          </a:bodyPr>
          <a:lstStyle/>
          <a:p>
            <a:pPr marL="0" indent="0">
              <a:lnSpc>
                <a:spcPct val="100000"/>
              </a:lnSpc>
              <a:buNone/>
            </a:pPr>
            <a:r>
              <a:rPr lang="fr-CA" b="1" dirty="0"/>
              <a:t>Négociation et défense des acquis : </a:t>
            </a:r>
          </a:p>
          <a:p>
            <a:pPr>
              <a:lnSpc>
                <a:spcPct val="100000"/>
              </a:lnSpc>
            </a:pPr>
            <a:r>
              <a:rPr lang="fr-CA" sz="2000" dirty="0"/>
              <a:t>Participer aux négociations avec l’UQAR sur des questions touchant les conditions de travail des membres, en veillant à :</a:t>
            </a:r>
          </a:p>
          <a:p>
            <a:pPr>
              <a:lnSpc>
                <a:spcPct val="100000"/>
              </a:lnSpc>
            </a:pPr>
            <a:r>
              <a:rPr lang="fr-CA" sz="2000" dirty="0"/>
              <a:t>Préserver les acquis de la convention collective et promouvoir l’amélioration des conditions de travail.</a:t>
            </a:r>
          </a:p>
          <a:p>
            <a:pPr>
              <a:lnSpc>
                <a:spcPct val="100000"/>
              </a:lnSpc>
            </a:pPr>
            <a:r>
              <a:rPr lang="fr-CA" sz="2000" dirty="0"/>
              <a:t>Maintenir un dialogue </a:t>
            </a:r>
            <a:r>
              <a:rPr lang="fr-CA" sz="2000" b="1" u="sng" dirty="0"/>
              <a:t>constructif</a:t>
            </a:r>
            <a:r>
              <a:rPr lang="fr-CA" sz="2000" dirty="0"/>
              <a:t> avec l’administration, tout en défendant fermement les intérêts des membres.</a:t>
            </a:r>
          </a:p>
          <a:p>
            <a:pPr marL="0" indent="0">
              <a:lnSpc>
                <a:spcPct val="100000"/>
              </a:lnSpc>
              <a:buNone/>
            </a:pPr>
            <a:r>
              <a:rPr lang="fr-CA" b="1" dirty="0"/>
              <a:t>Gestion des griefs et arbitrage: </a:t>
            </a:r>
          </a:p>
          <a:p>
            <a:pPr>
              <a:lnSpc>
                <a:spcPct val="100000"/>
              </a:lnSpc>
            </a:pPr>
            <a:r>
              <a:rPr lang="fr-CA" sz="2000" dirty="0"/>
              <a:t>Mener des enquêtes sur les situations potentiellement litigieuses, rédiger les griefs, et les déposer auprès de l’UQAR.</a:t>
            </a:r>
          </a:p>
          <a:p>
            <a:pPr>
              <a:lnSpc>
                <a:spcPct val="100000"/>
              </a:lnSpc>
            </a:pPr>
            <a:r>
              <a:rPr lang="fr-CA" sz="2000" dirty="0"/>
              <a:t>Recueillir des témoignages et construction du dossier d’enquête.</a:t>
            </a:r>
          </a:p>
          <a:p>
            <a:pPr>
              <a:lnSpc>
                <a:spcPct val="100000"/>
              </a:lnSpc>
            </a:pPr>
            <a:r>
              <a:rPr lang="fr-CA" sz="2000" dirty="0"/>
              <a:t>Analyser les éléments de preuve et les dispositions de la convention collective.</a:t>
            </a:r>
          </a:p>
          <a:p>
            <a:pPr>
              <a:lnSpc>
                <a:spcPct val="100000"/>
              </a:lnSpc>
            </a:pPr>
            <a:r>
              <a:rPr lang="fr-CA" sz="2000" dirty="0"/>
              <a:t>Représenter les membres lors des rencontres de griefs et accompagner lors des arbitrages.</a:t>
            </a:r>
          </a:p>
          <a:p>
            <a:pPr marL="0" indent="0">
              <a:lnSpc>
                <a:spcPct val="100000"/>
              </a:lnSpc>
              <a:buNone/>
            </a:pPr>
            <a:r>
              <a:rPr lang="fr-CA" b="1" dirty="0"/>
              <a:t>Accompagnement des membres : </a:t>
            </a:r>
          </a:p>
          <a:p>
            <a:pPr>
              <a:lnSpc>
                <a:spcPct val="100000"/>
              </a:lnSpc>
            </a:pPr>
            <a:r>
              <a:rPr lang="fr-CA" sz="2000" dirty="0"/>
              <a:t>Soutenir et accompagner les membres convoqués par l’UQAR, en leur fournissant une assistance et en s’assurant du respect de leurs droits.</a:t>
            </a:r>
          </a:p>
        </p:txBody>
      </p:sp>
    </p:spTree>
    <p:extLst>
      <p:ext uri="{BB962C8B-B14F-4D97-AF65-F5344CB8AC3E}">
        <p14:creationId xmlns:p14="http://schemas.microsoft.com/office/powerpoint/2010/main" val="377281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9338-6AD8-41A8-879C-E22A6824844E}"/>
              </a:ext>
            </a:extLst>
          </p:cNvPr>
          <p:cNvSpPr>
            <a:spLocks noGrp="1"/>
          </p:cNvSpPr>
          <p:nvPr>
            <p:ph type="title"/>
            <p:custDataLst>
              <p:tags r:id="rId1"/>
            </p:custDataLst>
          </p:nvPr>
        </p:nvSpPr>
        <p:spPr>
          <a:xfrm>
            <a:off x="842596" y="0"/>
            <a:ext cx="11349403" cy="806245"/>
          </a:xfrm>
        </p:spPr>
        <p:txBody>
          <a:bodyPr>
            <a:normAutofit/>
          </a:bodyPr>
          <a:lstStyle/>
          <a:p>
            <a:pPr algn="ctr"/>
            <a:r>
              <a:rPr lang="fr-CA" sz="4400" b="1" dirty="0">
                <a:highlight>
                  <a:srgbClr val="FFFF00"/>
                </a:highlight>
              </a:rPr>
              <a:t>Quelques autres tâches connexes</a:t>
            </a:r>
            <a:endParaRPr lang="fr-CA" dirty="0">
              <a:highlight>
                <a:srgbClr val="FFFF00"/>
              </a:highlight>
            </a:endParaRPr>
          </a:p>
        </p:txBody>
      </p:sp>
      <p:sp>
        <p:nvSpPr>
          <p:cNvPr id="3" name="Espace réservé du contenu 2">
            <a:extLst>
              <a:ext uri="{FF2B5EF4-FFF2-40B4-BE49-F238E27FC236}">
                <a16:creationId xmlns:a16="http://schemas.microsoft.com/office/drawing/2014/main" id="{2CEE38D5-ECFE-49D5-837F-7369A14A3C88}"/>
              </a:ext>
            </a:extLst>
          </p:cNvPr>
          <p:cNvSpPr>
            <a:spLocks noGrp="1"/>
          </p:cNvSpPr>
          <p:nvPr>
            <p:ph idx="1"/>
            <p:custDataLst>
              <p:tags r:id="rId2"/>
            </p:custDataLst>
          </p:nvPr>
        </p:nvSpPr>
        <p:spPr>
          <a:xfrm>
            <a:off x="0" y="999745"/>
            <a:ext cx="12191999" cy="5858256"/>
          </a:xfrm>
        </p:spPr>
        <p:txBody>
          <a:bodyPr>
            <a:normAutofit/>
          </a:bodyPr>
          <a:lstStyle/>
          <a:p>
            <a:r>
              <a:rPr lang="fr-CA" sz="3600" dirty="0"/>
              <a:t>Nouveau: Rencontre hebdomadaire avec l’UQAR </a:t>
            </a:r>
          </a:p>
          <a:p>
            <a:r>
              <a:rPr lang="fr-CA" sz="3600" dirty="0"/>
              <a:t>Participation à tous les exécutifs.</a:t>
            </a:r>
          </a:p>
          <a:p>
            <a:r>
              <a:rPr lang="fr-CA" sz="3600" dirty="0"/>
              <a:t>Favoriser la collaboration entre les autres syndicats de l’UQAR.</a:t>
            </a:r>
          </a:p>
          <a:p>
            <a:r>
              <a:rPr lang="fr-CA" sz="3600" dirty="0"/>
              <a:t>Comité de réflexion FNEEQ sur la retraite.</a:t>
            </a:r>
          </a:p>
          <a:p>
            <a:r>
              <a:rPr lang="fr-CA" sz="3600" dirty="0"/>
              <a:t>Rencontres avec la direction de la fondation de l’UQAR.</a:t>
            </a:r>
          </a:p>
          <a:p>
            <a:r>
              <a:rPr lang="fr-CA" sz="3600" dirty="0"/>
              <a:t>Comité IA de l’UQAR et tentative de redémarrage.</a:t>
            </a:r>
          </a:p>
          <a:p>
            <a:r>
              <a:rPr lang="fr-CA" sz="3600" dirty="0"/>
              <a:t>Comité affichage annuelle</a:t>
            </a:r>
          </a:p>
          <a:p>
            <a:r>
              <a:rPr lang="fr-CA" sz="3600" dirty="0"/>
              <a:t>Etc.</a:t>
            </a:r>
          </a:p>
        </p:txBody>
      </p:sp>
    </p:spTree>
    <p:extLst>
      <p:ext uri="{BB962C8B-B14F-4D97-AF65-F5344CB8AC3E}">
        <p14:creationId xmlns:p14="http://schemas.microsoft.com/office/powerpoint/2010/main" val="3160718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B168DD-4FDB-C36C-F257-74EB46FE6783}"/>
              </a:ext>
            </a:extLst>
          </p:cNvPr>
          <p:cNvSpPr>
            <a:spLocks noGrp="1"/>
          </p:cNvSpPr>
          <p:nvPr>
            <p:ph type="title"/>
            <p:custDataLst>
              <p:tags r:id="rId1"/>
            </p:custDataLst>
          </p:nvPr>
        </p:nvSpPr>
        <p:spPr>
          <a:xfrm>
            <a:off x="0" y="1"/>
            <a:ext cx="12192000" cy="1352938"/>
          </a:xfrm>
        </p:spPr>
        <p:txBody>
          <a:bodyPr>
            <a:normAutofit/>
          </a:bodyPr>
          <a:lstStyle/>
          <a:p>
            <a:pPr algn="ctr"/>
            <a:r>
              <a:rPr lang="fr-CA" sz="6600" b="1" dirty="0">
                <a:effectLst>
                  <a:outerShdw blurRad="38100" dist="38100" dir="2700000" algn="tl">
                    <a:srgbClr val="000000">
                      <a:alpha val="43137"/>
                    </a:srgbClr>
                  </a:outerShdw>
                </a:effectLst>
                <a:highlight>
                  <a:srgbClr val="FFFF00"/>
                </a:highlight>
              </a:rPr>
              <a:t>Objectifs de la prochaine année</a:t>
            </a:r>
          </a:p>
        </p:txBody>
      </p:sp>
      <p:sp>
        <p:nvSpPr>
          <p:cNvPr id="3" name="Espace réservé du contenu 2">
            <a:extLst>
              <a:ext uri="{FF2B5EF4-FFF2-40B4-BE49-F238E27FC236}">
                <a16:creationId xmlns:a16="http://schemas.microsoft.com/office/drawing/2014/main" id="{5DC44BA6-A609-9733-C9AC-3EB1256317A8}"/>
              </a:ext>
            </a:extLst>
          </p:cNvPr>
          <p:cNvSpPr>
            <a:spLocks noGrp="1"/>
          </p:cNvSpPr>
          <p:nvPr>
            <p:ph idx="1"/>
            <p:custDataLst>
              <p:tags r:id="rId2"/>
            </p:custDataLst>
          </p:nvPr>
        </p:nvSpPr>
        <p:spPr>
          <a:xfrm>
            <a:off x="1" y="1518249"/>
            <a:ext cx="12192000" cy="5339750"/>
          </a:xfrm>
        </p:spPr>
        <p:txBody>
          <a:bodyPr>
            <a:normAutofit/>
          </a:bodyPr>
          <a:lstStyle/>
          <a:p>
            <a:r>
              <a:rPr lang="fr-CA" sz="5400" dirty="0"/>
              <a:t>Priorité: Répondre aux besoins des membres.</a:t>
            </a:r>
          </a:p>
          <a:p>
            <a:r>
              <a:rPr lang="fr-CA" sz="5400" dirty="0"/>
              <a:t>Négociation de la convention.</a:t>
            </a:r>
          </a:p>
          <a:p>
            <a:r>
              <a:rPr lang="fr-CA" sz="5400" dirty="0"/>
              <a:t>Optimisation des relations (gestion des délais du côté de l’UQAR)</a:t>
            </a:r>
          </a:p>
        </p:txBody>
      </p:sp>
    </p:spTree>
    <p:extLst>
      <p:ext uri="{BB962C8B-B14F-4D97-AF65-F5344CB8AC3E}">
        <p14:creationId xmlns:p14="http://schemas.microsoft.com/office/powerpoint/2010/main" val="7734188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436</TotalTime>
  <Words>541</Words>
  <Application>Microsoft Office PowerPoint</Application>
  <PresentationFormat>Grand écran</PresentationFormat>
  <Paragraphs>42</Paragraphs>
  <Slides>5</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Synthèse du travail du VP Convention</vt:lpstr>
      <vt:lpstr>Tâches principales réalisées</vt:lpstr>
      <vt:lpstr>Tâches principales réalisées</vt:lpstr>
      <vt:lpstr>Quelques autres tâches connexes</vt:lpstr>
      <vt:lpstr>Objectifs de la prochaine année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Réunions et présences officielles</dc:title>
  <dc:creator>Alexis Boudreault</dc:creator>
  <cp:lastModifiedBy>Syndicat des chargés de cours de l'UQAR</cp:lastModifiedBy>
  <cp:revision>2</cp:revision>
  <dcterms:created xsi:type="dcterms:W3CDTF">2023-05-23T11:57:07Z</dcterms:created>
  <dcterms:modified xsi:type="dcterms:W3CDTF">2025-06-11T18:33:42Z</dcterms:modified>
</cp:coreProperties>
</file>