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8" r:id="rId5"/>
    <p:sldId id="271" r:id="rId6"/>
    <p:sldId id="267" r:id="rId7"/>
    <p:sldId id="270"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29D230-825E-471B-AF33-4A8D5E22F00E}" v="8" dt="2025-05-26T00:19:25.6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13" d="100"/>
          <a:sy n="113" d="100"/>
        </p:scale>
        <p:origin x="28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11/06/2025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11/06/2025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11/06/2025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11/06/2025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11/06/2025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11/06/2025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11/06/2025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941B0-F4D5-4460-BCAD-F7E2B41A8257}" type="datetimeFigureOut">
              <a:rPr lang="fr-FR" smtClean="0"/>
              <a:t>11/06/2025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6CCC6-2BE5-4E42-96A4-D1E8E81A3D8E}" type="slidenum">
              <a:rPr lang="fr-FR" smtClean="0"/>
              <a:t>‹N°›</a:t>
            </a:fld>
            <a:endParaRPr lang="fr-F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761AFDAA-F249-1ECB-3879-86C640B8A4B3}"/>
              </a:ext>
            </a:extLst>
          </p:cNvPr>
          <p:cNvSpPr>
            <a:spLocks noGrp="1"/>
          </p:cNvSpPr>
          <p:nvPr>
            <p:ph type="ctrTitle"/>
          </p:nvPr>
        </p:nvSpPr>
        <p:spPr>
          <a:xfrm>
            <a:off x="307473" y="1396027"/>
            <a:ext cx="9144000" cy="2387600"/>
          </a:xfrm>
        </p:spPr>
        <p:txBody>
          <a:bodyPr/>
          <a:lstStyle/>
          <a:p>
            <a:r>
              <a:rPr lang="fr-FR" dirty="0">
                <a:solidFill>
                  <a:schemeClr val="accent1">
                    <a:lumMod val="50000"/>
                  </a:schemeClr>
                </a:solidFill>
              </a:rPr>
              <a:t>Assemblée générale annuelle du 26 mai 2025</a:t>
            </a:r>
          </a:p>
        </p:txBody>
      </p:sp>
      <p:sp>
        <p:nvSpPr>
          <p:cNvPr id="5" name="Sous-titre 2">
            <a:extLst>
              <a:ext uri="{FF2B5EF4-FFF2-40B4-BE49-F238E27FC236}">
                <a16:creationId xmlns:a16="http://schemas.microsoft.com/office/drawing/2014/main" id="{848C89B1-C957-645D-5109-46F69B46A1E5}"/>
              </a:ext>
            </a:extLst>
          </p:cNvPr>
          <p:cNvSpPr>
            <a:spLocks noGrp="1"/>
          </p:cNvSpPr>
          <p:nvPr>
            <p:ph type="subTitle" idx="1"/>
          </p:nvPr>
        </p:nvSpPr>
        <p:spPr>
          <a:xfrm>
            <a:off x="307473" y="4137035"/>
            <a:ext cx="6727508" cy="1655762"/>
          </a:xfrm>
        </p:spPr>
        <p:txBody>
          <a:bodyPr>
            <a:normAutofit/>
          </a:bodyPr>
          <a:lstStyle/>
          <a:p>
            <a:endParaRPr lang="fr-FR" dirty="0">
              <a:solidFill>
                <a:schemeClr val="accent1">
                  <a:lumMod val="50000"/>
                </a:schemeClr>
              </a:solidFill>
            </a:endParaRPr>
          </a:p>
          <a:p>
            <a:r>
              <a:rPr lang="fr-FR" dirty="0">
                <a:solidFill>
                  <a:schemeClr val="accent1">
                    <a:lumMod val="50000"/>
                  </a:schemeClr>
                </a:solidFill>
              </a:rPr>
              <a:t>Rapport de Christian Guillemette</a:t>
            </a:r>
          </a:p>
          <a:p>
            <a:r>
              <a:rPr lang="fr-FR" dirty="0">
                <a:solidFill>
                  <a:schemeClr val="accent1">
                    <a:lumMod val="50000"/>
                  </a:schemeClr>
                </a:solidFill>
              </a:rPr>
              <a:t>Premier vice-président pour l’année 2024-2025</a:t>
            </a:r>
          </a:p>
        </p:txBody>
      </p:sp>
    </p:spTree>
    <p:extLst>
      <p:ext uri="{BB962C8B-B14F-4D97-AF65-F5344CB8AC3E}">
        <p14:creationId xmlns:p14="http://schemas.microsoft.com/office/powerpoint/2010/main" val="378408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A1D965B8-CD35-5080-1670-CF911DD1E228}"/>
              </a:ext>
            </a:extLst>
          </p:cNvPr>
          <p:cNvSpPr>
            <a:spLocks noGrp="1"/>
          </p:cNvSpPr>
          <p:nvPr>
            <p:ph type="title"/>
          </p:nvPr>
        </p:nvSpPr>
        <p:spPr>
          <a:xfrm>
            <a:off x="516194" y="129637"/>
            <a:ext cx="10837606" cy="1325563"/>
          </a:xfrm>
        </p:spPr>
        <p:txBody>
          <a:bodyPr/>
          <a:lstStyle/>
          <a:p>
            <a:r>
              <a:rPr lang="fr-FR" b="1" dirty="0">
                <a:solidFill>
                  <a:schemeClr val="accent1">
                    <a:lumMod val="50000"/>
                  </a:schemeClr>
                </a:solidFill>
              </a:rPr>
              <a:t>Rappel des responsabilités de la personne à la première vice-présidence</a:t>
            </a:r>
          </a:p>
        </p:txBody>
      </p:sp>
      <p:sp>
        <p:nvSpPr>
          <p:cNvPr id="5" name="Espace réservé du contenu 2">
            <a:extLst>
              <a:ext uri="{FF2B5EF4-FFF2-40B4-BE49-F238E27FC236}">
                <a16:creationId xmlns:a16="http://schemas.microsoft.com/office/drawing/2014/main" id="{E4F0F846-18A6-22B8-8A77-54226AB50FE2}"/>
              </a:ext>
            </a:extLst>
          </p:cNvPr>
          <p:cNvSpPr>
            <a:spLocks noGrp="1"/>
          </p:cNvSpPr>
          <p:nvPr>
            <p:ph idx="1"/>
          </p:nvPr>
        </p:nvSpPr>
        <p:spPr>
          <a:xfrm>
            <a:off x="516194" y="1714243"/>
            <a:ext cx="9896167" cy="4351338"/>
          </a:xfrm>
        </p:spPr>
        <p:txBody>
          <a:bodyPr>
            <a:noAutofit/>
          </a:bodyPr>
          <a:lstStyle/>
          <a:p>
            <a:pPr marL="354013" indent="-354013">
              <a:buClr>
                <a:schemeClr val="accent1">
                  <a:lumMod val="50000"/>
                </a:schemeClr>
              </a:buClr>
              <a:buFont typeface="+mj-lt"/>
              <a:buAutoNum type="alphaLcParenR"/>
            </a:pPr>
            <a:r>
              <a:rPr lang="fr-CA" sz="2000" dirty="0"/>
              <a:t>en l’absence de la présidence, préside et dirige les réunions du comité exécutif, du conseil syndical et de l’assemblée générale à moins que, à l’occasion, elle ne délègue cette tâche à une autre personne;</a:t>
            </a:r>
          </a:p>
          <a:p>
            <a:pPr marL="354013" indent="-354013">
              <a:buClr>
                <a:schemeClr val="accent1">
                  <a:lumMod val="50000"/>
                </a:schemeClr>
              </a:buClr>
              <a:buFont typeface="+mj-lt"/>
              <a:buAutoNum type="alphaLcParenR"/>
            </a:pPr>
            <a:r>
              <a:rPr lang="fr-CA" sz="2000" dirty="0"/>
              <a:t>voit, en collaboration avec la vice-présidence à l’information et à la vie syndicale à organiser des activités sociales pour les membres de son campus;</a:t>
            </a:r>
          </a:p>
          <a:p>
            <a:pPr marL="354013" indent="-354013">
              <a:buClr>
                <a:schemeClr val="accent1">
                  <a:lumMod val="50000"/>
                </a:schemeClr>
              </a:buClr>
              <a:buFont typeface="+mj-lt"/>
              <a:buAutoNum type="alphaLcParenR"/>
            </a:pPr>
            <a:r>
              <a:rPr lang="fr-CA" sz="2000" dirty="0"/>
              <a:t>en partenariat avec la présidence, est responsable de la représentation et des relations du Syndicat avec la fédération, les autres syndicats de personnes chargées de cours et la CSN, auxquels le Syndicat est affilié;</a:t>
            </a:r>
          </a:p>
          <a:p>
            <a:pPr marL="354013" indent="-354013">
              <a:buClr>
                <a:schemeClr val="accent1">
                  <a:lumMod val="50000"/>
                </a:schemeClr>
              </a:buClr>
              <a:buFont typeface="+mj-lt"/>
              <a:buAutoNum type="alphaLcParenR"/>
            </a:pPr>
            <a:r>
              <a:rPr lang="fr-CA" sz="2000" dirty="0"/>
              <a:t>plus spécifiquement en lien avec son campus d’attache, est responsable de la représentation auprès du conseil central, et de tout autre syndicat, groupe ou association à l’externe jugés pertinents par le comité exécutif. Au besoin, est aussi responsable des représentations auprès de l’employeur à son campus d’attache;</a:t>
            </a:r>
          </a:p>
          <a:p>
            <a:pPr marL="354013" indent="-354013">
              <a:buClr>
                <a:schemeClr val="accent1">
                  <a:lumMod val="50000"/>
                </a:schemeClr>
              </a:buClr>
              <a:buFont typeface="+mj-lt"/>
              <a:buAutoNum type="alphaLcParenR"/>
            </a:pPr>
            <a:r>
              <a:rPr lang="fr-CA" sz="2000" dirty="0"/>
              <a:t>est responsable des relations du Syndicat avec les autres syndicats, associations et regroupements de l’UQAR et voit plus largement à promouvoir la solidarité intersyndicale;</a:t>
            </a:r>
          </a:p>
          <a:p>
            <a:pPr marL="354013" indent="-354013">
              <a:buClr>
                <a:schemeClr val="accent1">
                  <a:lumMod val="50000"/>
                </a:schemeClr>
              </a:buClr>
              <a:buFont typeface="+mj-lt"/>
              <a:buAutoNum type="alphaLcParenR"/>
            </a:pPr>
            <a:r>
              <a:rPr lang="fr-CA" sz="2000" dirty="0"/>
              <a:t>accomplit toute autre tâche prévue au plan de travail annuel adopté par l’assemblée générale;</a:t>
            </a:r>
          </a:p>
        </p:txBody>
      </p:sp>
    </p:spTree>
    <p:extLst>
      <p:ext uri="{BB962C8B-B14F-4D97-AF65-F5344CB8AC3E}">
        <p14:creationId xmlns:p14="http://schemas.microsoft.com/office/powerpoint/2010/main" val="2164658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7197D828-BCA8-16DE-A0B6-108A9816A2F8}"/>
              </a:ext>
            </a:extLst>
          </p:cNvPr>
          <p:cNvSpPr>
            <a:spLocks noGrp="1"/>
          </p:cNvSpPr>
          <p:nvPr>
            <p:ph type="title"/>
          </p:nvPr>
        </p:nvSpPr>
        <p:spPr>
          <a:xfrm>
            <a:off x="117989" y="147484"/>
            <a:ext cx="11235812" cy="785433"/>
          </a:xfrm>
        </p:spPr>
        <p:txBody>
          <a:bodyPr>
            <a:normAutofit/>
          </a:bodyPr>
          <a:lstStyle/>
          <a:p>
            <a:r>
              <a:rPr lang="fr-FR" b="1" dirty="0">
                <a:solidFill>
                  <a:schemeClr val="accent1">
                    <a:lumMod val="50000"/>
                  </a:schemeClr>
                </a:solidFill>
              </a:rPr>
              <a:t>Principales réalisations</a:t>
            </a:r>
          </a:p>
        </p:txBody>
      </p:sp>
      <p:graphicFrame>
        <p:nvGraphicFramePr>
          <p:cNvPr id="5" name="Tableau 6">
            <a:extLst>
              <a:ext uri="{FF2B5EF4-FFF2-40B4-BE49-F238E27FC236}">
                <a16:creationId xmlns:a16="http://schemas.microsoft.com/office/drawing/2014/main" id="{86CC7836-CB65-0F9C-915C-969A49274A40}"/>
              </a:ext>
            </a:extLst>
          </p:cNvPr>
          <p:cNvGraphicFramePr>
            <a:graphicFrameLocks noGrp="1"/>
          </p:cNvGraphicFramePr>
          <p:nvPr>
            <p:ph idx="1"/>
            <p:extLst>
              <p:ext uri="{D42A27DB-BD31-4B8C-83A1-F6EECF244321}">
                <p14:modId xmlns:p14="http://schemas.microsoft.com/office/powerpoint/2010/main" val="3047233408"/>
              </p:ext>
            </p:extLst>
          </p:nvPr>
        </p:nvGraphicFramePr>
        <p:xfrm>
          <a:off x="117989" y="932917"/>
          <a:ext cx="11976246" cy="5857240"/>
        </p:xfrm>
        <a:graphic>
          <a:graphicData uri="http://schemas.openxmlformats.org/drawingml/2006/table">
            <a:tbl>
              <a:tblPr firstRow="1" bandRow="1">
                <a:tableStyleId>{5C22544A-7EE6-4342-B048-85BDC9FD1C3A}</a:tableStyleId>
              </a:tblPr>
              <a:tblGrid>
                <a:gridCol w="2946218">
                  <a:extLst>
                    <a:ext uri="{9D8B030D-6E8A-4147-A177-3AD203B41FA5}">
                      <a16:colId xmlns:a16="http://schemas.microsoft.com/office/drawing/2014/main" val="2315853376"/>
                    </a:ext>
                  </a:extLst>
                </a:gridCol>
                <a:gridCol w="9030028">
                  <a:extLst>
                    <a:ext uri="{9D8B030D-6E8A-4147-A177-3AD203B41FA5}">
                      <a16:colId xmlns:a16="http://schemas.microsoft.com/office/drawing/2014/main" val="1371240078"/>
                    </a:ext>
                  </a:extLst>
                </a:gridCol>
              </a:tblGrid>
              <a:tr h="370840">
                <a:tc>
                  <a:txBody>
                    <a:bodyPr/>
                    <a:lstStyle/>
                    <a:p>
                      <a:pPr algn="ctr"/>
                      <a:r>
                        <a:rPr lang="fr-CA" dirty="0"/>
                        <a:t>Responsabilités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fr-CA" dirty="0"/>
                        <a:t>Activités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42998493"/>
                  </a:ext>
                </a:extLst>
              </a:tr>
              <a:tr h="370840">
                <a:tc>
                  <a:txBody>
                    <a:bodyPr/>
                    <a:lstStyle/>
                    <a:p>
                      <a:pPr marL="342900" indent="-342900">
                        <a:buFont typeface="+mj-lt"/>
                        <a:buAutoNum type="alphaLcParenR"/>
                      </a:pPr>
                      <a:r>
                        <a:rPr lang="fr-CA" dirty="0"/>
                        <a:t>Rencontres du conseil syndical et des assemblées des membres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fr-CA" sz="1800" dirty="0">
                          <a:solidFill>
                            <a:schemeClr val="accent1">
                              <a:lumMod val="50000"/>
                            </a:schemeClr>
                          </a:solidFill>
                          <a:latin typeface="+mn-lt"/>
                          <a:cs typeface="Arial"/>
                        </a:rPr>
                        <a:t>Animation des rencontres du </a:t>
                      </a:r>
                      <a:r>
                        <a:rPr lang="fr-CA" sz="1800" b="1" dirty="0">
                          <a:solidFill>
                            <a:schemeClr val="accent1">
                              <a:lumMod val="50000"/>
                            </a:schemeClr>
                          </a:solidFill>
                          <a:latin typeface="+mn-lt"/>
                          <a:cs typeface="Arial"/>
                        </a:rPr>
                        <a:t>conseil syndical</a:t>
                      </a:r>
                      <a:r>
                        <a:rPr lang="fr-CA" sz="1800" dirty="0">
                          <a:solidFill>
                            <a:schemeClr val="accent1">
                              <a:lumMod val="50000"/>
                            </a:schemeClr>
                          </a:solidFill>
                          <a:latin typeface="+mn-lt"/>
                          <a:cs typeface="Arial"/>
                        </a:rPr>
                        <a:t>: 22 janvier, 20 et 28 mai 2025.</a:t>
                      </a:r>
                    </a:p>
                    <a:p>
                      <a:pPr marL="285750" indent="-285750">
                        <a:buFont typeface="Arial" panose="020B0604020202020204" pitchFamily="34" charset="0"/>
                        <a:buChar char="•"/>
                      </a:pPr>
                      <a:r>
                        <a:rPr lang="fr-CA" sz="1800" dirty="0">
                          <a:solidFill>
                            <a:schemeClr val="accent1">
                              <a:lumMod val="50000"/>
                            </a:schemeClr>
                          </a:solidFill>
                          <a:latin typeface="+mn-lt"/>
                          <a:cs typeface="Arial"/>
                        </a:rPr>
                        <a:t>Animation des </a:t>
                      </a:r>
                      <a:r>
                        <a:rPr lang="fr-CA" sz="1800" b="1" dirty="0">
                          <a:solidFill>
                            <a:schemeClr val="accent1">
                              <a:lumMod val="50000"/>
                            </a:schemeClr>
                          </a:solidFill>
                          <a:latin typeface="+mn-lt"/>
                          <a:cs typeface="Arial"/>
                        </a:rPr>
                        <a:t>AG</a:t>
                      </a:r>
                      <a:r>
                        <a:rPr lang="fr-CA" sz="1800" dirty="0">
                          <a:solidFill>
                            <a:schemeClr val="accent1">
                              <a:lumMod val="50000"/>
                            </a:schemeClr>
                          </a:solidFill>
                          <a:latin typeface="+mn-lt"/>
                          <a:cs typeface="Arial"/>
                        </a:rPr>
                        <a:t>: 29 janvier, 26 mai, 3 et 11 juin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3555917"/>
                  </a:ext>
                </a:extLst>
              </a:tr>
              <a:tr h="1776523">
                <a:tc>
                  <a:txBody>
                    <a:bodyPr/>
                    <a:lstStyle/>
                    <a:p>
                      <a:pPr marL="342900" indent="-342900">
                        <a:buFont typeface="+mj-lt"/>
                        <a:buAutoNum type="alphaLcParenR" startAt="2"/>
                      </a:pPr>
                      <a:r>
                        <a:rPr lang="fr-CA" dirty="0"/>
                        <a:t>Organisation d’activités sociales et de mobilisation et d’information, pour le campus de Rimouski</a:t>
                      </a:r>
                    </a:p>
                    <a:p>
                      <a:pPr marL="354013" lvl="1" indent="0">
                        <a:buFont typeface="+mj-lt"/>
                        <a:buNone/>
                      </a:pPr>
                      <a:r>
                        <a:rPr lang="fr-CA" dirty="0"/>
                        <a:t>(priorité du plan de travail annuel du SCCCUQAR)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fr-CA" b="1" dirty="0">
                          <a:solidFill>
                            <a:schemeClr val="accent1">
                              <a:lumMod val="50000"/>
                            </a:schemeClr>
                          </a:solidFill>
                        </a:rPr>
                        <a:t>En soutien au travail effectué par la VP Info-Mob et l’agente administrative</a:t>
                      </a:r>
                      <a:r>
                        <a:rPr lang="fr-CA" dirty="0">
                          <a:solidFill>
                            <a:schemeClr val="accent1">
                              <a:lumMod val="50000"/>
                            </a:schemeClr>
                          </a:solidFill>
                        </a:rPr>
                        <a:t>, collaboration à:</a:t>
                      </a:r>
                    </a:p>
                    <a:p>
                      <a:pPr marL="285750" indent="-285750">
                        <a:buFont typeface="Arial" panose="020B0604020202020204" pitchFamily="34" charset="0"/>
                        <a:buChar char="•"/>
                      </a:pPr>
                      <a:r>
                        <a:rPr lang="fr-CA" dirty="0">
                          <a:solidFill>
                            <a:schemeClr val="accent1">
                              <a:lumMod val="50000"/>
                            </a:schemeClr>
                          </a:solidFill>
                        </a:rPr>
                        <a:t>Rencontres trimestrielles d’</a:t>
                      </a:r>
                      <a:r>
                        <a:rPr lang="fr-CA" b="1" dirty="0">
                          <a:solidFill>
                            <a:schemeClr val="accent1">
                              <a:lumMod val="50000"/>
                            </a:schemeClr>
                          </a:solidFill>
                        </a:rPr>
                        <a:t>information nouveaux membres </a:t>
                      </a:r>
                      <a:r>
                        <a:rPr lang="fr-CA" dirty="0">
                          <a:solidFill>
                            <a:schemeClr val="accent1">
                              <a:lumMod val="50000"/>
                            </a:schemeClr>
                          </a:solidFill>
                        </a:rPr>
                        <a:t>: 5 septembre et 14 janvier.</a:t>
                      </a:r>
                    </a:p>
                    <a:p>
                      <a:pPr marL="285750" indent="-285750">
                        <a:buFont typeface="Arial" panose="020B0604020202020204" pitchFamily="34" charset="0"/>
                        <a:buChar char="•"/>
                      </a:pPr>
                      <a:r>
                        <a:rPr lang="fr-CA" b="1" dirty="0">
                          <a:solidFill>
                            <a:schemeClr val="accent1">
                              <a:lumMod val="50000"/>
                            </a:schemeClr>
                          </a:solidFill>
                        </a:rPr>
                        <a:t>Activités sociales</a:t>
                      </a:r>
                      <a:r>
                        <a:rPr lang="fr-CA" dirty="0">
                          <a:solidFill>
                            <a:schemeClr val="accent1">
                              <a:lumMod val="50000"/>
                            </a:schemeClr>
                          </a:solidFill>
                        </a:rPr>
                        <a:t>: souper de la rentrée : 5 septembre; déjeuner bienveillant: 11 octobre; activité du comité École et société sur l’IA: 13 décembre; souper de Noël: 13 décembre.</a:t>
                      </a:r>
                    </a:p>
                    <a:p>
                      <a:pPr marL="285750" indent="-285750">
                        <a:buFont typeface="Arial" panose="020B0604020202020204" pitchFamily="34" charset="0"/>
                        <a:buChar char="•"/>
                      </a:pPr>
                      <a:r>
                        <a:rPr lang="fr-CA" b="1" dirty="0">
                          <a:solidFill>
                            <a:schemeClr val="accent1">
                              <a:lumMod val="50000"/>
                            </a:schemeClr>
                          </a:solidFill>
                        </a:rPr>
                        <a:t>Midis-causeries</a:t>
                      </a:r>
                      <a:r>
                        <a:rPr lang="fr-CA" dirty="0">
                          <a:solidFill>
                            <a:schemeClr val="accent1">
                              <a:lumMod val="50000"/>
                            </a:schemeClr>
                          </a:solidFill>
                        </a:rPr>
                        <a:t> : 1</a:t>
                      </a:r>
                      <a:r>
                        <a:rPr lang="fr-CA" baseline="30000" dirty="0">
                          <a:solidFill>
                            <a:schemeClr val="accent1">
                              <a:lumMod val="50000"/>
                            </a:schemeClr>
                          </a:solidFill>
                        </a:rPr>
                        <a:t>er</a:t>
                      </a:r>
                      <a:r>
                        <a:rPr lang="fr-CA" dirty="0">
                          <a:solidFill>
                            <a:schemeClr val="accent1">
                              <a:lumMod val="50000"/>
                            </a:schemeClr>
                          </a:solidFill>
                        </a:rPr>
                        <a:t> novembre (liberté académique, autonomie professionnelle et plans-cadres) et 19 mars (plans de cours).</a:t>
                      </a:r>
                    </a:p>
                    <a:p>
                      <a:pPr marL="285750" indent="-285750">
                        <a:buFont typeface="Arial" panose="020B0604020202020204" pitchFamily="34" charset="0"/>
                        <a:buChar char="•"/>
                      </a:pPr>
                      <a:r>
                        <a:rPr lang="fr-CA" b="1" dirty="0">
                          <a:solidFill>
                            <a:schemeClr val="accent1">
                              <a:lumMod val="50000"/>
                            </a:schemeClr>
                          </a:solidFill>
                        </a:rPr>
                        <a:t>Comité de mobilisation</a:t>
                      </a:r>
                      <a:r>
                        <a:rPr lang="fr-CA" dirty="0">
                          <a:solidFill>
                            <a:schemeClr val="accent1">
                              <a:lumMod val="50000"/>
                            </a:schemeClr>
                          </a:solidFill>
                        </a:rPr>
                        <a:t>: 10 septembre, 8 octobre, 5 et 13 novembre et 5 décembre 2024. 8 janvier, 5 février et 26 mars 2025.</a:t>
                      </a:r>
                    </a:p>
                    <a:p>
                      <a:pPr marL="285750" indent="-285750">
                        <a:buFont typeface="Arial" panose="020B0604020202020204" pitchFamily="34" charset="0"/>
                        <a:buChar char="•"/>
                      </a:pPr>
                      <a:r>
                        <a:rPr lang="fr-CA" b="1" dirty="0">
                          <a:solidFill>
                            <a:schemeClr val="accent1">
                              <a:lumMod val="50000"/>
                            </a:schemeClr>
                          </a:solidFill>
                        </a:rPr>
                        <a:t>Rencontres pré-négociation</a:t>
                      </a:r>
                      <a:r>
                        <a:rPr lang="fr-CA" dirty="0">
                          <a:solidFill>
                            <a:schemeClr val="accent1">
                              <a:lumMod val="50000"/>
                            </a:schemeClr>
                          </a:solidFill>
                        </a:rPr>
                        <a:t>: 2 décembre (supervision des stages en éducation); 11 février (Sciences de l’éducation); 25 février (Lettre, humanités, travail social et psychosociologie) et 11 mars (Sciences de la santé)</a:t>
                      </a:r>
                    </a:p>
                    <a:p>
                      <a:pPr marL="285750" indent="-285750">
                        <a:buFont typeface="Arial" panose="020B0604020202020204" pitchFamily="34" charset="0"/>
                        <a:buChar char="•"/>
                      </a:pPr>
                      <a:r>
                        <a:rPr lang="fr-CA" dirty="0">
                          <a:solidFill>
                            <a:schemeClr val="accent1">
                              <a:lumMod val="50000"/>
                            </a:schemeClr>
                          </a:solidFill>
                        </a:rPr>
                        <a:t>«Jasettes» de corridors (Rimouski).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4030488"/>
                  </a:ext>
                </a:extLst>
              </a:tr>
              <a:tr h="911132">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lphaLcParenR" startAt="3"/>
                        <a:tabLst/>
                        <a:defRPr/>
                      </a:pPr>
                      <a:r>
                        <a:rPr lang="fr-CA" dirty="0"/>
                        <a:t>Représentation dans les instances de la CSN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fr-CA" b="1" dirty="0">
                          <a:solidFill>
                            <a:schemeClr val="accent1">
                              <a:lumMod val="50000"/>
                            </a:schemeClr>
                          </a:solidFill>
                        </a:rPr>
                        <a:t>AG du CCBSL</a:t>
                      </a:r>
                      <a:r>
                        <a:rPr lang="fr-CA" dirty="0">
                          <a:solidFill>
                            <a:schemeClr val="accent1">
                              <a:lumMod val="50000"/>
                            </a:schemeClr>
                          </a:solidFill>
                        </a:rPr>
                        <a:t>: 21 octobre (Trois-Pistoles); Congrès spécial sur la structure: 27 février (Ste-Luce) et AG spéciale: 2 avril (zoom) et Congrès: 27 et 28 mai (Rivière-du-Loup).</a:t>
                      </a:r>
                    </a:p>
                    <a:p>
                      <a:pPr marL="285750" indent="-285750">
                        <a:buFont typeface="Arial" panose="020B0604020202020204" pitchFamily="34" charset="0"/>
                        <a:buChar char="•"/>
                      </a:pPr>
                      <a:r>
                        <a:rPr lang="fr-CA" b="1" dirty="0">
                          <a:solidFill>
                            <a:schemeClr val="accent1">
                              <a:lumMod val="50000"/>
                            </a:schemeClr>
                          </a:solidFill>
                        </a:rPr>
                        <a:t>Regroupement université</a:t>
                      </a:r>
                      <a:r>
                        <a:rPr lang="fr-CA" dirty="0">
                          <a:solidFill>
                            <a:schemeClr val="accent1">
                              <a:lumMod val="50000"/>
                            </a:schemeClr>
                          </a:solidFill>
                        </a:rPr>
                        <a:t>: 7 novembre (</a:t>
                      </a:r>
                      <a:r>
                        <a:rPr lang="fr-CA" dirty="0" err="1">
                          <a:solidFill>
                            <a:schemeClr val="accent1">
                              <a:lumMod val="50000"/>
                            </a:schemeClr>
                          </a:solidFill>
                        </a:rPr>
                        <a:t>am</a:t>
                      </a:r>
                      <a:r>
                        <a:rPr lang="fr-CA" dirty="0">
                          <a:solidFill>
                            <a:schemeClr val="accent1">
                              <a:lumMod val="50000"/>
                            </a:schemeClr>
                          </a:solidFill>
                        </a:rPr>
                        <a:t>) 2024; Comité FAD: 20 novembre; suivi de dossiers en cours d’année.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639487"/>
                  </a:ext>
                </a:extLst>
              </a:tr>
            </a:tbl>
          </a:graphicData>
        </a:graphic>
      </p:graphicFrame>
    </p:spTree>
    <p:extLst>
      <p:ext uri="{BB962C8B-B14F-4D97-AF65-F5344CB8AC3E}">
        <p14:creationId xmlns:p14="http://schemas.microsoft.com/office/powerpoint/2010/main" val="2461744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graphicFrame>
        <p:nvGraphicFramePr>
          <p:cNvPr id="3" name="Tableau 6">
            <a:extLst>
              <a:ext uri="{FF2B5EF4-FFF2-40B4-BE49-F238E27FC236}">
                <a16:creationId xmlns:a16="http://schemas.microsoft.com/office/drawing/2014/main" id="{586E8758-7E65-7F3B-D823-FDDB4C209751}"/>
              </a:ext>
            </a:extLst>
          </p:cNvPr>
          <p:cNvGraphicFramePr>
            <a:graphicFrameLocks noGrp="1"/>
          </p:cNvGraphicFramePr>
          <p:nvPr>
            <p:ph idx="1"/>
            <p:extLst>
              <p:ext uri="{D42A27DB-BD31-4B8C-83A1-F6EECF244321}">
                <p14:modId xmlns:p14="http://schemas.microsoft.com/office/powerpoint/2010/main" val="1486618524"/>
              </p:ext>
            </p:extLst>
          </p:nvPr>
        </p:nvGraphicFramePr>
        <p:xfrm>
          <a:off x="103239" y="635777"/>
          <a:ext cx="11990438" cy="6223000"/>
        </p:xfrm>
        <a:graphic>
          <a:graphicData uri="http://schemas.openxmlformats.org/drawingml/2006/table">
            <a:tbl>
              <a:tblPr firstRow="1" bandRow="1">
                <a:tableStyleId>{5C22544A-7EE6-4342-B048-85BDC9FD1C3A}</a:tableStyleId>
              </a:tblPr>
              <a:tblGrid>
                <a:gridCol w="1706310">
                  <a:extLst>
                    <a:ext uri="{9D8B030D-6E8A-4147-A177-3AD203B41FA5}">
                      <a16:colId xmlns:a16="http://schemas.microsoft.com/office/drawing/2014/main" val="2315853376"/>
                    </a:ext>
                  </a:extLst>
                </a:gridCol>
                <a:gridCol w="10284128">
                  <a:extLst>
                    <a:ext uri="{9D8B030D-6E8A-4147-A177-3AD203B41FA5}">
                      <a16:colId xmlns:a16="http://schemas.microsoft.com/office/drawing/2014/main" val="1371240078"/>
                    </a:ext>
                  </a:extLst>
                </a:gridCol>
              </a:tblGrid>
              <a:tr h="370840">
                <a:tc>
                  <a:txBody>
                    <a:bodyPr/>
                    <a:lstStyle/>
                    <a:p>
                      <a:pPr algn="ctr"/>
                      <a:r>
                        <a:rPr lang="fr-CA" dirty="0"/>
                        <a:t>Responsabilités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fr-CA" dirty="0"/>
                        <a:t>Activités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42998493"/>
                  </a:ext>
                </a:extLst>
              </a:tr>
              <a:tr h="370840">
                <a:tc>
                  <a:txBody>
                    <a:bodyPr/>
                    <a:lstStyle/>
                    <a:p>
                      <a:pPr marL="342900" indent="-342900">
                        <a:buFont typeface="+mj-lt"/>
                        <a:buAutoNum type="alphaLcParenR" startAt="4"/>
                      </a:pPr>
                      <a:r>
                        <a:rPr lang="fr-CA" dirty="0" err="1"/>
                        <a:t>Représen-tation</a:t>
                      </a:r>
                      <a:r>
                        <a:rPr lang="fr-CA" dirty="0"/>
                        <a:t> au campus de Rimouski et à l’externe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fr-CA" dirty="0">
                          <a:solidFill>
                            <a:schemeClr val="accent1">
                              <a:lumMod val="50000"/>
                            </a:schemeClr>
                          </a:solidFill>
                        </a:rPr>
                        <a:t>Coordination de la démarche permettant de finaliser la </a:t>
                      </a:r>
                      <a:r>
                        <a:rPr lang="fr-CA" b="1" dirty="0">
                          <a:solidFill>
                            <a:schemeClr val="accent1">
                              <a:lumMod val="50000"/>
                            </a:schemeClr>
                          </a:solidFill>
                        </a:rPr>
                        <a:t>dénomination des Bourses d’intégration pédagogique et de perfectionnement aux noms des Mmes Louise Bérubé et Ginette Pelletier</a:t>
                      </a:r>
                      <a:r>
                        <a:rPr lang="fr-CA" dirty="0">
                          <a:solidFill>
                            <a:schemeClr val="accent1">
                              <a:lumMod val="50000"/>
                            </a:schemeClr>
                          </a:solidFill>
                        </a:rPr>
                        <a:t> et coordination, avec le service des communications de l’UQAR, de l’hommage qui leur a été remis lors de la Fête de la reconnaissance du 22 mai 2025.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dirty="0">
                          <a:solidFill>
                            <a:schemeClr val="accent1">
                              <a:lumMod val="50000"/>
                            </a:schemeClr>
                          </a:solidFill>
                        </a:rPr>
                        <a:t>Représentation des PCC dans le cadre du processus de </a:t>
                      </a:r>
                      <a:r>
                        <a:rPr lang="fr-CA" b="1" dirty="0">
                          <a:solidFill>
                            <a:schemeClr val="accent1">
                              <a:lumMod val="50000"/>
                            </a:schemeClr>
                          </a:solidFill>
                        </a:rPr>
                        <a:t>recrutement du VRFR</a:t>
                      </a:r>
                      <a:r>
                        <a:rPr lang="fr-CA" dirty="0">
                          <a:solidFill>
                            <a:schemeClr val="accent1">
                              <a:lumMod val="50000"/>
                            </a:schemeClr>
                          </a:solidFill>
                        </a:rPr>
                        <a:t>: plusieurs rencontres.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dirty="0">
                          <a:solidFill>
                            <a:schemeClr val="accent1">
                              <a:lumMod val="50000"/>
                            </a:schemeClr>
                          </a:solidFill>
                        </a:rPr>
                        <a:t>Coordination de la démarche, auprès du recteur, afin que les PCC puissent être représentées au sein de ce comité, ce que le Règlement 16 ne prévoyait pas: lettre et rencontre le 24 mars 2025.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dirty="0">
                          <a:solidFill>
                            <a:schemeClr val="accent1">
                              <a:lumMod val="50000"/>
                            </a:schemeClr>
                          </a:solidFill>
                        </a:rPr>
                        <a:t>Rencontres avec le recteur: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dirty="0">
                          <a:solidFill>
                            <a:schemeClr val="accent1">
                              <a:lumMod val="50000"/>
                            </a:schemeClr>
                          </a:solidFill>
                        </a:rPr>
                        <a:t>Consultation dans le cadre de la </a:t>
                      </a:r>
                      <a:r>
                        <a:rPr lang="fr-CA" b="1" dirty="0">
                          <a:solidFill>
                            <a:schemeClr val="accent1">
                              <a:lumMod val="50000"/>
                            </a:schemeClr>
                          </a:solidFill>
                        </a:rPr>
                        <a:t>planification straté</a:t>
                      </a:r>
                      <a:r>
                        <a:rPr lang="fr-CA" dirty="0">
                          <a:solidFill>
                            <a:schemeClr val="accent1">
                              <a:lumMod val="50000"/>
                            </a:schemeClr>
                          </a:solidFill>
                        </a:rPr>
                        <a:t>gique: 5 décembre.</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dirty="0">
                          <a:solidFill>
                            <a:schemeClr val="accent1">
                              <a:lumMod val="50000"/>
                            </a:schemeClr>
                          </a:solidFill>
                        </a:rPr>
                        <a:t>Suivi pour des </a:t>
                      </a:r>
                      <a:r>
                        <a:rPr lang="fr-CA" b="1" dirty="0">
                          <a:solidFill>
                            <a:schemeClr val="accent1">
                              <a:lumMod val="50000"/>
                            </a:schemeClr>
                          </a:solidFill>
                        </a:rPr>
                        <a:t>retards jugés insatisfaisants de la part d’un membre de la direction</a:t>
                      </a:r>
                      <a:r>
                        <a:rPr lang="fr-CA" dirty="0">
                          <a:solidFill>
                            <a:schemeClr val="accent1">
                              <a:lumMod val="50000"/>
                            </a:schemeClr>
                          </a:solidFill>
                        </a:rPr>
                        <a:t>: lettre et rencontres les 13 et 22 mai 2025.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dirty="0">
                          <a:solidFill>
                            <a:schemeClr val="accent1">
                              <a:lumMod val="50000"/>
                            </a:schemeClr>
                          </a:solidFill>
                        </a:rPr>
                        <a:t>Rencontre de la direction de l’UQAR sur le </a:t>
                      </a:r>
                      <a:r>
                        <a:rPr lang="fr-CA" b="1" dirty="0">
                          <a:solidFill>
                            <a:schemeClr val="accent1">
                              <a:lumMod val="50000"/>
                            </a:schemeClr>
                          </a:solidFill>
                        </a:rPr>
                        <a:t>budget et les immobilisations</a:t>
                      </a:r>
                      <a:r>
                        <a:rPr lang="fr-CA" dirty="0">
                          <a:solidFill>
                            <a:schemeClr val="accent1">
                              <a:lumMod val="50000"/>
                            </a:schemeClr>
                          </a:solidFill>
                        </a:rPr>
                        <a:t>: 3 février et 29 avril 2025.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dirty="0">
                          <a:solidFill>
                            <a:schemeClr val="accent1">
                              <a:lumMod val="50000"/>
                            </a:schemeClr>
                          </a:solidFill>
                        </a:rPr>
                        <a:t>Rencontre portant sur le </a:t>
                      </a:r>
                      <a:r>
                        <a:rPr lang="fr-CA" b="1" dirty="0">
                          <a:solidFill>
                            <a:schemeClr val="accent1">
                              <a:lumMod val="50000"/>
                            </a:schemeClr>
                          </a:solidFill>
                        </a:rPr>
                        <a:t>renouvèlement du mandat du recteur</a:t>
                      </a:r>
                      <a:r>
                        <a:rPr lang="fr-CA" dirty="0">
                          <a:solidFill>
                            <a:schemeClr val="accent1">
                              <a:lumMod val="50000"/>
                            </a:schemeClr>
                          </a:solidFill>
                        </a:rPr>
                        <a:t>: 29 avril 2025 et retour aux membres.</a:t>
                      </a:r>
                    </a:p>
                    <a:p>
                      <a:pPr marL="285750" indent="-285750">
                        <a:buFont typeface="Arial" panose="020B0604020202020204" pitchFamily="34" charset="0"/>
                        <a:buChar char="•"/>
                      </a:pPr>
                      <a:r>
                        <a:rPr lang="fr-CA" dirty="0">
                          <a:solidFill>
                            <a:schemeClr val="accent1">
                              <a:lumMod val="50000"/>
                            </a:schemeClr>
                          </a:solidFill>
                        </a:rPr>
                        <a:t>Participation aux rencontres du </a:t>
                      </a:r>
                      <a:r>
                        <a:rPr lang="fr-CA" b="1" dirty="0">
                          <a:solidFill>
                            <a:schemeClr val="accent1">
                              <a:lumMod val="50000"/>
                            </a:schemeClr>
                          </a:solidFill>
                        </a:rPr>
                        <a:t>Comité de relations professionnelles</a:t>
                      </a:r>
                      <a:r>
                        <a:rPr lang="fr-CA" dirty="0">
                          <a:solidFill>
                            <a:schemeClr val="accent1">
                              <a:lumMod val="50000"/>
                            </a:schemeClr>
                          </a:solidFill>
                        </a:rPr>
                        <a:t>: 18 septembre, 3 octobre et 11 décembre 2024. 23 janvier, 12 et 14 mars, 10 avril, 29 mai et 12 juin.</a:t>
                      </a:r>
                    </a:p>
                    <a:p>
                      <a:pPr marL="742950" lvl="1" indent="-285750">
                        <a:buFont typeface="Arial" panose="020B0604020202020204" pitchFamily="34" charset="0"/>
                        <a:buChar char="•"/>
                      </a:pPr>
                      <a:r>
                        <a:rPr lang="fr-CA" dirty="0">
                          <a:solidFill>
                            <a:schemeClr val="accent1">
                              <a:lumMod val="50000"/>
                            </a:schemeClr>
                          </a:solidFill>
                        </a:rPr>
                        <a:t>Rencontres de préparation: 11 et 30 septembre, 10 décembre 2024. 22 janvier 2025.</a:t>
                      </a:r>
                    </a:p>
                    <a:p>
                      <a:pPr marL="285750" indent="-285750">
                        <a:buFont typeface="Arial" panose="020B0604020202020204" pitchFamily="34" charset="0"/>
                        <a:buChar char="•"/>
                      </a:pPr>
                      <a:r>
                        <a:rPr lang="fr-CA" dirty="0">
                          <a:solidFill>
                            <a:schemeClr val="accent1">
                              <a:lumMod val="50000"/>
                            </a:schemeClr>
                          </a:solidFill>
                        </a:rPr>
                        <a:t>Collaboration avec la DAD pour la résolution d’un </a:t>
                      </a:r>
                      <a:r>
                        <a:rPr lang="fr-CA" b="1" dirty="0">
                          <a:solidFill>
                            <a:schemeClr val="accent1">
                              <a:lumMod val="50000"/>
                            </a:schemeClr>
                          </a:solidFill>
                        </a:rPr>
                        <a:t>différend avec un département</a:t>
                      </a:r>
                      <a:r>
                        <a:rPr lang="fr-CA" dirty="0">
                          <a:solidFill>
                            <a:schemeClr val="accent1">
                              <a:lumMod val="50000"/>
                            </a:schemeClr>
                          </a:solidFill>
                        </a:rPr>
                        <a:t>: rencontre préparatoire (9 janvier) et rencontre de discussion au campus de Lévis (13 janvier 2025).</a:t>
                      </a:r>
                    </a:p>
                    <a:p>
                      <a:pPr marL="285750" indent="-285750">
                        <a:buFont typeface="Arial" panose="020B0604020202020204" pitchFamily="34" charset="0"/>
                        <a:buChar char="•"/>
                      </a:pPr>
                      <a:r>
                        <a:rPr lang="fr-CA" dirty="0">
                          <a:solidFill>
                            <a:schemeClr val="accent1">
                              <a:lumMod val="50000"/>
                            </a:schemeClr>
                          </a:solidFill>
                        </a:rPr>
                        <a:t>Représentation des PCC au </a:t>
                      </a:r>
                      <a:r>
                        <a:rPr lang="fr-CA" b="1" dirty="0">
                          <a:solidFill>
                            <a:schemeClr val="accent1">
                              <a:lumMod val="50000"/>
                            </a:schemeClr>
                          </a:solidFill>
                        </a:rPr>
                        <a:t>Comité institutionnel en SST</a:t>
                      </a:r>
                      <a:r>
                        <a:rPr lang="fr-CA" dirty="0">
                          <a:solidFill>
                            <a:schemeClr val="accent1">
                              <a:lumMod val="50000"/>
                            </a:schemeClr>
                          </a:solidFill>
                        </a:rPr>
                        <a:t>: 24 avril et 10 juin.</a:t>
                      </a:r>
                    </a:p>
                    <a:p>
                      <a:pPr marL="742950" lvl="1" indent="-285750">
                        <a:buFont typeface="Arial" panose="020B0604020202020204" pitchFamily="34" charset="0"/>
                        <a:buChar char="•"/>
                      </a:pPr>
                      <a:r>
                        <a:rPr lang="fr-CA" dirty="0">
                          <a:solidFill>
                            <a:schemeClr val="accent1">
                              <a:lumMod val="50000"/>
                            </a:schemeClr>
                          </a:solidFill>
                        </a:rPr>
                        <a:t>Participation à une rencontre direction-syndicats sur les mécanismes de prévention: 14 avril.</a:t>
                      </a:r>
                    </a:p>
                    <a:p>
                      <a:pPr marL="742950" lvl="1" indent="-285750">
                        <a:buFont typeface="Arial" panose="020B0604020202020204" pitchFamily="34" charset="0"/>
                        <a:buChar char="•"/>
                      </a:pPr>
                      <a:r>
                        <a:rPr lang="fr-CA" dirty="0">
                          <a:solidFill>
                            <a:schemeClr val="accent1">
                              <a:lumMod val="50000"/>
                            </a:schemeClr>
                          </a:solidFill>
                        </a:rPr>
                        <a:t>Participation à la démarche menée par la CNESST: 18 décembre 2024, 10 janvier et 15 mai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4030488"/>
                  </a:ext>
                </a:extLst>
              </a:tr>
            </a:tbl>
          </a:graphicData>
        </a:graphic>
      </p:graphicFrame>
      <p:sp>
        <p:nvSpPr>
          <p:cNvPr id="2" name="Titre 1">
            <a:extLst>
              <a:ext uri="{FF2B5EF4-FFF2-40B4-BE49-F238E27FC236}">
                <a16:creationId xmlns:a16="http://schemas.microsoft.com/office/drawing/2014/main" id="{306DD89B-47E9-F1B4-F2B9-59DA6E8B9645}"/>
              </a:ext>
            </a:extLst>
          </p:cNvPr>
          <p:cNvSpPr>
            <a:spLocks noGrp="1"/>
          </p:cNvSpPr>
          <p:nvPr>
            <p:ph type="title"/>
          </p:nvPr>
        </p:nvSpPr>
        <p:spPr>
          <a:xfrm>
            <a:off x="98323" y="111892"/>
            <a:ext cx="11255477" cy="610780"/>
          </a:xfrm>
        </p:spPr>
        <p:txBody>
          <a:bodyPr>
            <a:normAutofit fontScale="90000"/>
          </a:bodyPr>
          <a:lstStyle/>
          <a:p>
            <a:r>
              <a:rPr lang="fr-FR" b="1" dirty="0">
                <a:solidFill>
                  <a:schemeClr val="accent1">
                    <a:lumMod val="50000"/>
                  </a:schemeClr>
                </a:solidFill>
              </a:rPr>
              <a:t>Principales réalisations</a:t>
            </a:r>
          </a:p>
        </p:txBody>
      </p:sp>
    </p:spTree>
    <p:extLst>
      <p:ext uri="{BB962C8B-B14F-4D97-AF65-F5344CB8AC3E}">
        <p14:creationId xmlns:p14="http://schemas.microsoft.com/office/powerpoint/2010/main" val="2139354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a:extLst>
            <a:ext uri="{FF2B5EF4-FFF2-40B4-BE49-F238E27FC236}">
              <a16:creationId xmlns:a16="http://schemas.microsoft.com/office/drawing/2014/main" id="{8562BDC9-1B4E-3FC8-68CB-933784C8404C}"/>
            </a:ext>
          </a:extLst>
        </p:cNvPr>
        <p:cNvGrpSpPr/>
        <p:nvPr/>
      </p:nvGrpSpPr>
      <p:grpSpPr>
        <a:xfrm>
          <a:off x="0" y="0"/>
          <a:ext cx="0" cy="0"/>
          <a:chOff x="0" y="0"/>
          <a:chExt cx="0" cy="0"/>
        </a:xfrm>
      </p:grpSpPr>
      <p:graphicFrame>
        <p:nvGraphicFramePr>
          <p:cNvPr id="3" name="Tableau 6">
            <a:extLst>
              <a:ext uri="{FF2B5EF4-FFF2-40B4-BE49-F238E27FC236}">
                <a16:creationId xmlns:a16="http://schemas.microsoft.com/office/drawing/2014/main" id="{7788FED6-B92F-2A88-8345-69F4769A3A46}"/>
              </a:ext>
            </a:extLst>
          </p:cNvPr>
          <p:cNvGraphicFramePr>
            <a:graphicFrameLocks noGrp="1"/>
          </p:cNvGraphicFramePr>
          <p:nvPr>
            <p:ph idx="1"/>
            <p:extLst>
              <p:ext uri="{D42A27DB-BD31-4B8C-83A1-F6EECF244321}">
                <p14:modId xmlns:p14="http://schemas.microsoft.com/office/powerpoint/2010/main" val="2676016739"/>
              </p:ext>
            </p:extLst>
          </p:nvPr>
        </p:nvGraphicFramePr>
        <p:xfrm>
          <a:off x="103239" y="722672"/>
          <a:ext cx="11990438" cy="5217160"/>
        </p:xfrm>
        <a:graphic>
          <a:graphicData uri="http://schemas.openxmlformats.org/drawingml/2006/table">
            <a:tbl>
              <a:tblPr firstRow="1" bandRow="1">
                <a:tableStyleId>{5C22544A-7EE6-4342-B048-85BDC9FD1C3A}</a:tableStyleId>
              </a:tblPr>
              <a:tblGrid>
                <a:gridCol w="2048184">
                  <a:extLst>
                    <a:ext uri="{9D8B030D-6E8A-4147-A177-3AD203B41FA5}">
                      <a16:colId xmlns:a16="http://schemas.microsoft.com/office/drawing/2014/main" val="2315853376"/>
                    </a:ext>
                  </a:extLst>
                </a:gridCol>
                <a:gridCol w="9942254">
                  <a:extLst>
                    <a:ext uri="{9D8B030D-6E8A-4147-A177-3AD203B41FA5}">
                      <a16:colId xmlns:a16="http://schemas.microsoft.com/office/drawing/2014/main" val="1371240078"/>
                    </a:ext>
                  </a:extLst>
                </a:gridCol>
              </a:tblGrid>
              <a:tr h="370840">
                <a:tc>
                  <a:txBody>
                    <a:bodyPr/>
                    <a:lstStyle/>
                    <a:p>
                      <a:pPr algn="ctr"/>
                      <a:r>
                        <a:rPr lang="fr-CA" dirty="0"/>
                        <a:t>Responsabilités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fr-CA" dirty="0"/>
                        <a:t>Activités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42998493"/>
                  </a:ext>
                </a:extLst>
              </a:tr>
              <a:tr h="370840">
                <a:tc>
                  <a:txBody>
                    <a:bodyPr/>
                    <a:lstStyle/>
                    <a:p>
                      <a:pPr marL="342900" indent="-342900">
                        <a:buFont typeface="+mj-lt"/>
                        <a:buAutoNum type="alphaLcParenR" startAt="4"/>
                      </a:pPr>
                      <a:r>
                        <a:rPr lang="fr-CA" dirty="0"/>
                        <a:t>Représentation au campus de Rimouski et à l’externe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buFont typeface="Arial" panose="020B0604020202020204" pitchFamily="34" charset="0"/>
                        <a:buNone/>
                      </a:pPr>
                      <a:r>
                        <a:rPr lang="fr-CA" dirty="0">
                          <a:solidFill>
                            <a:schemeClr val="accent1">
                              <a:lumMod val="50000"/>
                            </a:schemeClr>
                          </a:solidFill>
                        </a:rPr>
                        <a:t>Rencontres diverses avec:</a:t>
                      </a:r>
                    </a:p>
                    <a:p>
                      <a:pPr marL="285750" lvl="0" indent="-285750">
                        <a:buFont typeface="Arial" panose="020B0604020202020204" pitchFamily="34" charset="0"/>
                        <a:buChar char="•"/>
                      </a:pPr>
                      <a:r>
                        <a:rPr lang="fr-CA" dirty="0">
                          <a:solidFill>
                            <a:schemeClr val="accent1">
                              <a:lumMod val="50000"/>
                            </a:schemeClr>
                          </a:solidFill>
                        </a:rPr>
                        <a:t>Associations étudiantes: AGECAR (10 octobre).</a:t>
                      </a:r>
                    </a:p>
                    <a:p>
                      <a:pPr marL="285750" indent="-285750">
                        <a:buFont typeface="Arial" panose="020B0604020202020204" pitchFamily="34" charset="0"/>
                        <a:buChar char="•"/>
                      </a:pPr>
                      <a:r>
                        <a:rPr lang="fr-CA" dirty="0">
                          <a:solidFill>
                            <a:schemeClr val="accent1">
                              <a:lumMod val="50000"/>
                            </a:schemeClr>
                          </a:solidFill>
                        </a:rPr>
                        <a:t>Démarche auprès du Mouvement action chômage du BSL et du CCBSL: heures reconnues pour avoir accès aux prestations d’assurance-emploi.</a:t>
                      </a:r>
                    </a:p>
                    <a:p>
                      <a:pPr marL="0" indent="0">
                        <a:buFont typeface="Arial" panose="020B0604020202020204" pitchFamily="34" charset="0"/>
                        <a:buNone/>
                      </a:pPr>
                      <a:endParaRPr lang="fr-CA" dirty="0">
                        <a:solidFill>
                          <a:schemeClr val="accent1">
                            <a:lumMod val="50000"/>
                          </a:schemeClr>
                        </a:solidFill>
                      </a:endParaRPr>
                    </a:p>
                    <a:p>
                      <a:pPr marL="0" indent="0">
                        <a:buFont typeface="Arial" panose="020B0604020202020204" pitchFamily="34" charset="0"/>
                        <a:buNone/>
                      </a:pPr>
                      <a:r>
                        <a:rPr lang="fr-CA" dirty="0">
                          <a:solidFill>
                            <a:schemeClr val="accent1">
                              <a:lumMod val="50000"/>
                            </a:schemeClr>
                          </a:solidFill>
                        </a:rPr>
                        <a:t>Représentations diverses:</a:t>
                      </a:r>
                    </a:p>
                    <a:p>
                      <a:pPr marL="285750" indent="-285750">
                        <a:buFont typeface="Arial" panose="020B0604020202020204" pitchFamily="34" charset="0"/>
                        <a:buChar char="•"/>
                      </a:pPr>
                      <a:r>
                        <a:rPr lang="fr-CA" b="1" dirty="0">
                          <a:solidFill>
                            <a:schemeClr val="accent1">
                              <a:lumMod val="50000"/>
                            </a:schemeClr>
                          </a:solidFill>
                        </a:rPr>
                        <a:t>Collation des grades</a:t>
                      </a:r>
                      <a:r>
                        <a:rPr lang="fr-CA" dirty="0">
                          <a:solidFill>
                            <a:schemeClr val="accent1">
                              <a:lumMod val="50000"/>
                            </a:schemeClr>
                          </a:solidFill>
                        </a:rPr>
                        <a:t>: 26 octobre, dîner des Fêtes: 19 décembre, fête de la reconnaissance: 22 mai.</a:t>
                      </a:r>
                    </a:p>
                    <a:p>
                      <a:pPr marL="285750" indent="-285750">
                        <a:buFont typeface="Arial" panose="020B0604020202020204" pitchFamily="34" charset="0"/>
                        <a:buChar char="•"/>
                      </a:pPr>
                      <a:r>
                        <a:rPr lang="fr-CA" dirty="0">
                          <a:solidFill>
                            <a:schemeClr val="accent1">
                              <a:lumMod val="50000"/>
                            </a:schemeClr>
                          </a:solidFill>
                        </a:rPr>
                        <a:t>Collaboration avec la </a:t>
                      </a:r>
                      <a:r>
                        <a:rPr lang="fr-CA" b="1" dirty="0">
                          <a:solidFill>
                            <a:schemeClr val="accent1">
                              <a:lumMod val="50000"/>
                            </a:schemeClr>
                          </a:solidFill>
                        </a:rPr>
                        <a:t>Fondation de l’UQAR </a:t>
                      </a:r>
                      <a:r>
                        <a:rPr lang="fr-CA" dirty="0">
                          <a:solidFill>
                            <a:schemeClr val="accent1">
                              <a:lumMod val="50000"/>
                            </a:schemeClr>
                          </a:solidFill>
                        </a:rPr>
                        <a:t>(avec Alexis): rencontre préparatoire: 9 septembre 2024 (+ </a:t>
                      </a:r>
                      <a:r>
                        <a:rPr lang="fr-CA" dirty="0" err="1">
                          <a:solidFill>
                            <a:schemeClr val="accent1">
                              <a:lumMod val="50000"/>
                            </a:schemeClr>
                          </a:solidFill>
                        </a:rPr>
                        <a:t>Tchabagnan</a:t>
                      </a:r>
                      <a:r>
                        <a:rPr lang="fr-CA" dirty="0">
                          <a:solidFill>
                            <a:schemeClr val="accent1">
                              <a:lumMod val="50000"/>
                            </a:schemeClr>
                          </a:solidFill>
                        </a:rPr>
                        <a:t> et Hugo Jackson); 27 février et 29 mai 2025.</a:t>
                      </a:r>
                    </a:p>
                    <a:p>
                      <a:pPr marL="285750" indent="-285750">
                        <a:buFont typeface="Arial" panose="020B0604020202020204" pitchFamily="34" charset="0"/>
                        <a:buChar char="•"/>
                      </a:pPr>
                      <a:r>
                        <a:rPr lang="fr-CA" dirty="0">
                          <a:solidFill>
                            <a:schemeClr val="accent1">
                              <a:lumMod val="50000"/>
                            </a:schemeClr>
                          </a:solidFill>
                        </a:rPr>
                        <a:t>Rencontre de travail avec l’équipe du DAD sur la </a:t>
                      </a:r>
                      <a:r>
                        <a:rPr lang="fr-CA" b="1" dirty="0">
                          <a:solidFill>
                            <a:schemeClr val="accent1">
                              <a:lumMod val="50000"/>
                            </a:schemeClr>
                          </a:solidFill>
                        </a:rPr>
                        <a:t>trousse d’accueil des PCC </a:t>
                      </a:r>
                      <a:r>
                        <a:rPr lang="fr-CA" dirty="0">
                          <a:solidFill>
                            <a:schemeClr val="accent1">
                              <a:lumMod val="50000"/>
                            </a:schemeClr>
                          </a:solidFill>
                        </a:rPr>
                        <a:t>: 20 mars.</a:t>
                      </a:r>
                    </a:p>
                    <a:p>
                      <a:pPr marL="285750" indent="-285750">
                        <a:buFont typeface="Arial" panose="020B0604020202020204" pitchFamily="34" charset="0"/>
                        <a:buChar char="•"/>
                      </a:pPr>
                      <a:r>
                        <a:rPr lang="fr-CA" dirty="0">
                          <a:solidFill>
                            <a:schemeClr val="accent1">
                              <a:lumMod val="50000"/>
                            </a:schemeClr>
                          </a:solidFill>
                        </a:rPr>
                        <a:t>Représentation des PCC au </a:t>
                      </a:r>
                      <a:r>
                        <a:rPr lang="fr-CA" b="1" dirty="0">
                          <a:solidFill>
                            <a:schemeClr val="accent1">
                              <a:lumMod val="50000"/>
                            </a:schemeClr>
                          </a:solidFill>
                        </a:rPr>
                        <a:t>comité sur la liberté académique </a:t>
                      </a:r>
                      <a:r>
                        <a:rPr lang="fr-CA" dirty="0">
                          <a:solidFill>
                            <a:schemeClr val="accent1">
                              <a:lumMod val="50000"/>
                            </a:schemeClr>
                          </a:solidFill>
                        </a:rPr>
                        <a:t>(avec M. Pouliot et M. </a:t>
                      </a:r>
                      <a:r>
                        <a:rPr lang="fr-CA" dirty="0" err="1">
                          <a:solidFill>
                            <a:schemeClr val="accent1">
                              <a:lumMod val="50000"/>
                            </a:schemeClr>
                          </a:solidFill>
                        </a:rPr>
                        <a:t>Hayyani</a:t>
                      </a:r>
                      <a:r>
                        <a:rPr lang="fr-CA" dirty="0">
                          <a:solidFill>
                            <a:schemeClr val="accent1">
                              <a:lumMod val="50000"/>
                            </a:schemeClr>
                          </a:solidFill>
                        </a:rPr>
                        <a:t>): 8 novembre 2024 et 27 mars.</a:t>
                      </a:r>
                    </a:p>
                    <a:p>
                      <a:pPr marL="742950" lvl="1" indent="-285750">
                        <a:buFont typeface="Arial" panose="020B0604020202020204" pitchFamily="34" charset="0"/>
                        <a:buChar char="•"/>
                      </a:pPr>
                      <a:r>
                        <a:rPr lang="fr-CA" dirty="0">
                          <a:solidFill>
                            <a:schemeClr val="accent1">
                              <a:lumMod val="50000"/>
                            </a:schemeClr>
                          </a:solidFill>
                        </a:rPr>
                        <a:t>Sous-comité sur la sensibilisation à la liberté académique: 29 mai 2025.</a:t>
                      </a:r>
                    </a:p>
                    <a:p>
                      <a:pPr marL="742950" lvl="1" indent="-285750">
                        <a:buFont typeface="Arial" panose="020B0604020202020204" pitchFamily="34" charset="0"/>
                        <a:buChar char="•"/>
                      </a:pPr>
                      <a:r>
                        <a:rPr lang="fr-CA" dirty="0">
                          <a:solidFill>
                            <a:schemeClr val="accent1">
                              <a:lumMod val="50000"/>
                            </a:schemeClr>
                          </a:solidFill>
                        </a:rPr>
                        <a:t>Sous comité sur la réflexion autour des plans-cadres: 1</a:t>
                      </a:r>
                      <a:r>
                        <a:rPr lang="fr-CA" baseline="30000" dirty="0">
                          <a:solidFill>
                            <a:schemeClr val="accent1">
                              <a:lumMod val="50000"/>
                            </a:schemeClr>
                          </a:solidFill>
                        </a:rPr>
                        <a:t>er</a:t>
                      </a:r>
                      <a:r>
                        <a:rPr lang="fr-CA" dirty="0">
                          <a:solidFill>
                            <a:schemeClr val="accent1">
                              <a:lumMod val="50000"/>
                            </a:schemeClr>
                          </a:solidFill>
                        </a:rPr>
                        <a:t> mai, 18 juin et 25 juin 2025.</a:t>
                      </a:r>
                    </a:p>
                    <a:p>
                      <a:pPr marL="285750" indent="-285750">
                        <a:buFont typeface="Arial" panose="020B0604020202020204" pitchFamily="34" charset="0"/>
                        <a:buChar char="•"/>
                      </a:pPr>
                      <a:r>
                        <a:rPr lang="fr-CA" dirty="0">
                          <a:solidFill>
                            <a:schemeClr val="accent1">
                              <a:lumMod val="50000"/>
                            </a:schemeClr>
                          </a:solidFill>
                        </a:rPr>
                        <a:t>Participation à la </a:t>
                      </a:r>
                      <a:r>
                        <a:rPr lang="fr-CA" b="1" dirty="0">
                          <a:solidFill>
                            <a:schemeClr val="accent1">
                              <a:lumMod val="50000"/>
                            </a:schemeClr>
                          </a:solidFill>
                        </a:rPr>
                        <a:t>sous-commission des études </a:t>
                      </a:r>
                      <a:r>
                        <a:rPr lang="fr-CA" dirty="0">
                          <a:solidFill>
                            <a:schemeClr val="accent1">
                              <a:lumMod val="50000"/>
                            </a:schemeClr>
                          </a:solidFill>
                        </a:rPr>
                        <a:t>(avec Marie-Claude Bolduc), session A24: 2 rencontres.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4030488"/>
                  </a:ext>
                </a:extLst>
              </a:tr>
              <a:tr h="370840">
                <a:tc>
                  <a:txBody>
                    <a:bodyPr/>
                    <a:lstStyle/>
                    <a:p>
                      <a:pPr marL="342900" indent="-342900">
                        <a:buFont typeface="+mj-lt"/>
                        <a:buAutoNum type="alphaLcParenR" startAt="5"/>
                      </a:pPr>
                      <a:r>
                        <a:rPr lang="fr-CA" dirty="0"/>
                        <a:t>Relations intersyndicales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fr-CA" dirty="0">
                          <a:solidFill>
                            <a:schemeClr val="accent1">
                              <a:lumMod val="50000"/>
                            </a:schemeClr>
                          </a:solidFill>
                        </a:rPr>
                        <a:t>Démarches plus politiques auprès des instances de l’UQAR et </a:t>
                      </a:r>
                      <a:r>
                        <a:rPr lang="fr-CA" b="1" dirty="0">
                          <a:solidFill>
                            <a:schemeClr val="accent1">
                              <a:lumMod val="50000"/>
                            </a:schemeClr>
                          </a:solidFill>
                        </a:rPr>
                        <a:t>concertation intersyndicale </a:t>
                      </a:r>
                      <a:r>
                        <a:rPr lang="fr-CA" dirty="0">
                          <a:solidFill>
                            <a:schemeClr val="accent1">
                              <a:lumMod val="50000"/>
                            </a:schemeClr>
                          </a:solidFill>
                        </a:rPr>
                        <a:t>(quelques rencontres).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3209421"/>
                  </a:ext>
                </a:extLst>
              </a:tr>
            </a:tbl>
          </a:graphicData>
        </a:graphic>
      </p:graphicFrame>
      <p:sp>
        <p:nvSpPr>
          <p:cNvPr id="2" name="Titre 1">
            <a:extLst>
              <a:ext uri="{FF2B5EF4-FFF2-40B4-BE49-F238E27FC236}">
                <a16:creationId xmlns:a16="http://schemas.microsoft.com/office/drawing/2014/main" id="{AF0D37E7-96E7-8D56-EABB-FCF321CD87C8}"/>
              </a:ext>
            </a:extLst>
          </p:cNvPr>
          <p:cNvSpPr>
            <a:spLocks noGrp="1"/>
          </p:cNvSpPr>
          <p:nvPr>
            <p:ph type="title"/>
          </p:nvPr>
        </p:nvSpPr>
        <p:spPr>
          <a:xfrm>
            <a:off x="98323" y="111892"/>
            <a:ext cx="11255477" cy="610780"/>
          </a:xfrm>
        </p:spPr>
        <p:txBody>
          <a:bodyPr>
            <a:normAutofit fontScale="90000"/>
          </a:bodyPr>
          <a:lstStyle/>
          <a:p>
            <a:r>
              <a:rPr lang="fr-FR" b="1" dirty="0">
                <a:solidFill>
                  <a:schemeClr val="accent1">
                    <a:lumMod val="50000"/>
                  </a:schemeClr>
                </a:solidFill>
              </a:rPr>
              <a:t>Principales réalisations</a:t>
            </a:r>
          </a:p>
        </p:txBody>
      </p:sp>
    </p:spTree>
    <p:extLst>
      <p:ext uri="{BB962C8B-B14F-4D97-AF65-F5344CB8AC3E}">
        <p14:creationId xmlns:p14="http://schemas.microsoft.com/office/powerpoint/2010/main" val="3585795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6AEBDB-F14D-4DD2-95CA-FF882D517642}"/>
              </a:ext>
            </a:extLst>
          </p:cNvPr>
          <p:cNvSpPr>
            <a:spLocks noGrp="1"/>
          </p:cNvSpPr>
          <p:nvPr>
            <p:ph type="title"/>
          </p:nvPr>
        </p:nvSpPr>
        <p:spPr>
          <a:xfrm>
            <a:off x="244536" y="111891"/>
            <a:ext cx="11109264" cy="876251"/>
          </a:xfrm>
        </p:spPr>
        <p:txBody>
          <a:bodyPr>
            <a:normAutofit/>
          </a:bodyPr>
          <a:lstStyle/>
          <a:p>
            <a:r>
              <a:rPr lang="fr-FR" b="1" dirty="0">
                <a:solidFill>
                  <a:schemeClr val="accent1">
                    <a:lumMod val="50000"/>
                  </a:schemeClr>
                </a:solidFill>
              </a:rPr>
              <a:t>Principales réalisations</a:t>
            </a:r>
          </a:p>
        </p:txBody>
      </p:sp>
      <p:graphicFrame>
        <p:nvGraphicFramePr>
          <p:cNvPr id="3" name="Tableau 6">
            <a:extLst>
              <a:ext uri="{FF2B5EF4-FFF2-40B4-BE49-F238E27FC236}">
                <a16:creationId xmlns:a16="http://schemas.microsoft.com/office/drawing/2014/main" id="{F4D7D887-D42B-E5FB-24EA-0C925AC54801}"/>
              </a:ext>
            </a:extLst>
          </p:cNvPr>
          <p:cNvGraphicFramePr>
            <a:graphicFrameLocks noGrp="1"/>
          </p:cNvGraphicFramePr>
          <p:nvPr>
            <p:ph idx="1"/>
            <p:extLst>
              <p:ext uri="{D42A27DB-BD31-4B8C-83A1-F6EECF244321}">
                <p14:modId xmlns:p14="http://schemas.microsoft.com/office/powerpoint/2010/main" val="3962641649"/>
              </p:ext>
            </p:extLst>
          </p:nvPr>
        </p:nvGraphicFramePr>
        <p:xfrm>
          <a:off x="244536" y="856466"/>
          <a:ext cx="11702927" cy="5953760"/>
        </p:xfrm>
        <a:graphic>
          <a:graphicData uri="http://schemas.openxmlformats.org/drawingml/2006/table">
            <a:tbl>
              <a:tblPr firstRow="1" bandRow="1">
                <a:tableStyleId>{5C22544A-7EE6-4342-B048-85BDC9FD1C3A}</a:tableStyleId>
              </a:tblPr>
              <a:tblGrid>
                <a:gridCol w="2895479">
                  <a:extLst>
                    <a:ext uri="{9D8B030D-6E8A-4147-A177-3AD203B41FA5}">
                      <a16:colId xmlns:a16="http://schemas.microsoft.com/office/drawing/2014/main" val="2315853376"/>
                    </a:ext>
                  </a:extLst>
                </a:gridCol>
                <a:gridCol w="8807448">
                  <a:extLst>
                    <a:ext uri="{9D8B030D-6E8A-4147-A177-3AD203B41FA5}">
                      <a16:colId xmlns:a16="http://schemas.microsoft.com/office/drawing/2014/main" val="2444893901"/>
                    </a:ext>
                  </a:extLst>
                </a:gridCol>
              </a:tblGrid>
              <a:tr h="370840">
                <a:tc>
                  <a:txBody>
                    <a:bodyPr/>
                    <a:lstStyle/>
                    <a:p>
                      <a:pPr algn="ctr"/>
                      <a:r>
                        <a:rPr lang="fr-CA" dirty="0"/>
                        <a:t>Responsabilités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fr-CA" dirty="0"/>
                        <a:t>Activités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42998493"/>
                  </a:ext>
                </a:extLst>
              </a:tr>
              <a:tr h="370840">
                <a:tc gridSpan="2">
                  <a:txBody>
                    <a:bodyPr/>
                    <a:lstStyle/>
                    <a:p>
                      <a:pPr marL="342900" indent="-342900">
                        <a:buFont typeface="+mj-lt"/>
                        <a:buAutoNum type="alphaLcParenR" startAt="6"/>
                      </a:pPr>
                      <a:r>
                        <a:rPr lang="fr-CA" dirty="0"/>
                        <a:t>Autres tâches prévues au plan de travail annuel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342900" indent="-342900">
                        <a:buFont typeface="+mj-lt"/>
                        <a:buAutoNum type="alphaLcParenR" startAt="6"/>
                      </a:pPr>
                      <a:endParaRPr lang="fr-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3555917"/>
                  </a:ext>
                </a:extLst>
              </a:tr>
              <a:tr h="370840">
                <a:tc rowSpan="2">
                  <a:txBody>
                    <a:bodyPr/>
                    <a:lstStyle/>
                    <a:p>
                      <a:pPr marL="354013" lvl="0" indent="0">
                        <a:buFont typeface="Arial" panose="020B0604020202020204" pitchFamily="34" charset="0"/>
                        <a:buNone/>
                      </a:pPr>
                      <a:r>
                        <a:rPr lang="fr-CA" dirty="0"/>
                        <a:t>Participation à la vie associative du syndicat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fr-CA" dirty="0">
                          <a:solidFill>
                            <a:schemeClr val="accent1">
                              <a:lumMod val="50000"/>
                            </a:schemeClr>
                          </a:solidFill>
                        </a:rPr>
                        <a:t>Collaboration à l’entrée en poste de notre nouvelle agente administrative.</a:t>
                      </a:r>
                    </a:p>
                    <a:p>
                      <a:pPr marL="285750" indent="-285750">
                        <a:buFont typeface="Arial" panose="020B0604020202020204" pitchFamily="34" charset="0"/>
                        <a:buChar char="•"/>
                      </a:pPr>
                      <a:r>
                        <a:rPr lang="fr-CA" dirty="0">
                          <a:solidFill>
                            <a:schemeClr val="accent1">
                              <a:lumMod val="50000"/>
                            </a:schemeClr>
                          </a:solidFill>
                        </a:rPr>
                        <a:t>Rencontres du </a:t>
                      </a:r>
                      <a:r>
                        <a:rPr lang="fr-CA" b="1" dirty="0">
                          <a:solidFill>
                            <a:schemeClr val="accent1">
                              <a:lumMod val="50000"/>
                            </a:schemeClr>
                          </a:solidFill>
                        </a:rPr>
                        <a:t>CÉ</a:t>
                      </a:r>
                      <a:r>
                        <a:rPr lang="fr-CA" dirty="0">
                          <a:solidFill>
                            <a:schemeClr val="accent1">
                              <a:lumMod val="50000"/>
                            </a:schemeClr>
                          </a:solidFill>
                        </a:rPr>
                        <a:t>: 11 rencontres.</a:t>
                      </a:r>
                    </a:p>
                    <a:p>
                      <a:pPr marL="285750" indent="-285750">
                        <a:buFont typeface="Arial" panose="020B0604020202020204" pitchFamily="34" charset="0"/>
                        <a:buChar char="•"/>
                      </a:pPr>
                      <a:r>
                        <a:rPr lang="fr-CA" b="1" dirty="0">
                          <a:solidFill>
                            <a:schemeClr val="accent1">
                              <a:lumMod val="50000"/>
                            </a:schemeClr>
                          </a:solidFill>
                        </a:rPr>
                        <a:t>Préparation de la négo 2025</a:t>
                      </a:r>
                      <a:r>
                        <a:rPr lang="fr-CA" dirty="0">
                          <a:solidFill>
                            <a:schemeClr val="accent1">
                              <a:lumMod val="50000"/>
                            </a:schemeClr>
                          </a:solidFill>
                        </a:rPr>
                        <a:t>: 14 rencontres en vue de préparer le cahier des demandes et déterminer les modalités de la négociation, avec l’employeur.</a:t>
                      </a:r>
                    </a:p>
                    <a:p>
                      <a:pPr marL="285750" indent="-285750">
                        <a:buFont typeface="Arial" panose="020B0604020202020204" pitchFamily="34" charset="0"/>
                        <a:buChar char="•"/>
                      </a:pPr>
                      <a:r>
                        <a:rPr lang="fr-CA" dirty="0">
                          <a:solidFill>
                            <a:schemeClr val="accent1">
                              <a:lumMod val="50000"/>
                            </a:schemeClr>
                          </a:solidFill>
                        </a:rPr>
                        <a:t>Amorce des démarches en vue d’implanter un réseau « Entraide » pour les PCC.</a:t>
                      </a:r>
                    </a:p>
                    <a:p>
                      <a:pPr marL="285750" indent="-285750">
                        <a:buFont typeface="Arial" panose="020B0604020202020204" pitchFamily="34" charset="0"/>
                        <a:buChar char="•"/>
                      </a:pPr>
                      <a:r>
                        <a:rPr lang="fr-CA" dirty="0">
                          <a:solidFill>
                            <a:schemeClr val="accent1">
                              <a:lumMod val="50000"/>
                            </a:schemeClr>
                          </a:solidFill>
                        </a:rPr>
                        <a:t>Suivi de la démarche en vue de faire adopter et de transmettre aux autorités compétentes une </a:t>
                      </a:r>
                      <a:r>
                        <a:rPr lang="fr-CA" b="1" dirty="0">
                          <a:solidFill>
                            <a:schemeClr val="accent1">
                              <a:lumMod val="50000"/>
                            </a:schemeClr>
                          </a:solidFill>
                        </a:rPr>
                        <a:t>résolution à propos de la réduction des GES</a:t>
                      </a:r>
                      <a:r>
                        <a:rPr lang="fr-CA" dirty="0">
                          <a:solidFill>
                            <a:schemeClr val="accent1">
                              <a:lumMod val="50000"/>
                            </a:schemeClr>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4030488"/>
                  </a:ext>
                </a:extLst>
              </a:tr>
              <a:tr h="370840">
                <a:tc vMerge="1">
                  <a:txBody>
                    <a:bodyPr/>
                    <a:lstStyle/>
                    <a:p>
                      <a:pPr marL="354013" lvl="0" indent="0">
                        <a:buFont typeface="Arial" panose="020B0604020202020204" pitchFamily="34" charset="0"/>
                        <a:buNone/>
                      </a:pPr>
                      <a:endParaRPr lang="fr-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CA" b="1">
                          <a:solidFill>
                            <a:schemeClr val="accent1">
                              <a:lumMod val="50000"/>
                            </a:schemeClr>
                          </a:solidFill>
                        </a:rPr>
                        <a:t>Participation aux tâches administratives liées au fonctionnement du syndicat et du CÉ</a:t>
                      </a:r>
                      <a:r>
                        <a:rPr lang="fr-CA">
                          <a:solidFill>
                            <a:schemeClr val="accent1">
                              <a:lumMod val="50000"/>
                            </a:schemeClr>
                          </a:solidFill>
                        </a:rPr>
                        <a:t>: suivi des courriels et des demandes des membres ou des partenaires externes, collaboration à la rédaction de quelques communications plus politiques, coordination des tâches avec les collègues de l’exécutif et avec l’agente administrative, collaboration à la préparation / rédaction de documents utilisés par le CÉ, amorce du travail de révision des règlements généraux du SCCCUQAR.</a:t>
                      </a:r>
                      <a:endParaRPr lang="fr-CA" dirty="0">
                        <a:solidFill>
                          <a:schemeClr val="accent1">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2911723"/>
                  </a:ext>
                </a:extLst>
              </a:tr>
              <a:tr h="370840">
                <a:tc>
                  <a:txBody>
                    <a:bodyPr/>
                    <a:lstStyle/>
                    <a:p>
                      <a:pPr marL="354012" lvl="1" indent="0">
                        <a:buFont typeface="Arial" panose="020B0604020202020204" pitchFamily="34" charset="0"/>
                        <a:buNone/>
                      </a:pPr>
                      <a:r>
                        <a:rPr lang="fr-CA" dirty="0"/>
                        <a:t>Soutien à l’implication des membres dans les instances de l’UQAR (priorité du plan de travail annuel)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fr-CA" b="1" dirty="0">
                          <a:solidFill>
                            <a:schemeClr val="accent1">
                              <a:lumMod val="50000"/>
                            </a:schemeClr>
                          </a:solidFill>
                        </a:rPr>
                        <a:t>Rencontres avec Colette Michaud</a:t>
                      </a:r>
                      <a:r>
                        <a:rPr lang="fr-CA" dirty="0">
                          <a:solidFill>
                            <a:schemeClr val="accent1">
                              <a:lumMod val="50000"/>
                            </a:schemeClr>
                          </a:solidFill>
                        </a:rPr>
                        <a:t>, représentante des PCC au sein du CISSTÉ: 5 septembre, 27 novembre et 17 décembre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411967"/>
                  </a:ext>
                </a:extLst>
              </a:tr>
            </a:tbl>
          </a:graphicData>
        </a:graphic>
      </p:graphicFrame>
    </p:spTree>
    <p:extLst>
      <p:ext uri="{BB962C8B-B14F-4D97-AF65-F5344CB8AC3E}">
        <p14:creationId xmlns:p14="http://schemas.microsoft.com/office/powerpoint/2010/main" val="3900202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59B273-0617-D817-E0BB-9993B66718F8}"/>
              </a:ext>
            </a:extLst>
          </p:cNvPr>
          <p:cNvSpPr>
            <a:spLocks noGrp="1"/>
          </p:cNvSpPr>
          <p:nvPr>
            <p:ph type="title"/>
          </p:nvPr>
        </p:nvSpPr>
        <p:spPr>
          <a:xfrm>
            <a:off x="471949" y="415626"/>
            <a:ext cx="8480322" cy="956853"/>
          </a:xfrm>
        </p:spPr>
        <p:txBody>
          <a:bodyPr>
            <a:normAutofit/>
          </a:bodyPr>
          <a:lstStyle/>
          <a:p>
            <a:r>
              <a:rPr lang="fr-FR" b="1" dirty="0">
                <a:solidFill>
                  <a:srgbClr val="C00000"/>
                </a:solidFill>
              </a:rPr>
              <a:t>Priorités pour la prochaine année</a:t>
            </a:r>
          </a:p>
        </p:txBody>
      </p:sp>
      <p:sp>
        <p:nvSpPr>
          <p:cNvPr id="3" name="ZoneTexte 2">
            <a:extLst>
              <a:ext uri="{FF2B5EF4-FFF2-40B4-BE49-F238E27FC236}">
                <a16:creationId xmlns:a16="http://schemas.microsoft.com/office/drawing/2014/main" id="{72CE5C09-8B2E-5FD1-CEFE-ECF8C3DFE825}"/>
              </a:ext>
            </a:extLst>
          </p:cNvPr>
          <p:cNvSpPr txBox="1"/>
          <p:nvPr/>
        </p:nvSpPr>
        <p:spPr>
          <a:xfrm>
            <a:off x="471949" y="1636753"/>
            <a:ext cx="10269845" cy="3277820"/>
          </a:xfrm>
          <a:prstGeom prst="rect">
            <a:avLst/>
          </a:prstGeom>
          <a:noFill/>
        </p:spPr>
        <p:txBody>
          <a:bodyPr wrap="square" rtlCol="0">
            <a:spAutoFit/>
          </a:bodyPr>
          <a:lstStyle/>
          <a:p>
            <a:pPr marL="457200" indent="-457200">
              <a:buFont typeface="+mj-lt"/>
              <a:buAutoNum type="arabicPeriod"/>
            </a:pPr>
            <a:r>
              <a:rPr lang="fr-CA" sz="2300" dirty="0">
                <a:solidFill>
                  <a:schemeClr val="accent1">
                    <a:lumMod val="50000"/>
                  </a:schemeClr>
                </a:solidFill>
              </a:rPr>
              <a:t>Négociation de la prochaine convention collective.</a:t>
            </a:r>
          </a:p>
          <a:p>
            <a:pPr marL="457200" indent="-457200">
              <a:buFont typeface="+mj-lt"/>
              <a:buAutoNum type="arabicPeriod"/>
            </a:pPr>
            <a:r>
              <a:rPr lang="fr-CA" sz="2300" dirty="0">
                <a:solidFill>
                  <a:schemeClr val="accent1">
                    <a:lumMod val="50000"/>
                  </a:schemeClr>
                </a:solidFill>
              </a:rPr>
              <a:t>Soutien à la mobilisation et relations publiques.</a:t>
            </a:r>
          </a:p>
          <a:p>
            <a:pPr marL="457200" indent="-457200">
              <a:buFont typeface="+mj-lt"/>
              <a:buAutoNum type="arabicPeriod"/>
            </a:pPr>
            <a:r>
              <a:rPr lang="fr-CA" sz="2300" dirty="0">
                <a:solidFill>
                  <a:schemeClr val="accent1">
                    <a:lumMod val="50000"/>
                  </a:schemeClr>
                </a:solidFill>
              </a:rPr>
              <a:t>Collaboration à la coordination des tâches entre les membres du CÉ et avec l’agente administrative.</a:t>
            </a:r>
          </a:p>
          <a:p>
            <a:pPr marL="457200" indent="-457200">
              <a:buFont typeface="+mj-lt"/>
              <a:buAutoNum type="arabicPeriod"/>
            </a:pPr>
            <a:r>
              <a:rPr lang="fr-CA" sz="2300" dirty="0">
                <a:solidFill>
                  <a:schemeClr val="accent1">
                    <a:lumMod val="50000"/>
                  </a:schemeClr>
                </a:solidFill>
              </a:rPr>
              <a:t>Poursuite du dossier « Entraide ».</a:t>
            </a:r>
          </a:p>
          <a:p>
            <a:pPr marL="457200" indent="-457200">
              <a:buFont typeface="+mj-lt"/>
              <a:buAutoNum type="arabicPeriod"/>
            </a:pPr>
            <a:r>
              <a:rPr lang="fr-CA" sz="2300" dirty="0">
                <a:solidFill>
                  <a:schemeClr val="accent1">
                    <a:lumMod val="50000"/>
                  </a:schemeClr>
                </a:solidFill>
              </a:rPr>
              <a:t>Participation aux rencontres du Regroupement université de la FNEEQ, lorsque pertinent.</a:t>
            </a:r>
          </a:p>
          <a:p>
            <a:pPr marL="457200" indent="-457200">
              <a:buFont typeface="+mj-lt"/>
              <a:buAutoNum type="arabicPeriod"/>
            </a:pPr>
            <a:r>
              <a:rPr lang="fr-CA" sz="2300" dirty="0">
                <a:solidFill>
                  <a:schemeClr val="accent1">
                    <a:lumMod val="50000"/>
                  </a:schemeClr>
                </a:solidFill>
              </a:rPr>
              <a:t>Participation aux autres instances de la CSN, dont le CCBSL.</a:t>
            </a:r>
          </a:p>
          <a:p>
            <a:pPr marL="457200" indent="-457200">
              <a:buFont typeface="+mj-lt"/>
              <a:buAutoNum type="arabicPeriod"/>
            </a:pPr>
            <a:r>
              <a:rPr lang="fr-CA" sz="2300" dirty="0">
                <a:solidFill>
                  <a:schemeClr val="accent1">
                    <a:lumMod val="50000"/>
                  </a:schemeClr>
                </a:solidFill>
              </a:rPr>
              <a:t>Implication au sein de </a:t>
            </a:r>
            <a:r>
              <a:rPr lang="fr-CA" sz="2300">
                <a:solidFill>
                  <a:schemeClr val="accent1">
                    <a:lumMod val="50000"/>
                  </a:schemeClr>
                </a:solidFill>
              </a:rPr>
              <a:t>certaines instances de l’UQAR.</a:t>
            </a:r>
            <a:endParaRPr lang="fr-CA" sz="2300" dirty="0">
              <a:solidFill>
                <a:schemeClr val="accent1">
                  <a:lumMod val="50000"/>
                </a:schemeClr>
              </a:solidFill>
            </a:endParaRPr>
          </a:p>
        </p:txBody>
      </p:sp>
      <p:sp>
        <p:nvSpPr>
          <p:cNvPr id="4" name="ZoneTexte 3">
            <a:extLst>
              <a:ext uri="{FF2B5EF4-FFF2-40B4-BE49-F238E27FC236}">
                <a16:creationId xmlns:a16="http://schemas.microsoft.com/office/drawing/2014/main" id="{BB83F0D7-21A4-2B61-764B-2ECF0143756F}"/>
              </a:ext>
            </a:extLst>
          </p:cNvPr>
          <p:cNvSpPr txBox="1"/>
          <p:nvPr/>
        </p:nvSpPr>
        <p:spPr>
          <a:xfrm>
            <a:off x="250723" y="5865554"/>
            <a:ext cx="8922774" cy="923330"/>
          </a:xfrm>
          <a:prstGeom prst="rect">
            <a:avLst/>
          </a:prstGeom>
          <a:noFill/>
        </p:spPr>
        <p:txBody>
          <a:bodyPr wrap="square" rtlCol="0">
            <a:spAutoFit/>
          </a:bodyPr>
          <a:lstStyle/>
          <a:p>
            <a:pPr algn="ctr"/>
            <a:r>
              <a:rPr lang="fr-CA" sz="5400" dirty="0">
                <a:solidFill>
                  <a:schemeClr val="bg1"/>
                </a:solidFill>
              </a:rPr>
              <a:t>Merci de votre confiance </a:t>
            </a:r>
            <a:r>
              <a:rPr lang="fr-CA" sz="5400" dirty="0">
                <a:solidFill>
                  <a:schemeClr val="bg1"/>
                </a:solidFill>
                <a:sym typeface="Wingdings" panose="05000000000000000000" pitchFamily="2" charset="2"/>
              </a:rPr>
              <a:t></a:t>
            </a:r>
            <a:endParaRPr lang="fr-CA" sz="5400" dirty="0">
              <a:solidFill>
                <a:schemeClr val="bg1"/>
              </a:solidFill>
            </a:endParaRPr>
          </a:p>
        </p:txBody>
      </p:sp>
    </p:spTree>
    <p:extLst>
      <p:ext uri="{BB962C8B-B14F-4D97-AF65-F5344CB8AC3E}">
        <p14:creationId xmlns:p14="http://schemas.microsoft.com/office/powerpoint/2010/main" val="212526117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TotalTime>
  <Words>1366</Words>
  <Application>Microsoft Office PowerPoint</Application>
  <PresentationFormat>Grand écran</PresentationFormat>
  <Paragraphs>87</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Calibri Light</vt:lpstr>
      <vt:lpstr>Wingdings</vt:lpstr>
      <vt:lpstr>Thème Office</vt:lpstr>
      <vt:lpstr>Assemblée générale annuelle du 26 mai 2025</vt:lpstr>
      <vt:lpstr>Rappel des responsabilités de la personne à la première vice-présidence</vt:lpstr>
      <vt:lpstr>Principales réalisations</vt:lpstr>
      <vt:lpstr>Principales réalisations</vt:lpstr>
      <vt:lpstr>Principales réalisations</vt:lpstr>
      <vt:lpstr>Principales réalisations</vt:lpstr>
      <vt:lpstr>Priorités pour la prochaine année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Christian Guillemette</dc:creator>
  <cp:lastModifiedBy>Syndicat des chargés de cours de l'UQAR</cp:lastModifiedBy>
  <cp:revision>37</cp:revision>
  <dcterms:created xsi:type="dcterms:W3CDTF">2023-05-25T00:11:35Z</dcterms:created>
  <dcterms:modified xsi:type="dcterms:W3CDTF">2025-06-11T18:34:03Z</dcterms:modified>
</cp:coreProperties>
</file>