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69" r:id="rId16"/>
  </p:sldIdLst>
  <p:sldSz cx="18288000" cy="10287000"/>
  <p:notesSz cx="6858000" cy="9144000"/>
  <p:embeddedFontLst>
    <p:embeddedFont>
      <p:font typeface="Give You Glory" panose="02000000000000000000" pitchFamily="2" charset="0"/>
      <p:regular r:id="rId17"/>
    </p:embeddedFont>
    <p:embeddedFont>
      <p:font typeface="Nunito" pitchFamily="2" charset="77"/>
      <p:regular r:id="rId18"/>
      <p:bold r:id="rId19"/>
      <p:italic r:id="rId20"/>
      <p:boldItalic r:id="rId21"/>
    </p:embeddedFont>
    <p:embeddedFont>
      <p:font typeface="Nunito Bold" pitchFamily="2" charset="77"/>
      <p:regular r:id="rId22"/>
      <p:bold r:id="rId23"/>
    </p:embeddedFont>
    <p:embeddedFont>
      <p:font typeface="Questrial" pitchFamily="2" charset="77"/>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1" autoAdjust="0"/>
    <p:restoredTop sz="94589" autoAdjust="0"/>
  </p:normalViewPr>
  <p:slideViewPr>
    <p:cSldViewPr>
      <p:cViewPr varScale="1">
        <p:scale>
          <a:sx n="80" d="100"/>
          <a:sy n="80" d="100"/>
        </p:scale>
        <p:origin x="49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3786D8">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rot="2377873">
            <a:off x="17133679" y="1793207"/>
            <a:ext cx="901085" cy="1118728"/>
          </a:xfrm>
          <a:custGeom>
            <a:avLst/>
            <a:gdLst/>
            <a:ahLst/>
            <a:cxnLst/>
            <a:rect l="l" t="t" r="r" b="b"/>
            <a:pathLst>
              <a:path w="901085" h="1118728">
                <a:moveTo>
                  <a:pt x="0" y="0"/>
                </a:moveTo>
                <a:lnTo>
                  <a:pt x="901084" y="0"/>
                </a:lnTo>
                <a:lnTo>
                  <a:pt x="901084" y="1118728"/>
                </a:lnTo>
                <a:lnTo>
                  <a:pt x="0" y="1118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930526">
            <a:off x="15961083" y="173998"/>
            <a:ext cx="1659768" cy="2084184"/>
          </a:xfrm>
          <a:custGeom>
            <a:avLst/>
            <a:gdLst/>
            <a:ahLst/>
            <a:cxnLst/>
            <a:rect l="l" t="t" r="r" b="b"/>
            <a:pathLst>
              <a:path w="1659768" h="2084184">
                <a:moveTo>
                  <a:pt x="0" y="0"/>
                </a:moveTo>
                <a:lnTo>
                  <a:pt x="1659768" y="0"/>
                </a:lnTo>
                <a:lnTo>
                  <a:pt x="1659768" y="2084184"/>
                </a:lnTo>
                <a:lnTo>
                  <a:pt x="0" y="2084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a:off x="4662332" y="7619504"/>
            <a:ext cx="7854432" cy="2483964"/>
          </a:xfrm>
          <a:custGeom>
            <a:avLst/>
            <a:gdLst/>
            <a:ahLst/>
            <a:cxnLst/>
            <a:rect l="l" t="t" r="r" b="b"/>
            <a:pathLst>
              <a:path w="7854432" h="2483964">
                <a:moveTo>
                  <a:pt x="0" y="0"/>
                </a:moveTo>
                <a:lnTo>
                  <a:pt x="7854432" y="0"/>
                </a:lnTo>
                <a:lnTo>
                  <a:pt x="7854432" y="2483964"/>
                </a:lnTo>
                <a:lnTo>
                  <a:pt x="0" y="2483964"/>
                </a:lnTo>
                <a:lnTo>
                  <a:pt x="0" y="0"/>
                </a:lnTo>
                <a:close/>
              </a:path>
            </a:pathLst>
          </a:custGeom>
          <a:blipFill>
            <a:blip r:embed="rId6"/>
            <a:stretch>
              <a:fillRect/>
            </a:stretch>
          </a:blipFill>
        </p:spPr>
        <p:txBody>
          <a:bodyPr/>
          <a:lstStyle/>
          <a:p>
            <a:endParaRPr lang="fr-FR"/>
          </a:p>
        </p:txBody>
      </p:sp>
      <p:sp>
        <p:nvSpPr>
          <p:cNvPr id="5" name="Freeform 5"/>
          <p:cNvSpPr/>
          <p:nvPr/>
        </p:nvSpPr>
        <p:spPr>
          <a:xfrm>
            <a:off x="423639" y="1028700"/>
            <a:ext cx="4159366" cy="8055109"/>
          </a:xfrm>
          <a:custGeom>
            <a:avLst/>
            <a:gdLst/>
            <a:ahLst/>
            <a:cxnLst/>
            <a:rect l="l" t="t" r="r" b="b"/>
            <a:pathLst>
              <a:path w="4159366" h="8055109">
                <a:moveTo>
                  <a:pt x="0" y="0"/>
                </a:moveTo>
                <a:lnTo>
                  <a:pt x="4159366" y="0"/>
                </a:lnTo>
                <a:lnTo>
                  <a:pt x="4159366" y="8055109"/>
                </a:lnTo>
                <a:lnTo>
                  <a:pt x="0" y="80551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6" name="Freeform 6"/>
          <p:cNvSpPr/>
          <p:nvPr/>
        </p:nvSpPr>
        <p:spPr>
          <a:xfrm>
            <a:off x="12859242" y="8346846"/>
            <a:ext cx="3908756" cy="1473927"/>
          </a:xfrm>
          <a:custGeom>
            <a:avLst/>
            <a:gdLst/>
            <a:ahLst/>
            <a:cxnLst/>
            <a:rect l="l" t="t" r="r" b="b"/>
            <a:pathLst>
              <a:path w="3908756" h="1473927">
                <a:moveTo>
                  <a:pt x="0" y="0"/>
                </a:moveTo>
                <a:lnTo>
                  <a:pt x="3908756" y="0"/>
                </a:lnTo>
                <a:lnTo>
                  <a:pt x="3908756" y="1473927"/>
                </a:lnTo>
                <a:lnTo>
                  <a:pt x="0" y="1473927"/>
                </a:lnTo>
                <a:lnTo>
                  <a:pt x="0" y="0"/>
                </a:lnTo>
                <a:close/>
              </a:path>
            </a:pathLst>
          </a:custGeom>
          <a:blipFill>
            <a:blip r:embed="rId9"/>
            <a:stretch>
              <a:fillRect/>
            </a:stretch>
          </a:blipFill>
        </p:spPr>
        <p:txBody>
          <a:bodyPr/>
          <a:lstStyle/>
          <a:p>
            <a:endParaRPr lang="fr-FR"/>
          </a:p>
        </p:txBody>
      </p:sp>
      <p:sp>
        <p:nvSpPr>
          <p:cNvPr id="7" name="TextBox 7"/>
          <p:cNvSpPr txBox="1"/>
          <p:nvPr/>
        </p:nvSpPr>
        <p:spPr>
          <a:xfrm>
            <a:off x="4475859" y="1091753"/>
            <a:ext cx="11201158" cy="4225576"/>
          </a:xfrm>
          <a:prstGeom prst="rect">
            <a:avLst/>
          </a:prstGeom>
        </p:spPr>
        <p:txBody>
          <a:bodyPr lIns="0" tIns="0" rIns="0" bIns="0" rtlCol="0" anchor="t">
            <a:spAutoFit/>
          </a:bodyPr>
          <a:lstStyle/>
          <a:p>
            <a:pPr algn="ctr">
              <a:lnSpc>
                <a:spcPts val="11208"/>
              </a:lnSpc>
            </a:pPr>
            <a:r>
              <a:rPr lang="en-US" sz="8005">
                <a:solidFill>
                  <a:srgbClr val="FFFFFF"/>
                </a:solidFill>
                <a:latin typeface="Questrial"/>
                <a:ea typeface="Questrial"/>
                <a:cs typeface="Questrial"/>
                <a:sym typeface="Questrial"/>
              </a:rPr>
              <a:t>Journée nationale des</a:t>
            </a:r>
          </a:p>
          <a:p>
            <a:pPr algn="ctr">
              <a:lnSpc>
                <a:spcPts val="11208"/>
              </a:lnSpc>
            </a:pPr>
            <a:r>
              <a:rPr lang="en-US" sz="8005">
                <a:solidFill>
                  <a:srgbClr val="FFFFFF"/>
                </a:solidFill>
                <a:latin typeface="Questrial"/>
                <a:ea typeface="Questrial"/>
                <a:cs typeface="Questrial"/>
                <a:sym typeface="Questrial"/>
              </a:rPr>
              <a:t>chargées et chargés </a:t>
            </a:r>
          </a:p>
          <a:p>
            <a:pPr algn="ctr">
              <a:lnSpc>
                <a:spcPts val="11208"/>
              </a:lnSpc>
              <a:spcBef>
                <a:spcPct val="0"/>
              </a:spcBef>
            </a:pPr>
            <a:r>
              <a:rPr lang="en-US" sz="8005">
                <a:solidFill>
                  <a:srgbClr val="FFFFFF"/>
                </a:solidFill>
                <a:latin typeface="Questrial"/>
                <a:ea typeface="Questrial"/>
                <a:cs typeface="Questrial"/>
                <a:sym typeface="Questrial"/>
              </a:rPr>
              <a:t>de cours</a:t>
            </a:r>
          </a:p>
        </p:txBody>
      </p:sp>
      <p:sp>
        <p:nvSpPr>
          <p:cNvPr id="8" name="TextBox 8"/>
          <p:cNvSpPr txBox="1"/>
          <p:nvPr/>
        </p:nvSpPr>
        <p:spPr>
          <a:xfrm>
            <a:off x="5163185" y="5669652"/>
            <a:ext cx="9826506" cy="1908813"/>
          </a:xfrm>
          <a:prstGeom prst="rect">
            <a:avLst/>
          </a:prstGeom>
        </p:spPr>
        <p:txBody>
          <a:bodyPr lIns="0" tIns="0" rIns="0" bIns="0" rtlCol="0" anchor="t">
            <a:spAutoFit/>
          </a:bodyPr>
          <a:lstStyle/>
          <a:p>
            <a:pPr algn="ctr">
              <a:lnSpc>
                <a:spcPts val="7661"/>
              </a:lnSpc>
              <a:spcBef>
                <a:spcPct val="0"/>
              </a:spcBef>
            </a:pPr>
            <a:r>
              <a:rPr lang="en-US" sz="5472">
                <a:solidFill>
                  <a:srgbClr val="FFFFFF"/>
                </a:solidFill>
                <a:latin typeface="Give You Glory"/>
                <a:ea typeface="Give You Glory"/>
                <a:cs typeface="Give You Glory"/>
                <a:sym typeface="Give You Glory"/>
              </a:rPr>
              <a:t>Aujourd’hui, chères et chers collègues, nous vous célébrons!</a:t>
            </a:r>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46516" y="1931139"/>
            <a:ext cx="15194968" cy="6668107"/>
          </a:xfrm>
          <a:prstGeom prst="rect">
            <a:avLst/>
          </a:prstGeom>
        </p:spPr>
        <p:txBody>
          <a:bodyPr lIns="0" tIns="0" rIns="0" bIns="0" rtlCol="0" anchor="t">
            <a:spAutoFit/>
          </a:bodyPr>
          <a:lstStyle/>
          <a:p>
            <a:pPr algn="l">
              <a:lnSpc>
                <a:spcPts val="5819"/>
              </a:lnSpc>
              <a:spcBef>
                <a:spcPct val="0"/>
              </a:spcBef>
            </a:pPr>
            <a:r>
              <a:rPr lang="en-US" sz="4156" dirty="0">
                <a:solidFill>
                  <a:srgbClr val="FFFFFF"/>
                </a:solidFill>
                <a:latin typeface="Nunito"/>
                <a:ea typeface="Nunito"/>
                <a:cs typeface="Nunito"/>
                <a:sym typeface="Nunito"/>
              </a:rPr>
              <a:t>Pour </a:t>
            </a:r>
            <a:r>
              <a:rPr lang="en-US" sz="4156" dirty="0" err="1">
                <a:solidFill>
                  <a:srgbClr val="FFFFFF"/>
                </a:solidFill>
                <a:latin typeface="Nunito"/>
                <a:ea typeface="Nunito"/>
                <a:cs typeface="Nunito"/>
                <a:sym typeface="Nunito"/>
              </a:rPr>
              <a:t>moi</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ce</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fut</a:t>
            </a:r>
            <a:r>
              <a:rPr lang="en-US" sz="4156" dirty="0">
                <a:solidFill>
                  <a:srgbClr val="FFFFFF"/>
                </a:solidFill>
                <a:latin typeface="Nunito"/>
                <a:ea typeface="Nunito"/>
                <a:cs typeface="Nunito"/>
                <a:sym typeface="Nunito"/>
              </a:rPr>
              <a:t> ma </a:t>
            </a:r>
            <a:r>
              <a:rPr lang="en-US" sz="4156" dirty="0" err="1">
                <a:solidFill>
                  <a:srgbClr val="FFFFFF"/>
                </a:solidFill>
                <a:latin typeface="Nunito"/>
                <a:ea typeface="Nunito"/>
                <a:cs typeface="Nunito"/>
                <a:sym typeface="Nunito"/>
              </a:rPr>
              <a:t>chargée</a:t>
            </a:r>
            <a:r>
              <a:rPr lang="en-US" sz="4156" dirty="0">
                <a:solidFill>
                  <a:srgbClr val="FFFFFF"/>
                </a:solidFill>
                <a:latin typeface="Nunito"/>
                <a:ea typeface="Nunito"/>
                <a:cs typeface="Nunito"/>
                <a:sym typeface="Nunito"/>
              </a:rPr>
              <a:t> de </a:t>
            </a:r>
            <a:r>
              <a:rPr lang="en-US" sz="4156" dirty="0" err="1">
                <a:solidFill>
                  <a:srgbClr val="FFFFFF"/>
                </a:solidFill>
                <a:latin typeface="Nunito"/>
                <a:ea typeface="Nunito"/>
                <a:cs typeface="Nunito"/>
                <a:sym typeface="Nunito"/>
              </a:rPr>
              <a:t>cours</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en</a:t>
            </a:r>
            <a:r>
              <a:rPr lang="en-US" sz="4156" dirty="0">
                <a:solidFill>
                  <a:srgbClr val="FFFFFF"/>
                </a:solidFill>
                <a:latin typeface="Nunito"/>
                <a:ea typeface="Nunito"/>
                <a:cs typeface="Nunito"/>
                <a:sym typeface="Nunito"/>
              </a:rPr>
              <a:t> processus </a:t>
            </a:r>
            <a:r>
              <a:rPr lang="en-US" sz="4156" dirty="0" err="1">
                <a:solidFill>
                  <a:srgbClr val="FFFFFF"/>
                </a:solidFill>
                <a:latin typeface="Nunito"/>
                <a:ea typeface="Nunito"/>
                <a:cs typeface="Nunito"/>
                <a:sym typeface="Nunito"/>
              </a:rPr>
              <a:t>cognitif</a:t>
            </a:r>
            <a:r>
              <a:rPr lang="en-US" sz="4156" dirty="0">
                <a:solidFill>
                  <a:srgbClr val="FFFFFF"/>
                </a:solidFill>
                <a:latin typeface="Nunito"/>
                <a:ea typeface="Nunito"/>
                <a:cs typeface="Nunito"/>
                <a:sym typeface="Nunito"/>
              </a:rPr>
              <a:t>. Son </a:t>
            </a:r>
            <a:r>
              <a:rPr lang="en-US" sz="4156" dirty="0" err="1">
                <a:solidFill>
                  <a:srgbClr val="FFFFFF"/>
                </a:solidFill>
                <a:latin typeface="Nunito"/>
                <a:ea typeface="Nunito"/>
                <a:cs typeface="Nunito"/>
                <a:sym typeface="Nunito"/>
              </a:rPr>
              <a:t>enthousiasme</a:t>
            </a:r>
            <a:r>
              <a:rPr lang="en-US" sz="4156" dirty="0">
                <a:solidFill>
                  <a:srgbClr val="FFFFFF"/>
                </a:solidFill>
                <a:latin typeface="Nunito"/>
                <a:ea typeface="Nunito"/>
                <a:cs typeface="Nunito"/>
                <a:sym typeface="Nunito"/>
              </a:rPr>
              <a:t>, son </a:t>
            </a:r>
            <a:r>
              <a:rPr lang="en-US" sz="4156" dirty="0" err="1">
                <a:solidFill>
                  <a:srgbClr val="FFFFFF"/>
                </a:solidFill>
                <a:latin typeface="Nunito"/>
                <a:ea typeface="Nunito"/>
                <a:cs typeface="Nunito"/>
                <a:sym typeface="Nunito"/>
              </a:rPr>
              <a:t>empathie</a:t>
            </a:r>
            <a:r>
              <a:rPr lang="en-US" sz="4156" dirty="0">
                <a:solidFill>
                  <a:srgbClr val="FFFFFF"/>
                </a:solidFill>
                <a:latin typeface="Nunito"/>
                <a:ea typeface="Nunito"/>
                <a:cs typeface="Nunito"/>
                <a:sym typeface="Nunito"/>
              </a:rPr>
              <a:t> et son </a:t>
            </a:r>
            <a:r>
              <a:rPr lang="en-US" sz="4156" dirty="0" err="1">
                <a:solidFill>
                  <a:srgbClr val="FFFFFF"/>
                </a:solidFill>
                <a:latin typeface="Nunito"/>
                <a:ea typeface="Nunito"/>
                <a:cs typeface="Nunito"/>
                <a:sym typeface="Nunito"/>
              </a:rPr>
              <a:t>envie</a:t>
            </a:r>
            <a:r>
              <a:rPr lang="en-US" sz="4156" dirty="0">
                <a:solidFill>
                  <a:srgbClr val="FFFFFF"/>
                </a:solidFill>
                <a:latin typeface="Nunito"/>
                <a:ea typeface="Nunito"/>
                <a:cs typeface="Nunito"/>
                <a:sym typeface="Nunito"/>
              </a:rPr>
              <a:t> de nous </a:t>
            </a:r>
            <a:r>
              <a:rPr lang="en-US" sz="4156" dirty="0" err="1">
                <a:solidFill>
                  <a:srgbClr val="FFFFFF"/>
                </a:solidFill>
                <a:latin typeface="Nunito"/>
                <a:ea typeface="Nunito"/>
                <a:cs typeface="Nunito"/>
                <a:sym typeface="Nunito"/>
              </a:rPr>
              <a:t>voir</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réussir</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sont</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frappants</a:t>
            </a:r>
            <a:r>
              <a:rPr lang="en-US" sz="4156" dirty="0">
                <a:solidFill>
                  <a:srgbClr val="FFFFFF"/>
                </a:solidFill>
                <a:latin typeface="Nunito"/>
                <a:ea typeface="Nunito"/>
                <a:cs typeface="Nunito"/>
                <a:sym typeface="Nunito"/>
              </a:rPr>
              <a:t>. Dans </a:t>
            </a:r>
            <a:r>
              <a:rPr lang="en-US" sz="4156" dirty="0" err="1">
                <a:solidFill>
                  <a:srgbClr val="FFFFFF"/>
                </a:solidFill>
                <a:latin typeface="Nunito"/>
                <a:ea typeface="Nunito"/>
                <a:cs typeface="Nunito"/>
                <a:sym typeface="Nunito"/>
              </a:rPr>
              <a:t>mon</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cas</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elle</a:t>
            </a:r>
            <a:r>
              <a:rPr lang="en-US" sz="4156" dirty="0">
                <a:solidFill>
                  <a:srgbClr val="FFFFFF"/>
                </a:solidFill>
                <a:latin typeface="Nunito"/>
                <a:ea typeface="Nunito"/>
                <a:cs typeface="Nunito"/>
                <a:sym typeface="Nunito"/>
              </a:rPr>
              <a:t> a </a:t>
            </a:r>
            <a:r>
              <a:rPr lang="en-US" sz="4156" dirty="0" err="1">
                <a:solidFill>
                  <a:srgbClr val="FFFFFF"/>
                </a:solidFill>
                <a:latin typeface="Nunito"/>
                <a:ea typeface="Nunito"/>
                <a:cs typeface="Nunito"/>
                <a:sym typeface="Nunito"/>
              </a:rPr>
              <a:t>su</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être</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là</a:t>
            </a:r>
            <a:r>
              <a:rPr lang="en-US" sz="4156" dirty="0">
                <a:solidFill>
                  <a:srgbClr val="FFFFFF"/>
                </a:solidFill>
                <a:latin typeface="Nunito"/>
                <a:ea typeface="Nunito"/>
                <a:cs typeface="Nunito"/>
                <a:sym typeface="Nunito"/>
              </a:rPr>
              <a:t> après que </a:t>
            </a:r>
            <a:r>
              <a:rPr lang="en-US" sz="4156" dirty="0" err="1">
                <a:solidFill>
                  <a:srgbClr val="FFFFFF"/>
                </a:solidFill>
                <a:latin typeface="Nunito"/>
                <a:ea typeface="Nunito"/>
                <a:cs typeface="Nunito"/>
                <a:sym typeface="Nunito"/>
              </a:rPr>
              <a:t>j'aie</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frôlé</a:t>
            </a:r>
            <a:r>
              <a:rPr lang="en-US" sz="4156" dirty="0">
                <a:solidFill>
                  <a:srgbClr val="FFFFFF"/>
                </a:solidFill>
                <a:latin typeface="Nunito"/>
                <a:ea typeface="Nunito"/>
                <a:cs typeface="Nunito"/>
                <a:sym typeface="Nunito"/>
              </a:rPr>
              <a:t> un accident, et a </a:t>
            </a:r>
            <a:r>
              <a:rPr lang="en-US" sz="4156" dirty="0" err="1">
                <a:solidFill>
                  <a:srgbClr val="FFFFFF"/>
                </a:solidFill>
                <a:latin typeface="Nunito"/>
                <a:ea typeface="Nunito"/>
                <a:cs typeface="Nunito"/>
                <a:sym typeface="Nunito"/>
              </a:rPr>
              <a:t>su</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m'accompagner</a:t>
            </a:r>
            <a:r>
              <a:rPr lang="en-US" sz="4156" dirty="0">
                <a:solidFill>
                  <a:srgbClr val="FFFFFF"/>
                </a:solidFill>
                <a:latin typeface="Nunito"/>
                <a:ea typeface="Nunito"/>
                <a:cs typeface="Nunito"/>
                <a:sym typeface="Nunito"/>
              </a:rPr>
              <a:t> dans le stress face à la </a:t>
            </a:r>
            <a:r>
              <a:rPr lang="en-US" sz="4156" dirty="0" err="1">
                <a:solidFill>
                  <a:srgbClr val="FFFFFF"/>
                </a:solidFill>
                <a:latin typeface="Nunito"/>
                <a:ea typeface="Nunito"/>
                <a:cs typeface="Nunito"/>
                <a:sym typeface="Nunito"/>
              </a:rPr>
              <a:t>semaine</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d'examen</a:t>
            </a:r>
            <a:r>
              <a:rPr lang="en-US" sz="4156" dirty="0">
                <a:solidFill>
                  <a:srgbClr val="FFFFFF"/>
                </a:solidFill>
                <a:latin typeface="Nunito"/>
                <a:ea typeface="Nunito"/>
                <a:cs typeface="Nunito"/>
                <a:sym typeface="Nunito"/>
              </a:rPr>
              <a:t> qui </a:t>
            </a:r>
            <a:r>
              <a:rPr lang="en-US" sz="4156" dirty="0" err="1">
                <a:solidFill>
                  <a:srgbClr val="FFFFFF"/>
                </a:solidFill>
                <a:latin typeface="Nunito"/>
                <a:ea typeface="Nunito"/>
                <a:cs typeface="Nunito"/>
                <a:sym typeface="Nunito"/>
              </a:rPr>
              <a:t>arrivait</a:t>
            </a:r>
            <a:r>
              <a:rPr lang="en-US" sz="4156" dirty="0">
                <a:solidFill>
                  <a:srgbClr val="FFFFFF"/>
                </a:solidFill>
                <a:latin typeface="Nunito"/>
                <a:ea typeface="Nunito"/>
                <a:cs typeface="Nunito"/>
                <a:sym typeface="Nunito"/>
              </a:rPr>
              <a:t>! À </a:t>
            </a:r>
            <a:r>
              <a:rPr lang="en-US" sz="4156" dirty="0" err="1">
                <a:solidFill>
                  <a:srgbClr val="FFFFFF"/>
                </a:solidFill>
                <a:latin typeface="Nunito"/>
                <a:ea typeface="Nunito"/>
                <a:cs typeface="Nunito"/>
                <a:sym typeface="Nunito"/>
              </a:rPr>
              <a:t>l'heure</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d'aujourd’hui</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chaque</a:t>
            </a:r>
            <a:r>
              <a:rPr lang="en-US" sz="4156" dirty="0">
                <a:solidFill>
                  <a:srgbClr val="FFFFFF"/>
                </a:solidFill>
                <a:latin typeface="Nunito"/>
                <a:ea typeface="Nunito"/>
                <a:cs typeface="Nunito"/>
                <a:sym typeface="Nunito"/>
              </a:rPr>
              <a:t> conversation </a:t>
            </a:r>
            <a:r>
              <a:rPr lang="en-US" sz="4156" dirty="0" err="1">
                <a:solidFill>
                  <a:srgbClr val="FFFFFF"/>
                </a:solidFill>
                <a:latin typeface="Nunito"/>
                <a:ea typeface="Nunito"/>
                <a:cs typeface="Nunito"/>
                <a:sym typeface="Nunito"/>
              </a:rPr>
              <a:t>est</a:t>
            </a:r>
            <a:r>
              <a:rPr lang="en-US" sz="4156" dirty="0">
                <a:solidFill>
                  <a:srgbClr val="FFFFFF"/>
                </a:solidFill>
                <a:latin typeface="Nunito"/>
                <a:ea typeface="Nunito"/>
                <a:cs typeface="Nunito"/>
                <a:sym typeface="Nunito"/>
              </a:rPr>
              <a:t> un plaisir, car on </a:t>
            </a:r>
            <a:r>
              <a:rPr lang="en-US" sz="4156" dirty="0" err="1">
                <a:solidFill>
                  <a:srgbClr val="FFFFFF"/>
                </a:solidFill>
                <a:latin typeface="Nunito"/>
                <a:ea typeface="Nunito"/>
                <a:cs typeface="Nunito"/>
                <a:sym typeface="Nunito"/>
              </a:rPr>
              <a:t>sait</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qu'en</a:t>
            </a:r>
            <a:r>
              <a:rPr lang="en-US" sz="4156" dirty="0">
                <a:solidFill>
                  <a:srgbClr val="FFFFFF"/>
                </a:solidFill>
                <a:latin typeface="Nunito"/>
                <a:ea typeface="Nunito"/>
                <a:cs typeface="Nunito"/>
                <a:sym typeface="Nunito"/>
              </a:rPr>
              <a:t> face il y a </a:t>
            </a:r>
            <a:r>
              <a:rPr lang="en-US" sz="4156" dirty="0" err="1">
                <a:solidFill>
                  <a:srgbClr val="FFFFFF"/>
                </a:solidFill>
                <a:latin typeface="Nunito"/>
                <a:ea typeface="Nunito"/>
                <a:cs typeface="Nunito"/>
                <a:sym typeface="Nunito"/>
              </a:rPr>
              <a:t>quelqu'un</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d'authentique</a:t>
            </a:r>
            <a:r>
              <a:rPr lang="en-US" sz="4156" dirty="0">
                <a:solidFill>
                  <a:srgbClr val="FFFFFF"/>
                </a:solidFill>
                <a:latin typeface="Nunito"/>
                <a:ea typeface="Nunito"/>
                <a:cs typeface="Nunito"/>
                <a:sym typeface="Nunito"/>
              </a:rPr>
              <a:t>, de </a:t>
            </a:r>
            <a:r>
              <a:rPr lang="en-US" sz="4156" dirty="0" err="1">
                <a:solidFill>
                  <a:srgbClr val="FFFFFF"/>
                </a:solidFill>
                <a:latin typeface="Nunito"/>
                <a:ea typeface="Nunito"/>
                <a:cs typeface="Nunito"/>
                <a:sym typeface="Nunito"/>
              </a:rPr>
              <a:t>sincère</a:t>
            </a:r>
            <a:r>
              <a:rPr lang="en-US" sz="4156" dirty="0">
                <a:solidFill>
                  <a:srgbClr val="FFFFFF"/>
                </a:solidFill>
                <a:latin typeface="Nunito"/>
                <a:ea typeface="Nunito"/>
                <a:cs typeface="Nunito"/>
                <a:sym typeface="Nunito"/>
              </a:rPr>
              <a:t> et </a:t>
            </a:r>
            <a:r>
              <a:rPr lang="en-US" sz="4156" dirty="0" err="1">
                <a:solidFill>
                  <a:srgbClr val="FFFFFF"/>
                </a:solidFill>
                <a:latin typeface="Nunito"/>
                <a:ea typeface="Nunito"/>
                <a:cs typeface="Nunito"/>
                <a:sym typeface="Nunito"/>
              </a:rPr>
              <a:t>d'empathique</a:t>
            </a:r>
            <a:r>
              <a:rPr lang="en-US" sz="4156" dirty="0">
                <a:solidFill>
                  <a:srgbClr val="FFFFFF"/>
                </a:solidFill>
                <a:latin typeface="Nunito"/>
                <a:ea typeface="Nunito"/>
                <a:cs typeface="Nunito"/>
                <a:sym typeface="Nunito"/>
              </a:rPr>
              <a:t>, qui a le tour avec comment donner un </a:t>
            </a:r>
            <a:r>
              <a:rPr lang="en-US" sz="4156" dirty="0" err="1">
                <a:solidFill>
                  <a:srgbClr val="FFFFFF"/>
                </a:solidFill>
                <a:latin typeface="Nunito"/>
                <a:ea typeface="Nunito"/>
                <a:cs typeface="Nunito"/>
                <a:sym typeface="Nunito"/>
              </a:rPr>
              <a:t>cours</a:t>
            </a:r>
            <a:r>
              <a:rPr lang="en-US" sz="4156" dirty="0">
                <a:solidFill>
                  <a:srgbClr val="FFFFFF"/>
                </a:solidFill>
                <a:latin typeface="Nunito"/>
                <a:ea typeface="Nunito"/>
                <a:cs typeface="Nunito"/>
                <a:sym typeface="Nunito"/>
              </a:rPr>
              <a:t>! Quoi demander de plus! Merci à </a:t>
            </a:r>
            <a:r>
              <a:rPr lang="en-US" sz="4156" b="1" dirty="0">
                <a:solidFill>
                  <a:srgbClr val="FFFFFF"/>
                </a:solidFill>
                <a:latin typeface="Nunito Bold"/>
                <a:ea typeface="Nunito Bold"/>
                <a:cs typeface="Nunito Bold"/>
                <a:sym typeface="Nunito Bold"/>
              </a:rPr>
              <a:t>Marie-Andrée Guay-Racine</a:t>
            </a:r>
          </a:p>
        </p:txBody>
      </p:sp>
      <p:sp>
        <p:nvSpPr>
          <p:cNvPr id="3" name="Freeform 3"/>
          <p:cNvSpPr/>
          <p:nvPr/>
        </p:nvSpPr>
        <p:spPr>
          <a:xfrm rot="764773">
            <a:off x="16110224" y="8009740"/>
            <a:ext cx="2298153" cy="2885808"/>
          </a:xfrm>
          <a:custGeom>
            <a:avLst/>
            <a:gdLst/>
            <a:ahLst/>
            <a:cxnLst/>
            <a:rect l="l" t="t" r="r" b="b"/>
            <a:pathLst>
              <a:path w="2298153" h="2885808">
                <a:moveTo>
                  <a:pt x="0" y="0"/>
                </a:moveTo>
                <a:lnTo>
                  <a:pt x="2298152" y="0"/>
                </a:lnTo>
                <a:lnTo>
                  <a:pt x="2298152" y="2885808"/>
                </a:lnTo>
                <a:lnTo>
                  <a:pt x="0" y="28858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a:off x="14461575" y="8502287"/>
            <a:ext cx="1050506" cy="1111157"/>
          </a:xfrm>
          <a:custGeom>
            <a:avLst/>
            <a:gdLst/>
            <a:ahLst/>
            <a:cxnLst/>
            <a:rect l="l" t="t" r="r" b="b"/>
            <a:pathLst>
              <a:path w="1050506" h="1111157">
                <a:moveTo>
                  <a:pt x="0" y="0"/>
                </a:moveTo>
                <a:lnTo>
                  <a:pt x="1050507" y="0"/>
                </a:lnTo>
                <a:lnTo>
                  <a:pt x="1050507" y="1111156"/>
                </a:lnTo>
                <a:lnTo>
                  <a:pt x="0" y="1111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advClick="0" advTm="35000"/>
    </mc:Choice>
    <mc:Fallback>
      <p:transition spd="slow" advClick="0" advTm="3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75B2F1">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46516" y="3086291"/>
            <a:ext cx="15194968" cy="5924314"/>
          </a:xfrm>
          <a:prstGeom prst="rect">
            <a:avLst/>
          </a:prstGeom>
        </p:spPr>
        <p:txBody>
          <a:bodyPr lIns="0" tIns="0" rIns="0" bIns="0" rtlCol="0" anchor="t">
            <a:spAutoFit/>
          </a:bodyPr>
          <a:lstStyle/>
          <a:p>
            <a:pPr algn="l">
              <a:lnSpc>
                <a:spcPts val="5819"/>
              </a:lnSpc>
              <a:spcBef>
                <a:spcPct val="0"/>
              </a:spcBef>
            </a:pPr>
            <a:r>
              <a:rPr lang="en-US" sz="4156" b="1" dirty="0">
                <a:solidFill>
                  <a:srgbClr val="FFFFFF"/>
                </a:solidFill>
                <a:latin typeface="Nunito Bold"/>
                <a:ea typeface="Nunito Bold"/>
                <a:cs typeface="Nunito Bold"/>
                <a:sym typeface="Nunito Bold"/>
              </a:rPr>
              <a:t>Doris </a:t>
            </a:r>
            <a:r>
              <a:rPr lang="en-US" sz="4156" b="1" dirty="0" err="1">
                <a:solidFill>
                  <a:srgbClr val="FFFFFF"/>
                </a:solidFill>
                <a:latin typeface="Nunito Bold"/>
                <a:ea typeface="Nunito Bold"/>
                <a:cs typeface="Nunito Bold"/>
                <a:sym typeface="Nunito Bold"/>
              </a:rPr>
              <a:t>Côté</a:t>
            </a:r>
            <a:r>
              <a:rPr lang="en-US" sz="4156" dirty="0">
                <a:solidFill>
                  <a:srgbClr val="FFFFFF"/>
                </a:solidFill>
                <a:latin typeface="Nunito"/>
                <a:ea typeface="Nunito"/>
                <a:cs typeface="Nunito"/>
                <a:sym typeface="Nunito"/>
              </a:rPr>
              <a:t> a </a:t>
            </a:r>
            <a:r>
              <a:rPr lang="en-US" sz="4156" dirty="0" err="1">
                <a:solidFill>
                  <a:srgbClr val="FFFFFF"/>
                </a:solidFill>
                <a:latin typeface="Nunito"/>
                <a:ea typeface="Nunito"/>
                <a:cs typeface="Nunito"/>
                <a:sym typeface="Nunito"/>
              </a:rPr>
              <a:t>su</a:t>
            </a:r>
            <a:r>
              <a:rPr lang="en-US" sz="4156" dirty="0">
                <a:solidFill>
                  <a:srgbClr val="FFFFFF"/>
                </a:solidFill>
                <a:latin typeface="Nunito"/>
                <a:ea typeface="Nunito"/>
                <a:cs typeface="Nunito"/>
                <a:sym typeface="Nunito"/>
              </a:rPr>
              <a:t> comment bien terminer </a:t>
            </a:r>
            <a:r>
              <a:rPr lang="en-US" sz="4156" dirty="0" err="1">
                <a:solidFill>
                  <a:srgbClr val="FFFFFF"/>
                </a:solidFill>
                <a:latin typeface="Nunito"/>
                <a:ea typeface="Nunito"/>
                <a:cs typeface="Nunito"/>
                <a:sym typeface="Nunito"/>
              </a:rPr>
              <a:t>mon</a:t>
            </a:r>
            <a:r>
              <a:rPr lang="en-US" sz="4156" dirty="0">
                <a:solidFill>
                  <a:srgbClr val="FFFFFF"/>
                </a:solidFill>
                <a:latin typeface="Nunito"/>
                <a:ea typeface="Nunito"/>
                <a:cs typeface="Nunito"/>
                <a:sym typeface="Nunito"/>
              </a:rPr>
              <a:t> séjour avec </a:t>
            </a:r>
            <a:r>
              <a:rPr lang="en-US" sz="4156" dirty="0" err="1">
                <a:solidFill>
                  <a:srgbClr val="FFFFFF"/>
                </a:solidFill>
                <a:latin typeface="Nunito"/>
                <a:ea typeface="Nunito"/>
                <a:cs typeface="Nunito"/>
                <a:sym typeface="Nunito"/>
              </a:rPr>
              <a:t>l’UQAR</a:t>
            </a:r>
            <a:r>
              <a:rPr lang="en-US" sz="4156" dirty="0">
                <a:solidFill>
                  <a:srgbClr val="FFFFFF"/>
                </a:solidFill>
                <a:latin typeface="Nunito"/>
                <a:ea typeface="Nunito"/>
                <a:cs typeface="Nunito"/>
                <a:sym typeface="Nunito"/>
              </a:rPr>
              <a:t>. En tant que </a:t>
            </a:r>
            <a:r>
              <a:rPr lang="en-US" sz="4156" dirty="0" err="1">
                <a:solidFill>
                  <a:srgbClr val="FFFFFF"/>
                </a:solidFill>
                <a:latin typeface="Nunito"/>
                <a:ea typeface="Nunito"/>
                <a:cs typeface="Nunito"/>
                <a:sym typeface="Nunito"/>
              </a:rPr>
              <a:t>maman</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étant</a:t>
            </a:r>
            <a:r>
              <a:rPr lang="en-US" sz="4156" dirty="0">
                <a:solidFill>
                  <a:srgbClr val="FFFFFF"/>
                </a:solidFill>
                <a:latin typeface="Nunito"/>
                <a:ea typeface="Nunito"/>
                <a:cs typeface="Nunito"/>
                <a:sym typeface="Nunito"/>
              </a:rPr>
              <a:t> sur le </a:t>
            </a:r>
            <a:r>
              <a:rPr lang="en-US" sz="4156" dirty="0" err="1">
                <a:solidFill>
                  <a:srgbClr val="FFFFFF"/>
                </a:solidFill>
                <a:latin typeface="Nunito"/>
                <a:ea typeface="Nunito"/>
                <a:cs typeface="Nunito"/>
                <a:sym typeface="Nunito"/>
              </a:rPr>
              <a:t>marché</a:t>
            </a:r>
            <a:r>
              <a:rPr lang="en-US" sz="4156" dirty="0">
                <a:solidFill>
                  <a:srgbClr val="FFFFFF"/>
                </a:solidFill>
                <a:latin typeface="Nunito"/>
                <a:ea typeface="Nunito"/>
                <a:cs typeface="Nunito"/>
                <a:sym typeface="Nunito"/>
              </a:rPr>
              <a:t> du travail à temps plein, il </a:t>
            </a:r>
            <a:r>
              <a:rPr lang="en-US" sz="4156" dirty="0" err="1">
                <a:solidFill>
                  <a:srgbClr val="FFFFFF"/>
                </a:solidFill>
                <a:latin typeface="Nunito"/>
                <a:ea typeface="Nunito"/>
                <a:cs typeface="Nunito"/>
                <a:sym typeface="Nunito"/>
              </a:rPr>
              <a:t>est</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plaisant</a:t>
            </a:r>
            <a:r>
              <a:rPr lang="en-US" sz="4156" dirty="0">
                <a:solidFill>
                  <a:srgbClr val="FFFFFF"/>
                </a:solidFill>
                <a:latin typeface="Nunito"/>
                <a:ea typeface="Nunito"/>
                <a:cs typeface="Nunito"/>
                <a:sym typeface="Nunito"/>
              </a:rPr>
              <a:t> de </a:t>
            </a:r>
            <a:r>
              <a:rPr lang="en-US" sz="4156" dirty="0" err="1">
                <a:solidFill>
                  <a:srgbClr val="FFFFFF"/>
                </a:solidFill>
                <a:latin typeface="Nunito"/>
                <a:ea typeface="Nunito"/>
                <a:cs typeface="Nunito"/>
                <a:sym typeface="Nunito"/>
              </a:rPr>
              <a:t>sentir</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qu’on</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apprend</a:t>
            </a:r>
            <a:r>
              <a:rPr lang="en-US" sz="4156" dirty="0">
                <a:solidFill>
                  <a:srgbClr val="FFFFFF"/>
                </a:solidFill>
                <a:latin typeface="Nunito"/>
                <a:ea typeface="Nunito"/>
                <a:cs typeface="Nunito"/>
                <a:sym typeface="Nunito"/>
              </a:rPr>
              <a:t> quelque chose et que </a:t>
            </a:r>
            <a:r>
              <a:rPr lang="en-US" sz="4156" dirty="0" err="1">
                <a:solidFill>
                  <a:srgbClr val="FFFFFF"/>
                </a:solidFill>
                <a:latin typeface="Nunito"/>
                <a:ea typeface="Nunito"/>
                <a:cs typeface="Nunito"/>
                <a:sym typeface="Nunito"/>
              </a:rPr>
              <a:t>notre</a:t>
            </a:r>
            <a:r>
              <a:rPr lang="en-US" sz="4156" dirty="0">
                <a:solidFill>
                  <a:srgbClr val="FFFFFF"/>
                </a:solidFill>
                <a:latin typeface="Nunito"/>
                <a:ea typeface="Nunito"/>
                <a:cs typeface="Nunito"/>
                <a:sym typeface="Nunito"/>
              </a:rPr>
              <a:t> chargé de </a:t>
            </a:r>
            <a:r>
              <a:rPr lang="en-US" sz="4156" dirty="0" err="1">
                <a:solidFill>
                  <a:srgbClr val="FFFFFF"/>
                </a:solidFill>
                <a:latin typeface="Nunito"/>
                <a:ea typeface="Nunito"/>
                <a:cs typeface="Nunito"/>
                <a:sym typeface="Nunito"/>
              </a:rPr>
              <a:t>cours</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est</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intéressé</a:t>
            </a:r>
            <a:r>
              <a:rPr lang="en-US" sz="4156" dirty="0">
                <a:solidFill>
                  <a:srgbClr val="FFFFFF"/>
                </a:solidFill>
                <a:latin typeface="Nunito"/>
                <a:ea typeface="Nunito"/>
                <a:cs typeface="Nunito"/>
                <a:sym typeface="Nunito"/>
              </a:rPr>
              <a:t> à faire </a:t>
            </a:r>
            <a:r>
              <a:rPr lang="en-US" sz="4156" dirty="0" err="1">
                <a:solidFill>
                  <a:srgbClr val="FFFFFF"/>
                </a:solidFill>
                <a:latin typeface="Nunito"/>
                <a:ea typeface="Nunito"/>
                <a:cs typeface="Nunito"/>
                <a:sym typeface="Nunito"/>
              </a:rPr>
              <a:t>une</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différence</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C’était</a:t>
            </a:r>
            <a:r>
              <a:rPr lang="en-US" sz="4156" dirty="0">
                <a:solidFill>
                  <a:srgbClr val="FFFFFF"/>
                </a:solidFill>
                <a:latin typeface="Nunito"/>
                <a:ea typeface="Nunito"/>
                <a:cs typeface="Nunito"/>
                <a:sym typeface="Nunito"/>
              </a:rPr>
              <a:t> le </a:t>
            </a:r>
            <a:r>
              <a:rPr lang="en-US" sz="4156" dirty="0" err="1">
                <a:solidFill>
                  <a:srgbClr val="FFFFFF"/>
                </a:solidFill>
                <a:latin typeface="Nunito"/>
                <a:ea typeface="Nunito"/>
                <a:cs typeface="Nunito"/>
                <a:sym typeface="Nunito"/>
              </a:rPr>
              <a:t>cas</a:t>
            </a:r>
            <a:r>
              <a:rPr lang="en-US" sz="4156" dirty="0">
                <a:solidFill>
                  <a:srgbClr val="FFFFFF"/>
                </a:solidFill>
                <a:latin typeface="Nunito"/>
                <a:ea typeface="Nunito"/>
                <a:cs typeface="Nunito"/>
                <a:sym typeface="Nunito"/>
              </a:rPr>
              <a:t> de Doris </a:t>
            </a:r>
            <a:r>
              <a:rPr lang="en-US" sz="4156" dirty="0" err="1">
                <a:solidFill>
                  <a:srgbClr val="FFFFFF"/>
                </a:solidFill>
                <a:latin typeface="Nunito"/>
                <a:ea typeface="Nunito"/>
                <a:cs typeface="Nunito"/>
                <a:sym typeface="Nunito"/>
              </a:rPr>
              <a:t>cette</a:t>
            </a:r>
            <a:r>
              <a:rPr lang="en-US" sz="4156" dirty="0">
                <a:solidFill>
                  <a:srgbClr val="FFFFFF"/>
                </a:solidFill>
                <a:latin typeface="Nunito"/>
                <a:ea typeface="Nunito"/>
                <a:cs typeface="Nunito"/>
                <a:sym typeface="Nunito"/>
              </a:rPr>
              <a:t> session-ci et </a:t>
            </a:r>
            <a:r>
              <a:rPr lang="en-US" sz="4156" dirty="0" err="1">
                <a:solidFill>
                  <a:srgbClr val="FFFFFF"/>
                </a:solidFill>
                <a:latin typeface="Nunito"/>
                <a:ea typeface="Nunito"/>
                <a:cs typeface="Nunito"/>
                <a:sym typeface="Nunito"/>
              </a:rPr>
              <a:t>j’étais</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motivée</a:t>
            </a:r>
            <a:r>
              <a:rPr lang="en-US" sz="4156" dirty="0">
                <a:solidFill>
                  <a:srgbClr val="FFFFFF"/>
                </a:solidFill>
                <a:latin typeface="Nunito"/>
                <a:ea typeface="Nunito"/>
                <a:cs typeface="Nunito"/>
                <a:sym typeface="Nunito"/>
              </a:rPr>
              <a:t> à me </a:t>
            </a:r>
            <a:r>
              <a:rPr lang="en-US" sz="4156" dirty="0" err="1">
                <a:solidFill>
                  <a:srgbClr val="FFFFFF"/>
                </a:solidFill>
                <a:latin typeface="Nunito"/>
                <a:ea typeface="Nunito"/>
                <a:cs typeface="Nunito"/>
                <a:sym typeface="Nunito"/>
              </a:rPr>
              <a:t>rendre</a:t>
            </a:r>
            <a:r>
              <a:rPr lang="en-US" sz="4156" dirty="0">
                <a:solidFill>
                  <a:srgbClr val="FFFFFF"/>
                </a:solidFill>
                <a:latin typeface="Nunito"/>
                <a:ea typeface="Nunito"/>
                <a:cs typeface="Nunito"/>
                <a:sym typeface="Nunito"/>
              </a:rPr>
              <a:t> à </a:t>
            </a:r>
            <a:r>
              <a:rPr lang="en-US" sz="4156" dirty="0" err="1">
                <a:solidFill>
                  <a:srgbClr val="FFFFFF"/>
                </a:solidFill>
                <a:latin typeface="Nunito"/>
                <a:ea typeface="Nunito"/>
                <a:cs typeface="Nunito"/>
                <a:sym typeface="Nunito"/>
              </a:rPr>
              <a:t>ses</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cours</a:t>
            </a:r>
            <a:r>
              <a:rPr lang="en-US" sz="4156" dirty="0">
                <a:solidFill>
                  <a:srgbClr val="FFFFFF"/>
                </a:solidFill>
                <a:latin typeface="Nunito"/>
                <a:ea typeface="Nunito"/>
                <a:cs typeface="Nunito"/>
                <a:sym typeface="Nunito"/>
              </a:rPr>
              <a:t>. De plus il a </a:t>
            </a:r>
            <a:r>
              <a:rPr lang="en-US" sz="4156" dirty="0" err="1">
                <a:solidFill>
                  <a:srgbClr val="FFFFFF"/>
                </a:solidFill>
                <a:latin typeface="Nunito"/>
                <a:ea typeface="Nunito"/>
                <a:cs typeface="Nunito"/>
                <a:sym typeface="Nunito"/>
              </a:rPr>
              <a:t>su</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être</a:t>
            </a:r>
            <a:r>
              <a:rPr lang="en-US" sz="4156" dirty="0">
                <a:solidFill>
                  <a:srgbClr val="FFFFFF"/>
                </a:solidFill>
                <a:latin typeface="Nunito"/>
                <a:ea typeface="Nunito"/>
                <a:cs typeface="Nunito"/>
                <a:sym typeface="Nunito"/>
              </a:rPr>
              <a:t> </a:t>
            </a:r>
            <a:r>
              <a:rPr lang="en-US" sz="4156" dirty="0" err="1">
                <a:solidFill>
                  <a:srgbClr val="FFFFFF"/>
                </a:solidFill>
                <a:latin typeface="Nunito"/>
                <a:ea typeface="Nunito"/>
                <a:cs typeface="Nunito"/>
                <a:sym typeface="Nunito"/>
              </a:rPr>
              <a:t>ouvert</a:t>
            </a:r>
            <a:r>
              <a:rPr lang="en-US" sz="4156" dirty="0">
                <a:solidFill>
                  <a:srgbClr val="FFFFFF"/>
                </a:solidFill>
                <a:latin typeface="Nunito"/>
                <a:ea typeface="Nunito"/>
                <a:cs typeface="Nunito"/>
                <a:sym typeface="Nunito"/>
              </a:rPr>
              <a:t> et </a:t>
            </a:r>
            <a:r>
              <a:rPr lang="en-US" sz="4156" dirty="0" err="1">
                <a:solidFill>
                  <a:srgbClr val="FFFFFF"/>
                </a:solidFill>
                <a:latin typeface="Nunito"/>
                <a:ea typeface="Nunito"/>
                <a:cs typeface="Nunito"/>
                <a:sym typeface="Nunito"/>
              </a:rPr>
              <a:t>partager</a:t>
            </a:r>
            <a:r>
              <a:rPr lang="en-US" sz="4156" dirty="0">
                <a:solidFill>
                  <a:srgbClr val="FFFFFF"/>
                </a:solidFill>
                <a:latin typeface="Nunito"/>
                <a:ea typeface="Nunito"/>
                <a:cs typeface="Nunito"/>
                <a:sym typeface="Nunito"/>
              </a:rPr>
              <a:t> son </a:t>
            </a:r>
            <a:r>
              <a:rPr lang="en-US" sz="4156" dirty="0" err="1">
                <a:solidFill>
                  <a:srgbClr val="FFFFFF"/>
                </a:solidFill>
                <a:latin typeface="Nunito"/>
                <a:ea typeface="Nunito"/>
                <a:cs typeface="Nunito"/>
                <a:sym typeface="Nunito"/>
              </a:rPr>
              <a:t>expérience</a:t>
            </a:r>
            <a:r>
              <a:rPr lang="en-US" sz="4156" dirty="0">
                <a:solidFill>
                  <a:srgbClr val="FFFFFF"/>
                </a:solidFill>
                <a:latin typeface="Nunito"/>
                <a:ea typeface="Nunito"/>
                <a:cs typeface="Nunito"/>
                <a:sym typeface="Nunito"/>
              </a:rPr>
              <a:t> </a:t>
            </a:r>
            <a:r>
              <a:rPr lang="en-US" sz="4156">
                <a:solidFill>
                  <a:srgbClr val="FFFFFF"/>
                </a:solidFill>
                <a:latin typeface="Nunito"/>
                <a:ea typeface="Nunito"/>
                <a:cs typeface="Nunito"/>
                <a:sym typeface="Nunito"/>
              </a:rPr>
              <a:t>personnelle de travail pour nous </a:t>
            </a:r>
            <a:r>
              <a:rPr lang="en-US" sz="4156" dirty="0" err="1">
                <a:solidFill>
                  <a:srgbClr val="FFFFFF"/>
                </a:solidFill>
                <a:latin typeface="Nunito"/>
                <a:ea typeface="Nunito"/>
                <a:cs typeface="Nunito"/>
                <a:sym typeface="Nunito"/>
              </a:rPr>
              <a:t>enrichir</a:t>
            </a:r>
            <a:r>
              <a:rPr lang="en-US" sz="4156" dirty="0">
                <a:solidFill>
                  <a:srgbClr val="FFFFFF"/>
                </a:solidFill>
                <a:latin typeface="Nunito"/>
                <a:ea typeface="Nunito"/>
                <a:cs typeface="Nunito"/>
                <a:sym typeface="Nunito"/>
              </a:rPr>
              <a:t>.</a:t>
            </a:r>
          </a:p>
        </p:txBody>
      </p:sp>
      <p:sp>
        <p:nvSpPr>
          <p:cNvPr id="3" name="Freeform 3"/>
          <p:cNvSpPr/>
          <p:nvPr/>
        </p:nvSpPr>
        <p:spPr>
          <a:xfrm rot="764773">
            <a:off x="15699254" y="-173068"/>
            <a:ext cx="2819577" cy="3540565"/>
          </a:xfrm>
          <a:custGeom>
            <a:avLst/>
            <a:gdLst/>
            <a:ahLst/>
            <a:cxnLst/>
            <a:rect l="l" t="t" r="r" b="b"/>
            <a:pathLst>
              <a:path w="2819577" h="3540565">
                <a:moveTo>
                  <a:pt x="0" y="0"/>
                </a:moveTo>
                <a:lnTo>
                  <a:pt x="2819577" y="0"/>
                </a:lnTo>
                <a:lnTo>
                  <a:pt x="2819577" y="3540565"/>
                </a:lnTo>
                <a:lnTo>
                  <a:pt x="0" y="35405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2148630">
            <a:off x="16003543" y="8513540"/>
            <a:ext cx="1676681" cy="1773484"/>
          </a:xfrm>
          <a:custGeom>
            <a:avLst/>
            <a:gdLst/>
            <a:ahLst/>
            <a:cxnLst/>
            <a:rect l="l" t="t" r="r" b="b"/>
            <a:pathLst>
              <a:path w="1676681" h="1773484">
                <a:moveTo>
                  <a:pt x="0" y="0"/>
                </a:moveTo>
                <a:lnTo>
                  <a:pt x="1676681" y="0"/>
                </a:lnTo>
                <a:lnTo>
                  <a:pt x="1676681" y="1773484"/>
                </a:lnTo>
                <a:lnTo>
                  <a:pt x="0" y="17734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advClick="0" advTm="30000"/>
    </mc:Choice>
    <mc:Fallback>
      <p:transition spd="slow" advClick="0" advTm="3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lin ang="2700000"/>
        </a:gradFill>
        <a:effectLst/>
      </p:bgPr>
    </p:bg>
    <p:spTree>
      <p:nvGrpSpPr>
        <p:cNvPr id="1" name=""/>
        <p:cNvGrpSpPr/>
        <p:nvPr/>
      </p:nvGrpSpPr>
      <p:grpSpPr>
        <a:xfrm>
          <a:off x="0" y="0"/>
          <a:ext cx="0" cy="0"/>
          <a:chOff x="0" y="0"/>
          <a:chExt cx="0" cy="0"/>
        </a:xfrm>
      </p:grpSpPr>
      <p:sp>
        <p:nvSpPr>
          <p:cNvPr id="2" name="TextBox 2"/>
          <p:cNvSpPr txBox="1"/>
          <p:nvPr/>
        </p:nvSpPr>
        <p:spPr>
          <a:xfrm>
            <a:off x="1546516" y="1447449"/>
            <a:ext cx="15194968" cy="8402775"/>
          </a:xfrm>
          <a:prstGeom prst="rect">
            <a:avLst/>
          </a:prstGeom>
        </p:spPr>
        <p:txBody>
          <a:bodyPr lIns="0" tIns="0" rIns="0" bIns="0" rtlCol="0" anchor="t">
            <a:spAutoFit/>
          </a:bodyPr>
          <a:lstStyle/>
          <a:p>
            <a:pPr algn="l">
              <a:lnSpc>
                <a:spcPts val="5119"/>
              </a:lnSpc>
              <a:spcBef>
                <a:spcPct val="0"/>
              </a:spcBef>
            </a:pPr>
            <a:r>
              <a:rPr lang="en-US" sz="3656">
                <a:solidFill>
                  <a:srgbClr val="FFFFFF"/>
                </a:solidFill>
                <a:latin typeface="Nunito"/>
                <a:ea typeface="Nunito"/>
                <a:cs typeface="Nunito"/>
                <a:sym typeface="Nunito"/>
              </a:rPr>
              <a:t>La personne qui m’a le plus marqué dans mon parcours est </a:t>
            </a:r>
            <a:r>
              <a:rPr lang="en-US" sz="3656" b="1">
                <a:solidFill>
                  <a:srgbClr val="FFFFFF"/>
                </a:solidFill>
                <a:latin typeface="Nunito Bold"/>
                <a:ea typeface="Nunito Bold"/>
                <a:cs typeface="Nunito Bold"/>
                <a:sym typeface="Nunito Bold"/>
              </a:rPr>
              <a:t>Karine Lelièvre</a:t>
            </a:r>
            <a:r>
              <a:rPr lang="en-US" sz="3656">
                <a:solidFill>
                  <a:srgbClr val="FFFFFF"/>
                </a:solidFill>
                <a:latin typeface="Nunito"/>
                <a:ea typeface="Nunito"/>
                <a:cs typeface="Nunito"/>
                <a:sym typeface="Nunito"/>
              </a:rPr>
              <a:t>, chargée de cours en Défis sociétaux et leadership infirmier. Au départ, je ne pensais pas que ce cours pourrait être aussi captivant, mais grâce à son engagement et à sa passion, elle a réussi à en faire une expérience véritablement enrichissante. Ses présentations étaient non seulement claires et structurées, mais aussi esthétiquement soignées, ce qui facilitait grandement notre compréhension des concepts. Elle a su rendre les enjeux sociétaux liés à la profession infirmière à la fois pertinents et stimulants, en les reliant à des stratégies de leadership concrètes. Toujours disponible pour ses étudiants, Karine a offert un soutien constant, répondant à nos questions et prenant le temps de nous guider. Sa bienveillance et son dévouement ont fait de ce cours un moment marquant pour mon début de parcours académique.</a:t>
            </a:r>
          </a:p>
        </p:txBody>
      </p:sp>
      <p:sp>
        <p:nvSpPr>
          <p:cNvPr id="3" name="Freeform 3"/>
          <p:cNvSpPr/>
          <p:nvPr/>
        </p:nvSpPr>
        <p:spPr>
          <a:xfrm rot="764773">
            <a:off x="1946658" y="-135731"/>
            <a:ext cx="964048" cy="1210563"/>
          </a:xfrm>
          <a:custGeom>
            <a:avLst/>
            <a:gdLst/>
            <a:ahLst/>
            <a:cxnLst/>
            <a:rect l="l" t="t" r="r" b="b"/>
            <a:pathLst>
              <a:path w="964048" h="1210563">
                <a:moveTo>
                  <a:pt x="0" y="0"/>
                </a:moveTo>
                <a:lnTo>
                  <a:pt x="964048" y="0"/>
                </a:lnTo>
                <a:lnTo>
                  <a:pt x="964048" y="1210563"/>
                </a:lnTo>
                <a:lnTo>
                  <a:pt x="0" y="1210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523292">
            <a:off x="-483474" y="-304117"/>
            <a:ext cx="2029990" cy="2147190"/>
          </a:xfrm>
          <a:custGeom>
            <a:avLst/>
            <a:gdLst/>
            <a:ahLst/>
            <a:cxnLst/>
            <a:rect l="l" t="t" r="r" b="b"/>
            <a:pathLst>
              <a:path w="2029990" h="2147190">
                <a:moveTo>
                  <a:pt x="0" y="0"/>
                </a:moveTo>
                <a:lnTo>
                  <a:pt x="2029990" y="0"/>
                </a:lnTo>
                <a:lnTo>
                  <a:pt x="2029990" y="2147190"/>
                </a:lnTo>
                <a:lnTo>
                  <a:pt x="0" y="21471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advClick="0" advTm="40000"/>
    </mc:Choice>
    <mc:Fallback>
      <p:transition spd="slow" advClick="0" advTm="4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75B2F1">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764773">
            <a:off x="16535604" y="8214224"/>
            <a:ext cx="1447392" cy="1817501"/>
          </a:xfrm>
          <a:custGeom>
            <a:avLst/>
            <a:gdLst/>
            <a:ahLst/>
            <a:cxnLst/>
            <a:rect l="l" t="t" r="r" b="b"/>
            <a:pathLst>
              <a:path w="1447392" h="1817501">
                <a:moveTo>
                  <a:pt x="0" y="0"/>
                </a:moveTo>
                <a:lnTo>
                  <a:pt x="1447392" y="0"/>
                </a:lnTo>
                <a:lnTo>
                  <a:pt x="1447392" y="1817501"/>
                </a:lnTo>
                <a:lnTo>
                  <a:pt x="0" y="1817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1523292">
            <a:off x="13705" y="-44895"/>
            <a:ext cx="2029990" cy="2147190"/>
          </a:xfrm>
          <a:custGeom>
            <a:avLst/>
            <a:gdLst/>
            <a:ahLst/>
            <a:cxnLst/>
            <a:rect l="l" t="t" r="r" b="b"/>
            <a:pathLst>
              <a:path w="2029990" h="2147190">
                <a:moveTo>
                  <a:pt x="0" y="0"/>
                </a:moveTo>
                <a:lnTo>
                  <a:pt x="2029990" y="0"/>
                </a:lnTo>
                <a:lnTo>
                  <a:pt x="2029990" y="2147190"/>
                </a:lnTo>
                <a:lnTo>
                  <a:pt x="0" y="21471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1714731" y="1421569"/>
            <a:ext cx="15194968" cy="8402775"/>
          </a:xfrm>
          <a:prstGeom prst="rect">
            <a:avLst/>
          </a:prstGeom>
        </p:spPr>
        <p:txBody>
          <a:bodyPr lIns="0" tIns="0" rIns="0" bIns="0" rtlCol="0" anchor="t">
            <a:spAutoFit/>
          </a:bodyPr>
          <a:lstStyle/>
          <a:p>
            <a:pPr marL="0" marR="0" lvl="0" indent="0" algn="l" defTabSz="914400" rtl="0" eaLnBrk="1" fontAlgn="auto" latinLnBrk="0" hangingPunct="1">
              <a:lnSpc>
                <a:spcPts val="5119"/>
              </a:lnSpc>
              <a:spcBef>
                <a:spcPct val="0"/>
              </a:spcBef>
              <a:spcAft>
                <a:spcPts val="0"/>
              </a:spcAft>
              <a:buClrTx/>
              <a:buSzTx/>
              <a:buFontTx/>
              <a:buNone/>
              <a:tabLst/>
              <a:defRPr/>
            </a:pPr>
            <a:r>
              <a:rPr kumimoji="0" lang="en-US" sz="3656" b="0" i="0" u="none" strike="noStrike" kern="1200" cap="none" spc="0" normalizeH="0" baseline="0" noProof="0">
                <a:ln>
                  <a:noFill/>
                </a:ln>
                <a:solidFill>
                  <a:srgbClr val="FFFFFF"/>
                </a:solidFill>
                <a:effectLst/>
                <a:uLnTx/>
                <a:uFillTx/>
                <a:latin typeface="Nunito"/>
                <a:ea typeface="Nunito"/>
                <a:cs typeface="Nunito"/>
                <a:sym typeface="Nunito"/>
              </a:rPr>
              <a:t>Au BEP, le cours d’introduction à l’enseignement professionnel est offert chaque année à plus de 300 personnes étudiantes qui vivent simultanément une double transition : elles passent du statut de spécialistes de leur métier à celui de novices en enseignement, tout en réintégrant l’université après souvent de nombreuses années sur le marché du travail, loin des bancs d’école. L’équipe de chargées et chargés de cours travaille session après session à accompagner ces personnes à distance, tout en assurant une présence bienveillante et rassurante. Merci à toute l’équipe des dernières années de contribuer à former la relève en enseignement, d’initier ces nouvelles personnes étudiantes aux études universitaires et de participer à bonifier le cours : </a:t>
            </a:r>
            <a:r>
              <a:rPr kumimoji="0" lang="en-US" sz="3656" b="1" i="0" u="none" strike="noStrike" kern="1200" cap="none" spc="0" normalizeH="0" baseline="0" noProof="0">
                <a:ln>
                  <a:noFill/>
                </a:ln>
                <a:solidFill>
                  <a:srgbClr val="FFFFFF"/>
                </a:solidFill>
                <a:effectLst/>
                <a:uLnTx/>
                <a:uFillTx/>
                <a:latin typeface="Nunito Bold"/>
                <a:ea typeface="Nunito Bold"/>
                <a:cs typeface="Nunito Bold"/>
                <a:sym typeface="Nunito Bold"/>
              </a:rPr>
              <a:t>Lucie Beaulieu</a:t>
            </a:r>
            <a:r>
              <a:rPr kumimoji="0" lang="en-US" sz="3656" b="0" i="0" u="none" strike="noStrike" kern="1200" cap="none" spc="0" normalizeH="0" baseline="0" noProof="0">
                <a:ln>
                  <a:noFill/>
                </a:ln>
                <a:solidFill>
                  <a:srgbClr val="FFFFFF"/>
                </a:solidFill>
                <a:effectLst/>
                <a:uLnTx/>
                <a:uFillTx/>
                <a:latin typeface="Nunito"/>
                <a:ea typeface="Nunito"/>
                <a:cs typeface="Nunito"/>
                <a:sym typeface="Nunito"/>
              </a:rPr>
              <a:t>, </a:t>
            </a:r>
            <a:r>
              <a:rPr kumimoji="0" lang="en-US" sz="3656" b="1" i="0" u="none" strike="noStrike" kern="1200" cap="none" spc="0" normalizeH="0" baseline="0" noProof="0">
                <a:ln>
                  <a:noFill/>
                </a:ln>
                <a:solidFill>
                  <a:srgbClr val="FFFFFF"/>
                </a:solidFill>
                <a:effectLst/>
                <a:uLnTx/>
                <a:uFillTx/>
                <a:latin typeface="Nunito Bold"/>
                <a:ea typeface="Nunito Bold"/>
                <a:cs typeface="Nunito Bold"/>
                <a:sym typeface="Nunito Bold"/>
              </a:rPr>
              <a:t>Denis Careau</a:t>
            </a:r>
            <a:r>
              <a:rPr kumimoji="0" lang="en-US" sz="3656" b="0" i="0" u="none" strike="noStrike" kern="1200" cap="none" spc="0" normalizeH="0" baseline="0" noProof="0">
                <a:ln>
                  <a:noFill/>
                </a:ln>
                <a:solidFill>
                  <a:srgbClr val="FFFFFF"/>
                </a:solidFill>
                <a:effectLst/>
                <a:uLnTx/>
                <a:uFillTx/>
                <a:latin typeface="Nunito"/>
                <a:ea typeface="Nunito"/>
                <a:cs typeface="Nunito"/>
                <a:sym typeface="Nunito"/>
              </a:rPr>
              <a:t>, </a:t>
            </a:r>
            <a:r>
              <a:rPr kumimoji="0" lang="en-US" sz="3656" b="1" i="0" u="none" strike="noStrike" kern="1200" cap="none" spc="0" normalizeH="0" baseline="0" noProof="0">
                <a:ln>
                  <a:noFill/>
                </a:ln>
                <a:solidFill>
                  <a:srgbClr val="FFFFFF"/>
                </a:solidFill>
                <a:effectLst/>
                <a:uLnTx/>
                <a:uFillTx/>
                <a:latin typeface="Nunito Bold"/>
                <a:ea typeface="Nunito Bold"/>
                <a:cs typeface="Nunito Bold"/>
                <a:sym typeface="Nunito Bold"/>
              </a:rPr>
              <a:t>Nathalie Denis</a:t>
            </a:r>
            <a:r>
              <a:rPr kumimoji="0" lang="en-US" sz="3656" b="0" i="0" u="none" strike="noStrike" kern="1200" cap="none" spc="0" normalizeH="0" baseline="0" noProof="0">
                <a:ln>
                  <a:noFill/>
                </a:ln>
                <a:solidFill>
                  <a:srgbClr val="FFFFFF"/>
                </a:solidFill>
                <a:effectLst/>
                <a:uLnTx/>
                <a:uFillTx/>
                <a:latin typeface="Nunito"/>
                <a:ea typeface="Nunito"/>
                <a:cs typeface="Nunito"/>
                <a:sym typeface="Nunito"/>
              </a:rPr>
              <a:t>, </a:t>
            </a:r>
            <a:r>
              <a:rPr kumimoji="0" lang="en-US" sz="3656" b="1" i="0" u="none" strike="noStrike" kern="1200" cap="none" spc="0" normalizeH="0" baseline="0" noProof="0">
                <a:ln>
                  <a:noFill/>
                </a:ln>
                <a:solidFill>
                  <a:srgbClr val="FFFFFF"/>
                </a:solidFill>
                <a:effectLst/>
                <a:uLnTx/>
                <a:uFillTx/>
                <a:latin typeface="Nunito Bold"/>
                <a:ea typeface="Nunito Bold"/>
                <a:cs typeface="Nunito Bold"/>
                <a:sym typeface="Nunito Bold"/>
              </a:rPr>
              <a:t>Serge Duguay</a:t>
            </a:r>
            <a:r>
              <a:rPr kumimoji="0" lang="en-US" sz="3656" b="0" i="0" u="none" strike="noStrike" kern="1200" cap="none" spc="0" normalizeH="0" baseline="0" noProof="0">
                <a:ln>
                  <a:noFill/>
                </a:ln>
                <a:solidFill>
                  <a:srgbClr val="FFFFFF"/>
                </a:solidFill>
                <a:effectLst/>
                <a:uLnTx/>
                <a:uFillTx/>
                <a:latin typeface="Nunito"/>
                <a:ea typeface="Nunito"/>
                <a:cs typeface="Nunito"/>
                <a:sym typeface="Nunito"/>
              </a:rPr>
              <a:t>, </a:t>
            </a:r>
            <a:r>
              <a:rPr kumimoji="0" lang="en-US" sz="3656" b="1" i="0" u="none" strike="noStrike" kern="1200" cap="none" spc="0" normalizeH="0" baseline="0" noProof="0">
                <a:ln>
                  <a:noFill/>
                </a:ln>
                <a:solidFill>
                  <a:srgbClr val="FFFFFF"/>
                </a:solidFill>
                <a:effectLst/>
                <a:uLnTx/>
                <a:uFillTx/>
                <a:latin typeface="Nunito Bold"/>
                <a:ea typeface="Nunito Bold"/>
                <a:cs typeface="Nunito Bold"/>
                <a:sym typeface="Nunito Bold"/>
              </a:rPr>
              <a:t>Armand Gaudreault</a:t>
            </a:r>
            <a:r>
              <a:rPr kumimoji="0" lang="en-US" sz="3656" b="0" i="0" u="none" strike="noStrike" kern="1200" cap="none" spc="0" normalizeH="0" baseline="0" noProof="0">
                <a:ln>
                  <a:noFill/>
                </a:ln>
                <a:solidFill>
                  <a:srgbClr val="FFFFFF"/>
                </a:solidFill>
                <a:effectLst/>
                <a:uLnTx/>
                <a:uFillTx/>
                <a:latin typeface="Nunito"/>
                <a:ea typeface="Nunito"/>
                <a:cs typeface="Nunito"/>
                <a:sym typeface="Nunito"/>
              </a:rPr>
              <a:t>, </a:t>
            </a:r>
            <a:r>
              <a:rPr kumimoji="0" lang="en-US" sz="3656" b="1" i="0" u="none" strike="noStrike" kern="1200" cap="none" spc="0" normalizeH="0" baseline="0" noProof="0">
                <a:ln>
                  <a:noFill/>
                </a:ln>
                <a:solidFill>
                  <a:srgbClr val="FFFFFF"/>
                </a:solidFill>
                <a:effectLst/>
                <a:uLnTx/>
                <a:uFillTx/>
                <a:latin typeface="Nunito Bold"/>
                <a:ea typeface="Nunito Bold"/>
                <a:cs typeface="Nunito Bold"/>
                <a:sym typeface="Nunito Bold"/>
              </a:rPr>
              <a:t>Cathy Lantagne</a:t>
            </a:r>
            <a:r>
              <a:rPr kumimoji="0" lang="en-US" sz="3656" b="0" i="0" u="none" strike="noStrike" kern="1200" cap="none" spc="0" normalizeH="0" baseline="0" noProof="0">
                <a:ln>
                  <a:noFill/>
                </a:ln>
                <a:solidFill>
                  <a:srgbClr val="FFFFFF"/>
                </a:solidFill>
                <a:effectLst/>
                <a:uLnTx/>
                <a:uFillTx/>
                <a:latin typeface="Nunito"/>
                <a:ea typeface="Nunito"/>
                <a:cs typeface="Nunito"/>
                <a:sym typeface="Nunito"/>
              </a:rPr>
              <a:t>, et </a:t>
            </a:r>
            <a:r>
              <a:rPr kumimoji="0" lang="en-US" sz="3656" b="1" i="0" u="none" strike="noStrike" kern="1200" cap="none" spc="0" normalizeH="0" baseline="0" noProof="0">
                <a:ln>
                  <a:noFill/>
                </a:ln>
                <a:solidFill>
                  <a:srgbClr val="FFFFFF"/>
                </a:solidFill>
                <a:effectLst/>
                <a:uLnTx/>
                <a:uFillTx/>
                <a:latin typeface="Nunito Bold"/>
                <a:ea typeface="Nunito Bold"/>
                <a:cs typeface="Nunito Bold"/>
                <a:sym typeface="Nunito Bold"/>
              </a:rPr>
              <a:t>Jean-François Meunier</a:t>
            </a:r>
            <a:r>
              <a:rPr kumimoji="0" lang="en-US" sz="3656" b="0" i="0" u="none" strike="noStrike" kern="1200" cap="none" spc="0" normalizeH="0" baseline="0" noProof="0">
                <a:ln>
                  <a:noFill/>
                </a:ln>
                <a:solidFill>
                  <a:srgbClr val="FFFFFF"/>
                </a:solidFill>
                <a:effectLst/>
                <a:uLnTx/>
                <a:uFillTx/>
                <a:latin typeface="Nunito"/>
                <a:ea typeface="Nunito"/>
                <a:cs typeface="Nunito"/>
                <a:sym typeface="Nunito"/>
              </a:rPr>
              <a:t>. </a:t>
            </a:r>
          </a:p>
        </p:txBody>
      </p:sp>
    </p:spTree>
  </p:cSld>
  <p:clrMapOvr>
    <a:masterClrMapping/>
  </p:clrMapOvr>
  <mc:AlternateContent xmlns:mc="http://schemas.openxmlformats.org/markup-compatibility/2006">
    <mc:Choice xmlns:p14="http://schemas.microsoft.com/office/powerpoint/2010/main" Requires="p14">
      <p:transition spd="slow" p14:dur="2000" advTm="40000"/>
    </mc:Choice>
    <mc:Fallback>
      <p:transition spd="slow" advTm="4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lin ang="2700000"/>
        </a:gradFill>
        <a:effectLst/>
      </p:bgPr>
    </p:bg>
    <p:spTree>
      <p:nvGrpSpPr>
        <p:cNvPr id="1" name=""/>
        <p:cNvGrpSpPr/>
        <p:nvPr/>
      </p:nvGrpSpPr>
      <p:grpSpPr>
        <a:xfrm>
          <a:off x="0" y="0"/>
          <a:ext cx="0" cy="0"/>
          <a:chOff x="0" y="0"/>
          <a:chExt cx="0" cy="0"/>
        </a:xfrm>
      </p:grpSpPr>
      <p:sp>
        <p:nvSpPr>
          <p:cNvPr id="2" name="TextBox 2"/>
          <p:cNvSpPr txBox="1"/>
          <p:nvPr/>
        </p:nvSpPr>
        <p:spPr>
          <a:xfrm>
            <a:off x="1693200" y="3579268"/>
            <a:ext cx="14901599" cy="6095134"/>
          </a:xfrm>
          <a:prstGeom prst="rect">
            <a:avLst/>
          </a:prstGeom>
        </p:spPr>
        <p:txBody>
          <a:bodyPr lIns="0" tIns="0" rIns="0" bIns="0" rtlCol="0" anchor="t">
            <a:spAutoFit/>
          </a:bodyPr>
          <a:lstStyle/>
          <a:p>
            <a:pPr marL="0" marR="0" lvl="0" indent="0" algn="ctr" defTabSz="914400" rtl="0" eaLnBrk="1" fontAlgn="auto" latinLnBrk="0" hangingPunct="1">
              <a:lnSpc>
                <a:spcPts val="11063"/>
              </a:lnSpc>
              <a:spcBef>
                <a:spcPts val="0"/>
              </a:spcBef>
              <a:spcAft>
                <a:spcPts val="0"/>
              </a:spcAft>
              <a:buClrTx/>
              <a:buSzTx/>
              <a:buFontTx/>
              <a:buNone/>
              <a:tabLst/>
              <a:defRPr/>
            </a:pPr>
            <a:r>
              <a:rPr kumimoji="0" lang="en-US" sz="7902" b="0" i="0" u="none" strike="noStrike" kern="1200" cap="none" spc="0" normalizeH="0" baseline="0" noProof="0">
                <a:ln>
                  <a:noFill/>
                </a:ln>
                <a:solidFill>
                  <a:srgbClr val="FFFFFF"/>
                </a:solidFill>
                <a:effectLst/>
                <a:uLnTx/>
                <a:uFillTx/>
                <a:latin typeface="Give You Glory"/>
                <a:ea typeface="Give You Glory"/>
                <a:cs typeface="Give You Glory"/>
                <a:sym typeface="Give You Glory"/>
              </a:rPr>
              <a:t>Merci à toutes et tous qui ont </a:t>
            </a:r>
          </a:p>
          <a:p>
            <a:pPr marL="0" marR="0" lvl="0" indent="0" algn="ctr" defTabSz="914400" rtl="0" eaLnBrk="1" fontAlgn="auto" latinLnBrk="0" hangingPunct="1">
              <a:lnSpc>
                <a:spcPts val="11063"/>
              </a:lnSpc>
              <a:spcBef>
                <a:spcPts val="0"/>
              </a:spcBef>
              <a:spcAft>
                <a:spcPts val="0"/>
              </a:spcAft>
              <a:buClrTx/>
              <a:buSzTx/>
              <a:buFontTx/>
              <a:buNone/>
              <a:tabLst/>
              <a:defRPr/>
            </a:pPr>
            <a:r>
              <a:rPr kumimoji="0" lang="en-US" sz="7902" b="0" i="0" u="none" strike="noStrike" kern="1200" cap="none" spc="0" normalizeH="0" baseline="0" noProof="0">
                <a:ln>
                  <a:noFill/>
                </a:ln>
                <a:solidFill>
                  <a:srgbClr val="FFFFFF"/>
                </a:solidFill>
                <a:effectLst/>
                <a:uLnTx/>
                <a:uFillTx/>
                <a:latin typeface="Give You Glory"/>
                <a:ea typeface="Give You Glory"/>
                <a:cs typeface="Give You Glory"/>
                <a:sym typeface="Give You Glory"/>
              </a:rPr>
              <a:t>partagé des témoignages! </a:t>
            </a:r>
          </a:p>
          <a:p>
            <a:pPr marL="0" marR="0" lvl="0" indent="0" algn="ctr" defTabSz="914400" rtl="0" eaLnBrk="1" fontAlgn="auto" latinLnBrk="0" hangingPunct="1">
              <a:lnSpc>
                <a:spcPts val="4343"/>
              </a:lnSpc>
              <a:spcBef>
                <a:spcPts val="0"/>
              </a:spcBef>
              <a:spcAft>
                <a:spcPts val="0"/>
              </a:spcAft>
              <a:buClrTx/>
              <a:buSzTx/>
              <a:buFontTx/>
              <a:buNone/>
              <a:tabLst/>
              <a:defRPr/>
            </a:pPr>
            <a:endParaRPr kumimoji="0" lang="en-US" sz="7902" b="0" i="0" u="none" strike="noStrike" kern="1200" cap="none" spc="0" normalizeH="0" baseline="0" noProof="0">
              <a:ln>
                <a:noFill/>
              </a:ln>
              <a:solidFill>
                <a:srgbClr val="FFFFFF"/>
              </a:solidFill>
              <a:effectLst/>
              <a:uLnTx/>
              <a:uFillTx/>
              <a:latin typeface="Give You Glory"/>
              <a:ea typeface="Give You Glory"/>
              <a:cs typeface="Give You Glory"/>
              <a:sym typeface="Give You Glory"/>
            </a:endParaRPr>
          </a:p>
          <a:p>
            <a:pPr marL="0" marR="0" lvl="0" indent="0" algn="ctr" defTabSz="914400" rtl="0" eaLnBrk="1" fontAlgn="auto" latinLnBrk="0" hangingPunct="1">
              <a:lnSpc>
                <a:spcPts val="11063"/>
              </a:lnSpc>
              <a:spcBef>
                <a:spcPts val="0"/>
              </a:spcBef>
              <a:spcAft>
                <a:spcPts val="0"/>
              </a:spcAft>
              <a:buClrTx/>
              <a:buSzTx/>
              <a:buFontTx/>
              <a:buNone/>
              <a:tabLst/>
              <a:defRPr/>
            </a:pPr>
            <a:r>
              <a:rPr kumimoji="0" lang="en-US" sz="7902" b="0" i="0" u="none" strike="noStrike" kern="1200" cap="none" spc="0" normalizeH="0" baseline="0" noProof="0">
                <a:ln>
                  <a:noFill/>
                </a:ln>
                <a:solidFill>
                  <a:srgbClr val="FFFFFF"/>
                </a:solidFill>
                <a:effectLst/>
                <a:uLnTx/>
                <a:uFillTx/>
                <a:latin typeface="Give You Glory"/>
                <a:ea typeface="Give You Glory"/>
                <a:cs typeface="Give You Glory"/>
                <a:sym typeface="Give You Glory"/>
              </a:rPr>
              <a:t>ÇA fait chaud au </a:t>
            </a:r>
          </a:p>
          <a:p>
            <a:pPr marL="0" marR="0" lvl="0" indent="0" algn="ctr" defTabSz="914400" rtl="0" eaLnBrk="1" fontAlgn="auto" latinLnBrk="0" hangingPunct="1">
              <a:lnSpc>
                <a:spcPts val="11063"/>
              </a:lnSpc>
              <a:spcBef>
                <a:spcPct val="0"/>
              </a:spcBef>
              <a:spcAft>
                <a:spcPts val="0"/>
              </a:spcAft>
              <a:buClrTx/>
              <a:buSzTx/>
              <a:buFontTx/>
              <a:buNone/>
              <a:tabLst/>
              <a:defRPr/>
            </a:pPr>
            <a:r>
              <a:rPr kumimoji="0" lang="en-US" sz="7902" b="0" i="0" u="none" strike="noStrike" kern="1200" cap="none" spc="0" normalizeH="0" baseline="0" noProof="0">
                <a:ln>
                  <a:noFill/>
                </a:ln>
                <a:solidFill>
                  <a:srgbClr val="FFFFFF"/>
                </a:solidFill>
                <a:effectLst/>
                <a:uLnTx/>
                <a:uFillTx/>
                <a:latin typeface="Give You Glory"/>
                <a:ea typeface="Give You Glory"/>
                <a:cs typeface="Give You Glory"/>
                <a:sym typeface="Give You Glory"/>
              </a:rPr>
              <a:t>coeur de vous lire!</a:t>
            </a:r>
          </a:p>
        </p:txBody>
      </p:sp>
      <p:sp>
        <p:nvSpPr>
          <p:cNvPr id="3" name="Freeform 3"/>
          <p:cNvSpPr/>
          <p:nvPr/>
        </p:nvSpPr>
        <p:spPr>
          <a:xfrm>
            <a:off x="616752" y="1504315"/>
            <a:ext cx="947076" cy="1189250"/>
          </a:xfrm>
          <a:custGeom>
            <a:avLst/>
            <a:gdLst/>
            <a:ahLst/>
            <a:cxnLst/>
            <a:rect l="l" t="t" r="r" b="b"/>
            <a:pathLst>
              <a:path w="947076" h="1189250">
                <a:moveTo>
                  <a:pt x="0" y="0"/>
                </a:moveTo>
                <a:lnTo>
                  <a:pt x="947076" y="0"/>
                </a:lnTo>
                <a:lnTo>
                  <a:pt x="947076" y="1189251"/>
                </a:lnTo>
                <a:lnTo>
                  <a:pt x="0" y="1189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284554">
            <a:off x="17100073" y="8117314"/>
            <a:ext cx="474916" cy="589625"/>
          </a:xfrm>
          <a:custGeom>
            <a:avLst/>
            <a:gdLst/>
            <a:ahLst/>
            <a:cxnLst/>
            <a:rect l="l" t="t" r="r" b="b"/>
            <a:pathLst>
              <a:path w="474916" h="589625">
                <a:moveTo>
                  <a:pt x="0" y="0"/>
                </a:moveTo>
                <a:lnTo>
                  <a:pt x="474916" y="0"/>
                </a:lnTo>
                <a:lnTo>
                  <a:pt x="474916" y="589625"/>
                </a:lnTo>
                <a:lnTo>
                  <a:pt x="0" y="589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1198621">
            <a:off x="1708708" y="1004350"/>
            <a:ext cx="796063" cy="988340"/>
          </a:xfrm>
          <a:custGeom>
            <a:avLst/>
            <a:gdLst/>
            <a:ahLst/>
            <a:cxnLst/>
            <a:rect l="l" t="t" r="r" b="b"/>
            <a:pathLst>
              <a:path w="796063" h="988340">
                <a:moveTo>
                  <a:pt x="0" y="0"/>
                </a:moveTo>
                <a:lnTo>
                  <a:pt x="796063" y="0"/>
                </a:lnTo>
                <a:lnTo>
                  <a:pt x="796063" y="988340"/>
                </a:lnTo>
                <a:lnTo>
                  <a:pt x="0" y="988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198621">
            <a:off x="16723348" y="8819835"/>
            <a:ext cx="706327" cy="876929"/>
          </a:xfrm>
          <a:custGeom>
            <a:avLst/>
            <a:gdLst/>
            <a:ahLst/>
            <a:cxnLst/>
            <a:rect l="l" t="t" r="r" b="b"/>
            <a:pathLst>
              <a:path w="706327" h="876929">
                <a:moveTo>
                  <a:pt x="0" y="0"/>
                </a:moveTo>
                <a:lnTo>
                  <a:pt x="706327" y="0"/>
                </a:lnTo>
                <a:lnTo>
                  <a:pt x="706327" y="876930"/>
                </a:lnTo>
                <a:lnTo>
                  <a:pt x="0" y="8769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7932808" y="714626"/>
            <a:ext cx="2422384" cy="2437619"/>
          </a:xfrm>
          <a:custGeom>
            <a:avLst/>
            <a:gdLst/>
            <a:ahLst/>
            <a:cxnLst/>
            <a:rect l="l" t="t" r="r" b="b"/>
            <a:pathLst>
              <a:path w="2422384" h="2437619">
                <a:moveTo>
                  <a:pt x="0" y="0"/>
                </a:moveTo>
                <a:lnTo>
                  <a:pt x="2422384" y="0"/>
                </a:lnTo>
                <a:lnTo>
                  <a:pt x="2422384" y="2437618"/>
                </a:lnTo>
                <a:lnTo>
                  <a:pt x="0" y="24376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65A0DF">
                <a:alpha val="100000"/>
              </a:srgbClr>
            </a:gs>
            <a:gs pos="100000">
              <a:srgbClr val="275CA2">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869372" y="885825"/>
            <a:ext cx="16549255" cy="9369710"/>
          </a:xfrm>
          <a:prstGeom prst="rect">
            <a:avLst/>
          </a:prstGeom>
        </p:spPr>
        <p:txBody>
          <a:bodyPr lIns="0" tIns="0" rIns="0" bIns="0" rtlCol="0" anchor="t">
            <a:spAutoFit/>
          </a:bodyPr>
          <a:lstStyle/>
          <a:p>
            <a:pPr algn="ctr">
              <a:lnSpc>
                <a:spcPts val="10083"/>
              </a:lnSpc>
            </a:pPr>
            <a:r>
              <a:rPr lang="en-US" sz="7202">
                <a:solidFill>
                  <a:srgbClr val="FFFFFF"/>
                </a:solidFill>
                <a:latin typeface="Give You Glory"/>
                <a:ea typeface="Give You Glory"/>
                <a:cs typeface="Give You Glory"/>
                <a:sym typeface="Give You Glory"/>
              </a:rPr>
              <a:t>Le</a:t>
            </a:r>
          </a:p>
          <a:p>
            <a:pPr algn="ctr">
              <a:lnSpc>
                <a:spcPts val="10083"/>
              </a:lnSpc>
            </a:pPr>
            <a:endParaRPr lang="en-US" sz="7202">
              <a:solidFill>
                <a:srgbClr val="FFFFFF"/>
              </a:solidFill>
              <a:latin typeface="Give You Glory"/>
              <a:ea typeface="Give You Glory"/>
              <a:cs typeface="Give You Glory"/>
              <a:sym typeface="Give You Glory"/>
            </a:endParaRPr>
          </a:p>
          <a:p>
            <a:pPr algn="ctr">
              <a:lnSpc>
                <a:spcPts val="10083"/>
              </a:lnSpc>
            </a:pPr>
            <a:endParaRPr lang="en-US" sz="7202">
              <a:solidFill>
                <a:srgbClr val="FFFFFF"/>
              </a:solidFill>
              <a:latin typeface="Give You Glory"/>
              <a:ea typeface="Give You Glory"/>
              <a:cs typeface="Give You Glory"/>
              <a:sym typeface="Give You Glory"/>
            </a:endParaRPr>
          </a:p>
          <a:p>
            <a:pPr algn="ctr">
              <a:lnSpc>
                <a:spcPts val="10083"/>
              </a:lnSpc>
            </a:pPr>
            <a:endParaRPr lang="en-US" sz="7202">
              <a:solidFill>
                <a:srgbClr val="FFFFFF"/>
              </a:solidFill>
              <a:latin typeface="Give You Glory"/>
              <a:ea typeface="Give You Glory"/>
              <a:cs typeface="Give You Glory"/>
              <a:sym typeface="Give You Glory"/>
            </a:endParaRPr>
          </a:p>
          <a:p>
            <a:pPr algn="ctr">
              <a:lnSpc>
                <a:spcPts val="8263"/>
              </a:lnSpc>
            </a:pPr>
            <a:r>
              <a:rPr lang="en-US" sz="5902">
                <a:solidFill>
                  <a:srgbClr val="FFFFFF"/>
                </a:solidFill>
                <a:latin typeface="Give You Glory"/>
                <a:ea typeface="Give You Glory"/>
                <a:cs typeface="Give You Glory"/>
                <a:sym typeface="Give You Glory"/>
              </a:rPr>
              <a:t>salue le travail essentiel des personnes chargées de cours. Bonne journée nationale des chargées et chargés de cours chères et chers collègues !</a:t>
            </a:r>
          </a:p>
          <a:p>
            <a:pPr algn="ctr">
              <a:lnSpc>
                <a:spcPts val="9103"/>
              </a:lnSpc>
              <a:spcBef>
                <a:spcPct val="0"/>
              </a:spcBef>
            </a:pPr>
            <a:endParaRPr lang="en-US" sz="5902">
              <a:solidFill>
                <a:srgbClr val="FFFFFF"/>
              </a:solidFill>
              <a:latin typeface="Give You Glory"/>
              <a:ea typeface="Give You Glory"/>
              <a:cs typeface="Give You Glory"/>
              <a:sym typeface="Give You Glory"/>
            </a:endParaRPr>
          </a:p>
        </p:txBody>
      </p:sp>
      <p:sp>
        <p:nvSpPr>
          <p:cNvPr id="3" name="Freeform 3"/>
          <p:cNvSpPr/>
          <p:nvPr/>
        </p:nvSpPr>
        <p:spPr>
          <a:xfrm>
            <a:off x="3192792" y="1379361"/>
            <a:ext cx="11902416" cy="3764139"/>
          </a:xfrm>
          <a:custGeom>
            <a:avLst/>
            <a:gdLst/>
            <a:ahLst/>
            <a:cxnLst/>
            <a:rect l="l" t="t" r="r" b="b"/>
            <a:pathLst>
              <a:path w="11902416" h="3764139">
                <a:moveTo>
                  <a:pt x="0" y="0"/>
                </a:moveTo>
                <a:lnTo>
                  <a:pt x="11902416" y="0"/>
                </a:lnTo>
                <a:lnTo>
                  <a:pt x="11902416" y="3764139"/>
                </a:lnTo>
                <a:lnTo>
                  <a:pt x="0" y="3764139"/>
                </a:lnTo>
                <a:lnTo>
                  <a:pt x="0" y="0"/>
                </a:lnTo>
                <a:close/>
              </a:path>
            </a:pathLst>
          </a:custGeom>
          <a:blipFill>
            <a:blip r:embed="rId2"/>
            <a:stretch>
              <a:fillRect/>
            </a:stretch>
          </a:blipFill>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a:off x="10723773" y="2525552"/>
            <a:ext cx="8489700" cy="9748089"/>
          </a:xfrm>
          <a:custGeom>
            <a:avLst/>
            <a:gdLst/>
            <a:ahLst/>
            <a:cxnLst/>
            <a:rect l="l" t="t" r="r" b="b"/>
            <a:pathLst>
              <a:path w="8489700" h="9748089">
                <a:moveTo>
                  <a:pt x="0" y="0"/>
                </a:moveTo>
                <a:lnTo>
                  <a:pt x="8489700" y="0"/>
                </a:lnTo>
                <a:lnTo>
                  <a:pt x="8489700" y="9748089"/>
                </a:lnTo>
                <a:lnTo>
                  <a:pt x="0" y="9748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933364">
            <a:off x="15245501" y="698524"/>
            <a:ext cx="472229" cy="586289"/>
          </a:xfrm>
          <a:custGeom>
            <a:avLst/>
            <a:gdLst/>
            <a:ahLst/>
            <a:cxnLst/>
            <a:rect l="l" t="t" r="r" b="b"/>
            <a:pathLst>
              <a:path w="472229" h="586289">
                <a:moveTo>
                  <a:pt x="0" y="0"/>
                </a:moveTo>
                <a:lnTo>
                  <a:pt x="472230" y="0"/>
                </a:lnTo>
                <a:lnTo>
                  <a:pt x="472230" y="586289"/>
                </a:lnTo>
                <a:lnTo>
                  <a:pt x="0" y="5862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a:off x="16298417" y="1364991"/>
            <a:ext cx="1195332" cy="1500987"/>
          </a:xfrm>
          <a:custGeom>
            <a:avLst/>
            <a:gdLst/>
            <a:ahLst/>
            <a:cxnLst/>
            <a:rect l="l" t="t" r="r" b="b"/>
            <a:pathLst>
              <a:path w="1195332" h="1500987">
                <a:moveTo>
                  <a:pt x="0" y="0"/>
                </a:moveTo>
                <a:lnTo>
                  <a:pt x="1195332" y="0"/>
                </a:lnTo>
                <a:lnTo>
                  <a:pt x="1195332" y="1500987"/>
                </a:lnTo>
                <a:lnTo>
                  <a:pt x="0" y="1500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a:off x="1544633" y="1028700"/>
            <a:ext cx="801625" cy="1006607"/>
          </a:xfrm>
          <a:custGeom>
            <a:avLst/>
            <a:gdLst/>
            <a:ahLst/>
            <a:cxnLst/>
            <a:rect l="l" t="t" r="r" b="b"/>
            <a:pathLst>
              <a:path w="801625" h="1006607">
                <a:moveTo>
                  <a:pt x="0" y="0"/>
                </a:moveTo>
                <a:lnTo>
                  <a:pt x="801625" y="0"/>
                </a:lnTo>
                <a:lnTo>
                  <a:pt x="801625" y="1006607"/>
                </a:lnTo>
                <a:lnTo>
                  <a:pt x="0" y="10066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 name="Freeform 6"/>
          <p:cNvSpPr/>
          <p:nvPr/>
        </p:nvSpPr>
        <p:spPr>
          <a:xfrm>
            <a:off x="2346258" y="1742162"/>
            <a:ext cx="905183" cy="1123816"/>
          </a:xfrm>
          <a:custGeom>
            <a:avLst/>
            <a:gdLst/>
            <a:ahLst/>
            <a:cxnLst/>
            <a:rect l="l" t="t" r="r" b="b"/>
            <a:pathLst>
              <a:path w="905183" h="1123816">
                <a:moveTo>
                  <a:pt x="0" y="0"/>
                </a:moveTo>
                <a:lnTo>
                  <a:pt x="905183" y="0"/>
                </a:lnTo>
                <a:lnTo>
                  <a:pt x="905183" y="1123816"/>
                </a:lnTo>
                <a:lnTo>
                  <a:pt x="0" y="11238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 name="TextBox 7"/>
          <p:cNvSpPr txBox="1"/>
          <p:nvPr/>
        </p:nvSpPr>
        <p:spPr>
          <a:xfrm>
            <a:off x="1028700" y="4147795"/>
            <a:ext cx="10947800" cy="5027755"/>
          </a:xfrm>
          <a:prstGeom prst="rect">
            <a:avLst/>
          </a:prstGeom>
        </p:spPr>
        <p:txBody>
          <a:bodyPr lIns="0" tIns="0" rIns="0" bIns="0" rtlCol="0" anchor="t">
            <a:spAutoFit/>
          </a:bodyPr>
          <a:lstStyle/>
          <a:p>
            <a:pPr algn="l">
              <a:lnSpc>
                <a:spcPts val="10043"/>
              </a:lnSpc>
              <a:spcBef>
                <a:spcPct val="0"/>
              </a:spcBef>
            </a:pPr>
            <a:r>
              <a:rPr lang="en-US" sz="7174">
                <a:solidFill>
                  <a:srgbClr val="FFFFFF"/>
                </a:solidFill>
                <a:latin typeface="Give You Glory"/>
                <a:ea typeface="Give You Glory"/>
                <a:cs typeface="Give You Glory"/>
                <a:sym typeface="Give You Glory"/>
              </a:rPr>
              <a:t>Quelques témoignages d’étudiantes, d’étudiants et de membres du personnel de l’UQAR</a:t>
            </a:r>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75B2F1">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762151" y="3984244"/>
            <a:ext cx="15194968" cy="2904104"/>
          </a:xfrm>
          <a:prstGeom prst="rect">
            <a:avLst/>
          </a:prstGeom>
        </p:spPr>
        <p:txBody>
          <a:bodyPr lIns="0" tIns="0" rIns="0" bIns="0" rtlCol="0" anchor="t">
            <a:spAutoFit/>
          </a:bodyPr>
          <a:lstStyle/>
          <a:p>
            <a:pPr algn="l">
              <a:lnSpc>
                <a:spcPts val="5824"/>
              </a:lnSpc>
              <a:spcBef>
                <a:spcPct val="0"/>
              </a:spcBef>
            </a:pPr>
            <a:r>
              <a:rPr lang="en-US" sz="4160" b="1">
                <a:solidFill>
                  <a:srgbClr val="FFFFFF"/>
                </a:solidFill>
                <a:latin typeface="Nunito Bold"/>
                <a:ea typeface="Nunito Bold"/>
                <a:cs typeface="Nunito Bold"/>
                <a:sym typeface="Nunito Bold"/>
              </a:rPr>
              <a:t>Annie Vaillancourt</a:t>
            </a:r>
            <a:r>
              <a:rPr lang="en-US" sz="4160">
                <a:solidFill>
                  <a:srgbClr val="FFFFFF"/>
                </a:solidFill>
                <a:latin typeface="Nunito"/>
                <a:ea typeface="Nunito"/>
                <a:cs typeface="Nunito"/>
                <a:sym typeface="Nunito"/>
              </a:rPr>
              <a:t>. Elle est toujours présente pour ces étudiants. Elle est attentionnée et essaie sincèrement de nous connaître. Elle s’assure toujours de notre compréhension et semble adorer son métier. </a:t>
            </a:r>
          </a:p>
        </p:txBody>
      </p:sp>
      <p:sp>
        <p:nvSpPr>
          <p:cNvPr id="3" name="Freeform 3"/>
          <p:cNvSpPr/>
          <p:nvPr/>
        </p:nvSpPr>
        <p:spPr>
          <a:xfrm rot="-2955292">
            <a:off x="274812" y="1124503"/>
            <a:ext cx="1759005" cy="2208796"/>
          </a:xfrm>
          <a:custGeom>
            <a:avLst/>
            <a:gdLst/>
            <a:ahLst/>
            <a:cxnLst/>
            <a:rect l="l" t="t" r="r" b="b"/>
            <a:pathLst>
              <a:path w="1759005" h="2208796">
                <a:moveTo>
                  <a:pt x="0" y="0"/>
                </a:moveTo>
                <a:lnTo>
                  <a:pt x="1759005" y="0"/>
                </a:lnTo>
                <a:lnTo>
                  <a:pt x="1759005" y="2208797"/>
                </a:lnTo>
                <a:lnTo>
                  <a:pt x="0" y="22087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3538807">
            <a:off x="1635487" y="183266"/>
            <a:ext cx="1048765" cy="1316942"/>
          </a:xfrm>
          <a:custGeom>
            <a:avLst/>
            <a:gdLst/>
            <a:ahLst/>
            <a:cxnLst/>
            <a:rect l="l" t="t" r="r" b="b"/>
            <a:pathLst>
              <a:path w="1048765" h="1316942">
                <a:moveTo>
                  <a:pt x="0" y="0"/>
                </a:moveTo>
                <a:lnTo>
                  <a:pt x="1048764" y="0"/>
                </a:lnTo>
                <a:lnTo>
                  <a:pt x="1048764" y="1316942"/>
                </a:lnTo>
                <a:lnTo>
                  <a:pt x="0" y="13169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546516" y="1387158"/>
            <a:ext cx="15194968" cy="8148570"/>
          </a:xfrm>
          <a:prstGeom prst="rect">
            <a:avLst/>
          </a:prstGeom>
        </p:spPr>
        <p:txBody>
          <a:bodyPr lIns="0" tIns="0" rIns="0" bIns="0" rtlCol="0" anchor="t">
            <a:spAutoFit/>
          </a:bodyPr>
          <a:lstStyle/>
          <a:p>
            <a:pPr algn="l">
              <a:lnSpc>
                <a:spcPts val="4979"/>
              </a:lnSpc>
              <a:spcBef>
                <a:spcPct val="0"/>
              </a:spcBef>
            </a:pPr>
            <a:r>
              <a:rPr lang="en-US" sz="3556" b="1">
                <a:solidFill>
                  <a:srgbClr val="FFFFFF"/>
                </a:solidFill>
                <a:latin typeface="Nunito Bold"/>
                <a:ea typeface="Nunito Bold"/>
                <a:cs typeface="Nunito Bold"/>
                <a:sym typeface="Nunito Bold"/>
              </a:rPr>
              <a:t>Anny Jalbert</a:t>
            </a:r>
            <a:r>
              <a:rPr lang="en-US" sz="3556">
                <a:solidFill>
                  <a:srgbClr val="FFFFFF"/>
                </a:solidFill>
                <a:latin typeface="Nunito"/>
                <a:ea typeface="Nunito"/>
                <a:cs typeface="Nunito"/>
                <a:sym typeface="Nunito"/>
              </a:rPr>
              <a:t>, chargée de cours en géographie, possède toute mon admiration. Elle est compétente, joviale et donc très agréable à côtoyer. Ses expériences terrain ainsi que son vécu à travers le monde entier sont des avantages considérables en matière d'enseignement. En effet, elle sait, avec habilité, mettre à contribution ses riches expériences dans ses cours. Je suis personnellement captivé par ses cours et la manière dont elle réussit à rendre des concepts, parfois abstraits, facilement compréhensibles. De plus, sa disponibilité impressionnante, malgré qu'elle enseigne plusieurs cours par session en plus de cumuler des contrats à titre personnel, est remarquable et appréciée par ses étudiants, dont moi. Étant futur enseignant, je tente souvent de mettre à profit les expériences qu'elle nous partage. Son impact sur ma carrière et mon parcours est donc réel et important. Anny Jalbert est une excellente chargée de cours. </a:t>
            </a:r>
          </a:p>
        </p:txBody>
      </p:sp>
      <p:sp>
        <p:nvSpPr>
          <p:cNvPr id="3" name="Freeform 3"/>
          <p:cNvSpPr/>
          <p:nvPr/>
        </p:nvSpPr>
        <p:spPr>
          <a:xfrm rot="764773">
            <a:off x="15213930" y="151836"/>
            <a:ext cx="964048" cy="1210563"/>
          </a:xfrm>
          <a:custGeom>
            <a:avLst/>
            <a:gdLst/>
            <a:ahLst/>
            <a:cxnLst/>
            <a:rect l="l" t="t" r="r" b="b"/>
            <a:pathLst>
              <a:path w="964048" h="1210563">
                <a:moveTo>
                  <a:pt x="0" y="0"/>
                </a:moveTo>
                <a:lnTo>
                  <a:pt x="964048" y="0"/>
                </a:lnTo>
                <a:lnTo>
                  <a:pt x="964048" y="1210562"/>
                </a:lnTo>
                <a:lnTo>
                  <a:pt x="0" y="12105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355290">
            <a:off x="16358791" y="-327617"/>
            <a:ext cx="1801019" cy="1905000"/>
          </a:xfrm>
          <a:custGeom>
            <a:avLst/>
            <a:gdLst/>
            <a:ahLst/>
            <a:cxnLst/>
            <a:rect l="l" t="t" r="r" b="b"/>
            <a:pathLst>
              <a:path w="1801019" h="1905000">
                <a:moveTo>
                  <a:pt x="0" y="0"/>
                </a:moveTo>
                <a:lnTo>
                  <a:pt x="1801018" y="0"/>
                </a:lnTo>
                <a:lnTo>
                  <a:pt x="1801018" y="1905000"/>
                </a:lnTo>
                <a:lnTo>
                  <a:pt x="0" y="1905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advClick="0" advTm="40000"/>
    </mc:Choice>
    <mc:Fallback>
      <p:transition spd="slow" advClick="0" advTm="4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75B2F1">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46516" y="2378267"/>
            <a:ext cx="15194968" cy="6571148"/>
          </a:xfrm>
          <a:prstGeom prst="rect">
            <a:avLst/>
          </a:prstGeom>
        </p:spPr>
        <p:txBody>
          <a:bodyPr lIns="0" tIns="0" rIns="0" bIns="0" rtlCol="0" anchor="t">
            <a:spAutoFit/>
          </a:bodyPr>
          <a:lstStyle/>
          <a:p>
            <a:pPr algn="l">
              <a:lnSpc>
                <a:spcPts val="5819"/>
              </a:lnSpc>
              <a:spcBef>
                <a:spcPct val="0"/>
              </a:spcBef>
            </a:pPr>
            <a:r>
              <a:rPr lang="en-US" sz="4156" b="1">
                <a:solidFill>
                  <a:srgbClr val="FFFFFF"/>
                </a:solidFill>
                <a:latin typeface="Nunito Bold"/>
                <a:ea typeface="Nunito Bold"/>
                <a:cs typeface="Nunito Bold"/>
                <a:sym typeface="Nunito Bold"/>
              </a:rPr>
              <a:t>Brigitte Morin </a:t>
            </a:r>
            <a:r>
              <a:rPr lang="en-US" sz="4156">
                <a:solidFill>
                  <a:srgbClr val="FFFFFF"/>
                </a:solidFill>
                <a:latin typeface="Nunito"/>
                <a:ea typeface="Nunito"/>
                <a:cs typeface="Nunito"/>
                <a:sym typeface="Nunito"/>
              </a:rPr>
              <a:t>a été pour moi une chargée de cours qui a eu un grand impact durant mon BACC. Ses encouragements et ses bons mots ont eu un effet propulseur pour moi, et ce, à plusieurs égards. Sa connaissance du milieu de la FP (lié au BEP) est un atout majeur. Je dirais qu’elle a joué un rôle déterminant sur la poursuite de ma scolarisation grâce à son réconfort et sa compréhension des enjeux auxquels j’ai fait face. Merci, merci et merci Brigitte, il faut plus de gens dévoués comme elle dans nos institutions scolaires! </a:t>
            </a:r>
          </a:p>
        </p:txBody>
      </p:sp>
      <p:sp>
        <p:nvSpPr>
          <p:cNvPr id="3" name="Freeform 3"/>
          <p:cNvSpPr/>
          <p:nvPr/>
        </p:nvSpPr>
        <p:spPr>
          <a:xfrm rot="-1292188">
            <a:off x="3890234" y="-210074"/>
            <a:ext cx="1195332" cy="1500987"/>
          </a:xfrm>
          <a:custGeom>
            <a:avLst/>
            <a:gdLst/>
            <a:ahLst/>
            <a:cxnLst/>
            <a:rect l="l" t="t" r="r" b="b"/>
            <a:pathLst>
              <a:path w="1195332" h="1500987">
                <a:moveTo>
                  <a:pt x="0" y="0"/>
                </a:moveTo>
                <a:lnTo>
                  <a:pt x="1195332" y="0"/>
                </a:lnTo>
                <a:lnTo>
                  <a:pt x="1195332" y="1500987"/>
                </a:lnTo>
                <a:lnTo>
                  <a:pt x="0" y="15009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071292">
            <a:off x="1361282" y="-401266"/>
            <a:ext cx="2408751" cy="2547820"/>
          </a:xfrm>
          <a:custGeom>
            <a:avLst/>
            <a:gdLst/>
            <a:ahLst/>
            <a:cxnLst/>
            <a:rect l="l" t="t" r="r" b="b"/>
            <a:pathLst>
              <a:path w="2408751" h="2547820">
                <a:moveTo>
                  <a:pt x="0" y="0"/>
                </a:moveTo>
                <a:lnTo>
                  <a:pt x="2408752" y="0"/>
                </a:lnTo>
                <a:lnTo>
                  <a:pt x="2408752" y="2547820"/>
                </a:lnTo>
                <a:lnTo>
                  <a:pt x="0" y="25478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advClick="0" advTm="30000"/>
    </mc:Choice>
    <mc:Fallback>
      <p:transition spd="slow" advClick="0"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46516" y="1276520"/>
            <a:ext cx="15194968" cy="7981780"/>
          </a:xfrm>
          <a:prstGeom prst="rect">
            <a:avLst/>
          </a:prstGeom>
        </p:spPr>
        <p:txBody>
          <a:bodyPr lIns="0" tIns="0" rIns="0" bIns="0" rtlCol="0" anchor="t">
            <a:spAutoFit/>
          </a:bodyPr>
          <a:lstStyle/>
          <a:p>
            <a:pPr algn="l">
              <a:lnSpc>
                <a:spcPts val="5259"/>
              </a:lnSpc>
              <a:spcBef>
                <a:spcPct val="0"/>
              </a:spcBef>
            </a:pPr>
            <a:r>
              <a:rPr lang="en-US" sz="3756">
                <a:solidFill>
                  <a:srgbClr val="FFFFFF"/>
                </a:solidFill>
                <a:latin typeface="Nunito"/>
                <a:ea typeface="Nunito"/>
                <a:cs typeface="Nunito"/>
                <a:sym typeface="Nunito"/>
              </a:rPr>
              <a:t>Je suis sincèrement reconnaissante d'avoir eu </a:t>
            </a:r>
            <a:r>
              <a:rPr lang="en-US" sz="3756" b="1">
                <a:solidFill>
                  <a:srgbClr val="FFFFFF"/>
                </a:solidFill>
                <a:latin typeface="Nunito Bold"/>
                <a:ea typeface="Nunito Bold"/>
                <a:cs typeface="Nunito Bold"/>
                <a:sym typeface="Nunito Bold"/>
              </a:rPr>
              <a:t>Martin Veilleux</a:t>
            </a:r>
            <a:r>
              <a:rPr lang="en-US" sz="3756">
                <a:solidFill>
                  <a:srgbClr val="FFFFFF"/>
                </a:solidFill>
                <a:latin typeface="Nunito"/>
                <a:ea typeface="Nunito"/>
                <a:cs typeface="Nunito"/>
                <a:sym typeface="Nunito"/>
              </a:rPr>
              <a:t> comme chargé de cours cette session-ci, à ma première session. Sa rigueur et son exigence, associées à une approche souple et ouverte, m'ont profondément marquée. Bien que j'aie toujours eu une certaine aisance dans mes études, le cours de M. Veilleux m'a poussée à cultiver une discipline et un engagement rigoureux, tout en me rappelant l'importance de garder un esprit ouvert et curieux sur le monde. J'apprends ainsi à voir les choses sous un nouvel angle et à prendre conscience des jugements que je porte et de ceux que les autres portent sur moi. Ce cours, que j'envisageais initialement être qu'un simple cours de 3 crédits, est devenu une expérience humaine enrichissante, aussi bien sur le plan personnel que relationnel.</a:t>
            </a:r>
          </a:p>
        </p:txBody>
      </p:sp>
      <p:sp>
        <p:nvSpPr>
          <p:cNvPr id="3" name="Freeform 3"/>
          <p:cNvSpPr/>
          <p:nvPr/>
        </p:nvSpPr>
        <p:spPr>
          <a:xfrm rot="764773">
            <a:off x="16617063" y="7163729"/>
            <a:ext cx="1853735" cy="2327750"/>
          </a:xfrm>
          <a:custGeom>
            <a:avLst/>
            <a:gdLst/>
            <a:ahLst/>
            <a:cxnLst/>
            <a:rect l="l" t="t" r="r" b="b"/>
            <a:pathLst>
              <a:path w="1853735" h="2327750">
                <a:moveTo>
                  <a:pt x="0" y="0"/>
                </a:moveTo>
                <a:lnTo>
                  <a:pt x="1853735" y="0"/>
                </a:lnTo>
                <a:lnTo>
                  <a:pt x="1853735" y="2327750"/>
                </a:lnTo>
                <a:lnTo>
                  <a:pt x="0" y="2327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393290">
            <a:off x="16559619" y="5903328"/>
            <a:ext cx="1050506" cy="1111157"/>
          </a:xfrm>
          <a:custGeom>
            <a:avLst/>
            <a:gdLst/>
            <a:ahLst/>
            <a:cxnLst/>
            <a:rect l="l" t="t" r="r" b="b"/>
            <a:pathLst>
              <a:path w="1050506" h="1111157">
                <a:moveTo>
                  <a:pt x="0" y="0"/>
                </a:moveTo>
                <a:lnTo>
                  <a:pt x="1050507" y="0"/>
                </a:lnTo>
                <a:lnTo>
                  <a:pt x="1050507" y="1111157"/>
                </a:lnTo>
                <a:lnTo>
                  <a:pt x="0" y="11111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advClick="0" advTm="35000"/>
    </mc:Choice>
    <mc:Fallback>
      <p:transition spd="slow" advClick="0" advTm="3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75B2F1">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46516" y="3376880"/>
            <a:ext cx="15194968" cy="4370972"/>
          </a:xfrm>
          <a:prstGeom prst="rect">
            <a:avLst/>
          </a:prstGeom>
        </p:spPr>
        <p:txBody>
          <a:bodyPr lIns="0" tIns="0" rIns="0" bIns="0" rtlCol="0" anchor="t">
            <a:spAutoFit/>
          </a:bodyPr>
          <a:lstStyle/>
          <a:p>
            <a:pPr algn="l">
              <a:lnSpc>
                <a:spcPts val="5819"/>
              </a:lnSpc>
              <a:spcBef>
                <a:spcPct val="0"/>
              </a:spcBef>
            </a:pPr>
            <a:r>
              <a:rPr lang="en-US" sz="4156" b="1">
                <a:solidFill>
                  <a:srgbClr val="FFFFFF"/>
                </a:solidFill>
                <a:latin typeface="Nunito Bold"/>
                <a:ea typeface="Nunito Bold"/>
                <a:cs typeface="Nunito Bold"/>
                <a:sym typeface="Nunito Bold"/>
              </a:rPr>
              <a:t>Jeanne Mercier</a:t>
            </a:r>
            <a:r>
              <a:rPr lang="en-US" sz="4156">
                <a:solidFill>
                  <a:srgbClr val="FFFFFF"/>
                </a:solidFill>
                <a:latin typeface="Nunito"/>
                <a:ea typeface="Nunito"/>
                <a:cs typeface="Nunito"/>
                <a:sym typeface="Nunito"/>
              </a:rPr>
              <a:t> est une personne dynamique et toujours de bonne humeur qui sait captiver l'attention et l'intérêt de ses étudiants. Elle partage son vécu, ses expériences et des faits d'actualité à travers le contenu de ses cours. C'est ce qui la rend attachante et qui facilite l'assimilation de la matière. C'est toujours un plaisir d'assister à ses cours. </a:t>
            </a:r>
          </a:p>
        </p:txBody>
      </p:sp>
      <p:sp>
        <p:nvSpPr>
          <p:cNvPr id="3" name="Freeform 3"/>
          <p:cNvSpPr/>
          <p:nvPr/>
        </p:nvSpPr>
        <p:spPr>
          <a:xfrm rot="764773">
            <a:off x="15381667" y="756425"/>
            <a:ext cx="2184667" cy="2743303"/>
          </a:xfrm>
          <a:custGeom>
            <a:avLst/>
            <a:gdLst/>
            <a:ahLst/>
            <a:cxnLst/>
            <a:rect l="l" t="t" r="r" b="b"/>
            <a:pathLst>
              <a:path w="2184667" h="2743303">
                <a:moveTo>
                  <a:pt x="0" y="0"/>
                </a:moveTo>
                <a:lnTo>
                  <a:pt x="2184667" y="0"/>
                </a:lnTo>
                <a:lnTo>
                  <a:pt x="2184667" y="2743303"/>
                </a:lnTo>
                <a:lnTo>
                  <a:pt x="0" y="27433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a:off x="14055448" y="1226059"/>
            <a:ext cx="1050506" cy="1111157"/>
          </a:xfrm>
          <a:custGeom>
            <a:avLst/>
            <a:gdLst/>
            <a:ahLst/>
            <a:cxnLst/>
            <a:rect l="l" t="t" r="r" b="b"/>
            <a:pathLst>
              <a:path w="1050506" h="1111157">
                <a:moveTo>
                  <a:pt x="0" y="0"/>
                </a:moveTo>
                <a:lnTo>
                  <a:pt x="1050506" y="0"/>
                </a:lnTo>
                <a:lnTo>
                  <a:pt x="1050506" y="1111157"/>
                </a:lnTo>
                <a:lnTo>
                  <a:pt x="0" y="11111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spd="slow" advClick="0" advTm="2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46516" y="2833754"/>
            <a:ext cx="15194968" cy="5837755"/>
          </a:xfrm>
          <a:prstGeom prst="rect">
            <a:avLst/>
          </a:prstGeom>
        </p:spPr>
        <p:txBody>
          <a:bodyPr lIns="0" tIns="0" rIns="0" bIns="0" rtlCol="0" anchor="t">
            <a:spAutoFit/>
          </a:bodyPr>
          <a:lstStyle/>
          <a:p>
            <a:pPr algn="l">
              <a:lnSpc>
                <a:spcPts val="5819"/>
              </a:lnSpc>
              <a:spcBef>
                <a:spcPct val="0"/>
              </a:spcBef>
            </a:pPr>
            <a:r>
              <a:rPr lang="en-US" sz="4156" b="1">
                <a:solidFill>
                  <a:srgbClr val="FFFFFF"/>
                </a:solidFill>
                <a:latin typeface="Nunito Bold"/>
                <a:ea typeface="Nunito Bold"/>
                <a:cs typeface="Nunito Bold"/>
                <a:sym typeface="Nunito Bold"/>
              </a:rPr>
              <a:t>Christian Guillemette</a:t>
            </a:r>
            <a:r>
              <a:rPr lang="en-US" sz="4156">
                <a:solidFill>
                  <a:srgbClr val="FFFFFF"/>
                </a:solidFill>
                <a:latin typeface="Nunito"/>
                <a:ea typeface="Nunito"/>
                <a:cs typeface="Nunito"/>
                <a:sym typeface="Nunito"/>
              </a:rPr>
              <a:t> est tout d’abord un chargé de cours sincèrement dévoué à ses étudiant.es. Non seulement il a des compétences actualisées dans ses pratiques pédagogiques, il a en plus des valeurs humanistes que j’apprécie beaucoup. En plus d’avoir un sens de l’humour sans limite, il aborde les enjeux éthiques avec une approche inspirante. Il me donne envie de me dépasser en tant qu’étudiante et citoyenne du monde. Quel privilège de suivre un cours avec lui!</a:t>
            </a:r>
          </a:p>
        </p:txBody>
      </p:sp>
      <p:sp>
        <p:nvSpPr>
          <p:cNvPr id="3" name="Freeform 3"/>
          <p:cNvSpPr/>
          <p:nvPr/>
        </p:nvSpPr>
        <p:spPr>
          <a:xfrm rot="-1292188">
            <a:off x="16693948" y="7115018"/>
            <a:ext cx="2203252" cy="2766640"/>
          </a:xfrm>
          <a:custGeom>
            <a:avLst/>
            <a:gdLst/>
            <a:ahLst/>
            <a:cxnLst/>
            <a:rect l="l" t="t" r="r" b="b"/>
            <a:pathLst>
              <a:path w="2203252" h="2766640">
                <a:moveTo>
                  <a:pt x="0" y="0"/>
                </a:moveTo>
                <a:lnTo>
                  <a:pt x="2203252" y="0"/>
                </a:lnTo>
                <a:lnTo>
                  <a:pt x="2203252" y="2766640"/>
                </a:lnTo>
                <a:lnTo>
                  <a:pt x="0" y="2766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406355">
            <a:off x="-139918" y="314074"/>
            <a:ext cx="2023056" cy="2139857"/>
          </a:xfrm>
          <a:custGeom>
            <a:avLst/>
            <a:gdLst/>
            <a:ahLst/>
            <a:cxnLst/>
            <a:rect l="l" t="t" r="r" b="b"/>
            <a:pathLst>
              <a:path w="2023056" h="2139857">
                <a:moveTo>
                  <a:pt x="0" y="0"/>
                </a:moveTo>
                <a:lnTo>
                  <a:pt x="2023056" y="0"/>
                </a:lnTo>
                <a:lnTo>
                  <a:pt x="2023056" y="2139857"/>
                </a:lnTo>
                <a:lnTo>
                  <a:pt x="0" y="2139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advClick="0" advTm="30000"/>
    </mc:Choice>
    <mc:Fallback>
      <p:transition spd="slow" advClick="0"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75B2F1">
                <a:alpha val="100000"/>
              </a:srgbClr>
            </a:gs>
          </a:gsLst>
          <a:lin ang="2700000"/>
        </a:gradFill>
        <a:effectLst/>
      </p:bgPr>
    </p:bg>
    <p:spTree>
      <p:nvGrpSpPr>
        <p:cNvPr id="1" name=""/>
        <p:cNvGrpSpPr/>
        <p:nvPr/>
      </p:nvGrpSpPr>
      <p:grpSpPr>
        <a:xfrm>
          <a:off x="0" y="0"/>
          <a:ext cx="0" cy="0"/>
          <a:chOff x="0" y="0"/>
          <a:chExt cx="0" cy="0"/>
        </a:xfrm>
      </p:grpSpPr>
      <p:sp>
        <p:nvSpPr>
          <p:cNvPr id="2" name="TextBox 2"/>
          <p:cNvSpPr txBox="1"/>
          <p:nvPr/>
        </p:nvSpPr>
        <p:spPr>
          <a:xfrm>
            <a:off x="1546516" y="2446730"/>
            <a:ext cx="15194968" cy="6552050"/>
          </a:xfrm>
          <a:prstGeom prst="rect">
            <a:avLst/>
          </a:prstGeom>
        </p:spPr>
        <p:txBody>
          <a:bodyPr lIns="0" tIns="0" rIns="0" bIns="0" rtlCol="0" anchor="t">
            <a:spAutoFit/>
          </a:bodyPr>
          <a:lstStyle/>
          <a:p>
            <a:pPr algn="l">
              <a:lnSpc>
                <a:spcPts val="5679"/>
              </a:lnSpc>
              <a:spcBef>
                <a:spcPct val="0"/>
              </a:spcBef>
            </a:pPr>
            <a:r>
              <a:rPr lang="en-US" sz="4056" b="1" dirty="0">
                <a:solidFill>
                  <a:srgbClr val="FFFFFF"/>
                </a:solidFill>
                <a:latin typeface="Nunito Bold"/>
                <a:ea typeface="Nunito Bold"/>
                <a:cs typeface="Nunito Bold"/>
                <a:sym typeface="Nunito Bold"/>
              </a:rPr>
              <a:t>Romy Léger-Daigle</a:t>
            </a:r>
            <a:r>
              <a:rPr lang="en-US" sz="4056" dirty="0">
                <a:solidFill>
                  <a:srgbClr val="FFFFFF"/>
                </a:solidFill>
                <a:latin typeface="Nunito"/>
                <a:ea typeface="Nunito"/>
                <a:cs typeface="Nunito"/>
                <a:sym typeface="Nunito"/>
              </a:rPr>
              <a:t> a </a:t>
            </a:r>
            <a:r>
              <a:rPr lang="en-US" sz="4056" dirty="0" err="1">
                <a:solidFill>
                  <a:srgbClr val="FFFFFF"/>
                </a:solidFill>
                <a:latin typeface="Nunito"/>
                <a:ea typeface="Nunito"/>
                <a:cs typeface="Nunito"/>
                <a:sym typeface="Nunito"/>
              </a:rPr>
              <a:t>été</a:t>
            </a:r>
            <a:r>
              <a:rPr lang="en-US" sz="4056" dirty="0">
                <a:solidFill>
                  <a:srgbClr val="FFFFFF"/>
                </a:solidFill>
                <a:latin typeface="Nunito"/>
                <a:ea typeface="Nunito"/>
                <a:cs typeface="Nunito"/>
                <a:sym typeface="Nunito"/>
              </a:rPr>
              <a:t> ma </a:t>
            </a:r>
            <a:r>
              <a:rPr lang="en-US" sz="4056" dirty="0" err="1">
                <a:solidFill>
                  <a:srgbClr val="FFFFFF"/>
                </a:solidFill>
                <a:latin typeface="Nunito"/>
                <a:ea typeface="Nunito"/>
                <a:cs typeface="Nunito"/>
                <a:sym typeface="Nunito"/>
              </a:rPr>
              <a:t>chargée</a:t>
            </a:r>
            <a:r>
              <a:rPr lang="en-US" sz="4056" dirty="0">
                <a:solidFill>
                  <a:srgbClr val="FFFFFF"/>
                </a:solidFill>
                <a:latin typeface="Nunito"/>
                <a:ea typeface="Nunito"/>
                <a:cs typeface="Nunito"/>
                <a:sym typeface="Nunito"/>
              </a:rPr>
              <a:t> de </a:t>
            </a:r>
            <a:r>
              <a:rPr lang="en-US" sz="4056" dirty="0" err="1">
                <a:solidFill>
                  <a:srgbClr val="FFFFFF"/>
                </a:solidFill>
                <a:latin typeface="Nunito"/>
                <a:ea typeface="Nunito"/>
                <a:cs typeface="Nunito"/>
                <a:sym typeface="Nunito"/>
              </a:rPr>
              <a:t>cours</a:t>
            </a:r>
            <a:r>
              <a:rPr lang="en-US" sz="4056" dirty="0">
                <a:solidFill>
                  <a:srgbClr val="FFFFFF"/>
                </a:solidFill>
                <a:latin typeface="Nunito"/>
                <a:ea typeface="Nunito"/>
                <a:cs typeface="Nunito"/>
                <a:sym typeface="Nunito"/>
              </a:rPr>
              <a:t> de </a:t>
            </a:r>
            <a:r>
              <a:rPr lang="en-US" sz="4056" dirty="0" err="1">
                <a:solidFill>
                  <a:srgbClr val="FFFFFF"/>
                </a:solidFill>
                <a:latin typeface="Nunito"/>
                <a:ea typeface="Nunito"/>
                <a:cs typeface="Nunito"/>
                <a:sym typeface="Nunito"/>
              </a:rPr>
              <a:t>diversité</a:t>
            </a:r>
            <a:r>
              <a:rPr lang="en-US" sz="4056" dirty="0">
                <a:solidFill>
                  <a:srgbClr val="FFFFFF"/>
                </a:solidFill>
                <a:latin typeface="Nunito"/>
                <a:ea typeface="Nunito"/>
                <a:cs typeface="Nunito"/>
                <a:sym typeface="Nunito"/>
              </a:rPr>
              <a:t> et </a:t>
            </a:r>
            <a:r>
              <a:rPr lang="en-US" sz="4056" dirty="0" err="1">
                <a:solidFill>
                  <a:srgbClr val="FFFFFF"/>
                </a:solidFill>
                <a:latin typeface="Nunito"/>
                <a:ea typeface="Nunito"/>
                <a:cs typeface="Nunito"/>
                <a:sym typeface="Nunito"/>
              </a:rPr>
              <a:t>écologie</a:t>
            </a:r>
            <a:r>
              <a:rPr lang="en-US" sz="4056" dirty="0">
                <a:solidFill>
                  <a:srgbClr val="FFFFFF"/>
                </a:solidFill>
                <a:latin typeface="Nunito"/>
                <a:ea typeface="Nunito"/>
                <a:cs typeface="Nunito"/>
                <a:sym typeface="Nunito"/>
              </a:rPr>
              <a:t> des </a:t>
            </a:r>
            <a:r>
              <a:rPr lang="en-US" sz="4056" dirty="0" err="1">
                <a:solidFill>
                  <a:srgbClr val="FFFFFF"/>
                </a:solidFill>
                <a:latin typeface="Nunito"/>
                <a:ea typeface="Nunito"/>
                <a:cs typeface="Nunito"/>
                <a:sym typeface="Nunito"/>
              </a:rPr>
              <a:t>algues</a:t>
            </a:r>
            <a:r>
              <a:rPr lang="en-US" sz="4056" dirty="0">
                <a:solidFill>
                  <a:srgbClr val="FFFFFF"/>
                </a:solidFill>
                <a:latin typeface="Nunito"/>
                <a:ea typeface="Nunito"/>
                <a:cs typeface="Nunito"/>
                <a:sym typeface="Nunito"/>
              </a:rPr>
              <a:t> à </a:t>
            </a:r>
            <a:r>
              <a:rPr lang="en-US" sz="4056" dirty="0" err="1">
                <a:solidFill>
                  <a:srgbClr val="FFFFFF"/>
                </a:solidFill>
                <a:latin typeface="Nunito"/>
                <a:ea typeface="Nunito"/>
                <a:cs typeface="Nunito"/>
                <a:sym typeface="Nunito"/>
              </a:rPr>
              <a:t>l’UQAR</a:t>
            </a:r>
            <a:r>
              <a:rPr lang="en-US" sz="4056" dirty="0">
                <a:solidFill>
                  <a:srgbClr val="FFFFFF"/>
                </a:solidFill>
                <a:latin typeface="Nunito"/>
                <a:ea typeface="Nunito"/>
                <a:cs typeface="Nunito"/>
                <a:sym typeface="Nunito"/>
              </a:rPr>
              <a:t> dans le BAC </a:t>
            </a:r>
            <a:r>
              <a:rPr lang="en-US" sz="4056" dirty="0" err="1">
                <a:solidFill>
                  <a:srgbClr val="FFFFFF"/>
                </a:solidFill>
                <a:latin typeface="Nunito"/>
                <a:ea typeface="Nunito"/>
                <a:cs typeface="Nunito"/>
                <a:sym typeface="Nunito"/>
              </a:rPr>
              <a:t>en</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biologie</a:t>
            </a:r>
            <a:r>
              <a:rPr lang="en-US" sz="4056" dirty="0">
                <a:solidFill>
                  <a:srgbClr val="FFFFFF"/>
                </a:solidFill>
                <a:latin typeface="Nunito"/>
                <a:ea typeface="Nunito"/>
                <a:cs typeface="Nunito"/>
                <a:sym typeface="Nunito"/>
              </a:rPr>
              <a:t> marine. Celle-ci a </a:t>
            </a:r>
            <a:r>
              <a:rPr lang="en-US" sz="4056" dirty="0" err="1">
                <a:solidFill>
                  <a:srgbClr val="FFFFFF"/>
                </a:solidFill>
                <a:latin typeface="Nunito"/>
                <a:ea typeface="Nunito"/>
                <a:cs typeface="Nunito"/>
                <a:sym typeface="Nunito"/>
              </a:rPr>
              <a:t>m’a</a:t>
            </a:r>
            <a:r>
              <a:rPr lang="en-US" sz="4056" dirty="0">
                <a:solidFill>
                  <a:srgbClr val="FFFFFF"/>
                </a:solidFill>
                <a:latin typeface="Nunito"/>
                <a:ea typeface="Nunito"/>
                <a:cs typeface="Nunito"/>
                <a:sym typeface="Nunito"/>
              </a:rPr>
              <a:t> non </a:t>
            </a:r>
            <a:r>
              <a:rPr lang="en-US" sz="4056" dirty="0" err="1">
                <a:solidFill>
                  <a:srgbClr val="FFFFFF"/>
                </a:solidFill>
                <a:latin typeface="Nunito"/>
                <a:ea typeface="Nunito"/>
                <a:cs typeface="Nunito"/>
                <a:sym typeface="Nunito"/>
              </a:rPr>
              <a:t>seulement</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aidé</a:t>
            </a:r>
            <a:r>
              <a:rPr lang="en-US" sz="4056" dirty="0">
                <a:solidFill>
                  <a:srgbClr val="FFFFFF"/>
                </a:solidFill>
                <a:latin typeface="Nunito"/>
                <a:ea typeface="Nunito"/>
                <a:cs typeface="Nunito"/>
                <a:sym typeface="Nunito"/>
              </a:rPr>
              <a:t> à bien </a:t>
            </a:r>
            <a:r>
              <a:rPr lang="en-US" sz="4056" dirty="0" err="1">
                <a:solidFill>
                  <a:srgbClr val="FFFFFF"/>
                </a:solidFill>
                <a:latin typeface="Nunito"/>
                <a:ea typeface="Nunito"/>
                <a:cs typeface="Nunito"/>
                <a:sym typeface="Nunito"/>
              </a:rPr>
              <a:t>comprendre</a:t>
            </a:r>
            <a:r>
              <a:rPr lang="en-US" sz="4056" dirty="0">
                <a:solidFill>
                  <a:srgbClr val="FFFFFF"/>
                </a:solidFill>
                <a:latin typeface="Nunito"/>
                <a:ea typeface="Nunito"/>
                <a:cs typeface="Nunito"/>
                <a:sym typeface="Nunito"/>
              </a:rPr>
              <a:t> les </a:t>
            </a:r>
            <a:r>
              <a:rPr lang="en-US" sz="4056" dirty="0" err="1">
                <a:solidFill>
                  <a:srgbClr val="FFFFFF"/>
                </a:solidFill>
                <a:latin typeface="Nunito"/>
                <a:ea typeface="Nunito"/>
                <a:cs typeface="Nunito"/>
                <a:sym typeface="Nunito"/>
              </a:rPr>
              <a:t>cours</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mais</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elle</a:t>
            </a:r>
            <a:r>
              <a:rPr lang="en-US" sz="4056" dirty="0">
                <a:solidFill>
                  <a:srgbClr val="FFFFFF"/>
                </a:solidFill>
                <a:latin typeface="Nunito"/>
                <a:ea typeface="Nunito"/>
                <a:cs typeface="Nunito"/>
                <a:sym typeface="Nunito"/>
              </a:rPr>
              <a:t> a </a:t>
            </a:r>
            <a:r>
              <a:rPr lang="en-US" sz="4056" dirty="0" err="1">
                <a:solidFill>
                  <a:srgbClr val="FFFFFF"/>
                </a:solidFill>
                <a:latin typeface="Nunito"/>
                <a:ea typeface="Nunito"/>
                <a:cs typeface="Nunito"/>
                <a:sym typeface="Nunito"/>
              </a:rPr>
              <a:t>été</a:t>
            </a:r>
            <a:r>
              <a:rPr lang="en-US" sz="4056" dirty="0">
                <a:solidFill>
                  <a:srgbClr val="FFFFFF"/>
                </a:solidFill>
                <a:latin typeface="Nunito"/>
                <a:ea typeface="Nunito"/>
                <a:cs typeface="Nunito"/>
                <a:sym typeface="Nunito"/>
              </a:rPr>
              <a:t> pour </a:t>
            </a:r>
            <a:r>
              <a:rPr lang="en-US" sz="4056" dirty="0" err="1">
                <a:solidFill>
                  <a:srgbClr val="FFFFFF"/>
                </a:solidFill>
                <a:latin typeface="Nunito"/>
                <a:ea typeface="Nunito"/>
                <a:cs typeface="Nunito"/>
                <a:sym typeface="Nunito"/>
              </a:rPr>
              <a:t>moi</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une</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personne</a:t>
            </a:r>
            <a:r>
              <a:rPr lang="en-US" sz="4056" dirty="0">
                <a:solidFill>
                  <a:srgbClr val="FFFFFF"/>
                </a:solidFill>
                <a:latin typeface="Nunito"/>
                <a:ea typeface="Nunito"/>
                <a:cs typeface="Nunito"/>
                <a:sym typeface="Nunito"/>
              </a:rPr>
              <a:t> guide pour me </a:t>
            </a:r>
            <a:r>
              <a:rPr lang="en-US" sz="4056" dirty="0" err="1">
                <a:solidFill>
                  <a:srgbClr val="FFFFFF"/>
                </a:solidFill>
                <a:latin typeface="Nunito"/>
                <a:ea typeface="Nunito"/>
                <a:cs typeface="Nunito"/>
                <a:sym typeface="Nunito"/>
              </a:rPr>
              <a:t>diriger</a:t>
            </a:r>
            <a:r>
              <a:rPr lang="en-US" sz="4056" dirty="0">
                <a:solidFill>
                  <a:srgbClr val="FFFFFF"/>
                </a:solidFill>
                <a:latin typeface="Nunito"/>
                <a:ea typeface="Nunito"/>
                <a:cs typeface="Nunito"/>
                <a:sym typeface="Nunito"/>
              </a:rPr>
              <a:t> dans les </a:t>
            </a:r>
            <a:r>
              <a:rPr lang="en-US" sz="4056" dirty="0" err="1">
                <a:solidFill>
                  <a:srgbClr val="FFFFFF"/>
                </a:solidFill>
                <a:latin typeface="Nunito"/>
                <a:ea typeface="Nunito"/>
                <a:cs typeface="Nunito"/>
                <a:sym typeface="Nunito"/>
              </a:rPr>
              <a:t>domaines</a:t>
            </a:r>
            <a:r>
              <a:rPr lang="en-US" sz="4056" dirty="0">
                <a:solidFill>
                  <a:srgbClr val="FFFFFF"/>
                </a:solidFill>
                <a:latin typeface="Nunito"/>
                <a:ea typeface="Nunito"/>
                <a:cs typeface="Nunito"/>
                <a:sym typeface="Nunito"/>
              </a:rPr>
              <a:t> de la </a:t>
            </a:r>
            <a:r>
              <a:rPr lang="en-US" sz="4056" dirty="0" err="1">
                <a:solidFill>
                  <a:srgbClr val="FFFFFF"/>
                </a:solidFill>
                <a:latin typeface="Nunito"/>
                <a:ea typeface="Nunito"/>
                <a:cs typeface="Nunito"/>
                <a:sym typeface="Nunito"/>
              </a:rPr>
              <a:t>biologie</a:t>
            </a:r>
            <a:r>
              <a:rPr lang="en-US" sz="4056" dirty="0">
                <a:solidFill>
                  <a:srgbClr val="FFFFFF"/>
                </a:solidFill>
                <a:latin typeface="Nunito"/>
                <a:ea typeface="Nunito"/>
                <a:cs typeface="Nunito"/>
                <a:sym typeface="Nunito"/>
              </a:rPr>
              <a:t>. Elle </a:t>
            </a:r>
            <a:r>
              <a:rPr lang="en-US" sz="4056" dirty="0" err="1">
                <a:solidFill>
                  <a:srgbClr val="FFFFFF"/>
                </a:solidFill>
                <a:latin typeface="Nunito"/>
                <a:ea typeface="Nunito"/>
                <a:cs typeface="Nunito"/>
                <a:sym typeface="Nunito"/>
              </a:rPr>
              <a:t>m’a</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aidé</a:t>
            </a:r>
            <a:r>
              <a:rPr lang="en-US" sz="4056" dirty="0">
                <a:solidFill>
                  <a:srgbClr val="FFFFFF"/>
                </a:solidFill>
                <a:latin typeface="Nunito"/>
                <a:ea typeface="Nunito"/>
                <a:cs typeface="Nunito"/>
                <a:sym typeface="Nunito"/>
              </a:rPr>
              <a:t> à </a:t>
            </a:r>
            <a:r>
              <a:rPr lang="en-US" sz="4056" dirty="0" err="1">
                <a:solidFill>
                  <a:srgbClr val="FFFFFF"/>
                </a:solidFill>
                <a:latin typeface="Nunito"/>
                <a:ea typeface="Nunito"/>
                <a:cs typeface="Nunito"/>
                <a:sym typeface="Nunito"/>
              </a:rPr>
              <a:t>développer</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mon</a:t>
            </a:r>
            <a:r>
              <a:rPr lang="en-US" sz="4056" dirty="0">
                <a:solidFill>
                  <a:srgbClr val="FFFFFF"/>
                </a:solidFill>
                <a:latin typeface="Nunito"/>
                <a:ea typeface="Nunito"/>
                <a:cs typeface="Nunito"/>
                <a:sym typeface="Nunito"/>
              </a:rPr>
              <a:t> réseau de contacts, à me faire </a:t>
            </a:r>
            <a:r>
              <a:rPr lang="en-US" sz="4056" dirty="0" err="1">
                <a:solidFill>
                  <a:srgbClr val="FFFFFF"/>
                </a:solidFill>
                <a:latin typeface="Nunito"/>
                <a:ea typeface="Nunito"/>
                <a:cs typeface="Nunito"/>
                <a:sym typeface="Nunito"/>
              </a:rPr>
              <a:t>connaître</a:t>
            </a:r>
            <a:r>
              <a:rPr lang="en-US" sz="4056" dirty="0">
                <a:solidFill>
                  <a:srgbClr val="FFFFFF"/>
                </a:solidFill>
                <a:latin typeface="Nunito"/>
                <a:ea typeface="Nunito"/>
                <a:cs typeface="Nunito"/>
                <a:sym typeface="Nunito"/>
              </a:rPr>
              <a:t> avec les </a:t>
            </a:r>
            <a:r>
              <a:rPr lang="en-US" sz="4056" dirty="0" err="1">
                <a:solidFill>
                  <a:srgbClr val="FFFFFF"/>
                </a:solidFill>
                <a:latin typeface="Nunito"/>
                <a:ea typeface="Nunito"/>
                <a:cs typeface="Nunito"/>
                <a:sym typeface="Nunito"/>
              </a:rPr>
              <a:t>différents</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employeurs</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en</a:t>
            </a:r>
            <a:r>
              <a:rPr lang="en-US" sz="4056" dirty="0">
                <a:solidFill>
                  <a:srgbClr val="FFFFFF"/>
                </a:solidFill>
                <a:latin typeface="Nunito"/>
                <a:ea typeface="Nunito"/>
                <a:cs typeface="Nunito"/>
                <a:sym typeface="Nunito"/>
              </a:rPr>
              <a:t> sciences marines. Elle </a:t>
            </a:r>
            <a:r>
              <a:rPr lang="en-US" sz="4056" dirty="0" err="1">
                <a:solidFill>
                  <a:srgbClr val="FFFFFF"/>
                </a:solidFill>
                <a:latin typeface="Nunito"/>
                <a:ea typeface="Nunito"/>
                <a:cs typeface="Nunito"/>
                <a:sym typeface="Nunito"/>
              </a:rPr>
              <a:t>est</a:t>
            </a:r>
            <a:r>
              <a:rPr lang="en-US" sz="4056" dirty="0">
                <a:solidFill>
                  <a:srgbClr val="FFFFFF"/>
                </a:solidFill>
                <a:latin typeface="Nunito"/>
                <a:ea typeface="Nunito"/>
                <a:cs typeface="Nunito"/>
                <a:sym typeface="Nunito"/>
              </a:rPr>
              <a:t> encore à </a:t>
            </a:r>
            <a:r>
              <a:rPr lang="en-US" sz="4056" dirty="0" err="1">
                <a:solidFill>
                  <a:srgbClr val="FFFFFF"/>
                </a:solidFill>
                <a:latin typeface="Nunito"/>
                <a:ea typeface="Nunito"/>
                <a:cs typeface="Nunito"/>
                <a:sym typeface="Nunito"/>
              </a:rPr>
              <a:t>ce</a:t>
            </a:r>
            <a:r>
              <a:rPr lang="en-US" sz="4056" dirty="0">
                <a:solidFill>
                  <a:srgbClr val="FFFFFF"/>
                </a:solidFill>
                <a:latin typeface="Nunito"/>
                <a:ea typeface="Nunito"/>
                <a:cs typeface="Nunito"/>
                <a:sym typeface="Nunito"/>
              </a:rPr>
              <a:t> jour pour </a:t>
            </a:r>
            <a:r>
              <a:rPr lang="en-US" sz="4056" dirty="0" err="1">
                <a:solidFill>
                  <a:srgbClr val="FFFFFF"/>
                </a:solidFill>
                <a:latin typeface="Nunito"/>
                <a:ea typeface="Nunito"/>
                <a:cs typeface="Nunito"/>
                <a:sym typeface="Nunito"/>
              </a:rPr>
              <a:t>moi</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une</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personne</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ressource</a:t>
            </a:r>
            <a:r>
              <a:rPr lang="en-US" sz="4056" dirty="0">
                <a:solidFill>
                  <a:srgbClr val="FFFFFF"/>
                </a:solidFill>
                <a:latin typeface="Nunito"/>
                <a:ea typeface="Nunito"/>
                <a:cs typeface="Nunito"/>
                <a:sym typeface="Nunito"/>
              </a:rPr>
              <a:t> et son </a:t>
            </a:r>
            <a:r>
              <a:rPr lang="en-US" sz="4056" dirty="0" err="1">
                <a:solidFill>
                  <a:srgbClr val="FFFFFF"/>
                </a:solidFill>
                <a:latin typeface="Nunito"/>
                <a:ea typeface="Nunito"/>
                <a:cs typeface="Nunito"/>
                <a:sym typeface="Nunito"/>
              </a:rPr>
              <a:t>enthousiasme</a:t>
            </a:r>
            <a:r>
              <a:rPr lang="en-US" sz="4056" dirty="0">
                <a:solidFill>
                  <a:srgbClr val="FFFFFF"/>
                </a:solidFill>
                <a:latin typeface="Nunito"/>
                <a:ea typeface="Nunito"/>
                <a:cs typeface="Nunito"/>
                <a:sym typeface="Nunito"/>
              </a:rPr>
              <a:t> </a:t>
            </a:r>
            <a:r>
              <a:rPr lang="en-US" sz="4056" dirty="0" err="1">
                <a:solidFill>
                  <a:srgbClr val="FFFFFF"/>
                </a:solidFill>
                <a:latin typeface="Nunito"/>
                <a:ea typeface="Nunito"/>
                <a:cs typeface="Nunito"/>
                <a:sym typeface="Nunito"/>
              </a:rPr>
              <a:t>en</a:t>
            </a:r>
            <a:r>
              <a:rPr lang="en-US" sz="4056" dirty="0">
                <a:solidFill>
                  <a:srgbClr val="FFFFFF"/>
                </a:solidFill>
                <a:latin typeface="Nunito"/>
                <a:ea typeface="Nunito"/>
                <a:cs typeface="Nunito"/>
                <a:sym typeface="Nunito"/>
              </a:rPr>
              <a:t> tant que </a:t>
            </a:r>
            <a:r>
              <a:rPr lang="en-US" sz="4056" dirty="0" err="1">
                <a:solidFill>
                  <a:srgbClr val="FFFFFF"/>
                </a:solidFill>
                <a:latin typeface="Nunito"/>
                <a:ea typeface="Nunito"/>
                <a:cs typeface="Nunito"/>
                <a:sym typeface="Nunito"/>
              </a:rPr>
              <a:t>chargée</a:t>
            </a:r>
            <a:r>
              <a:rPr lang="en-US" sz="4056" dirty="0">
                <a:solidFill>
                  <a:srgbClr val="FFFFFF"/>
                </a:solidFill>
                <a:latin typeface="Nunito"/>
                <a:ea typeface="Nunito"/>
                <a:cs typeface="Nunito"/>
                <a:sym typeface="Nunito"/>
              </a:rPr>
              <a:t> de </a:t>
            </a:r>
            <a:r>
              <a:rPr lang="en-US" sz="4056" dirty="0" err="1">
                <a:solidFill>
                  <a:srgbClr val="FFFFFF"/>
                </a:solidFill>
                <a:latin typeface="Nunito"/>
                <a:ea typeface="Nunito"/>
                <a:cs typeface="Nunito"/>
                <a:sym typeface="Nunito"/>
              </a:rPr>
              <a:t>cours</a:t>
            </a:r>
            <a:r>
              <a:rPr lang="en-US" sz="4056" dirty="0">
                <a:solidFill>
                  <a:srgbClr val="FFFFFF"/>
                </a:solidFill>
                <a:latin typeface="Nunito"/>
                <a:ea typeface="Nunito"/>
                <a:cs typeface="Nunito"/>
                <a:sym typeface="Nunito"/>
              </a:rPr>
              <a:t> a </a:t>
            </a:r>
            <a:r>
              <a:rPr lang="en-US" sz="4056" dirty="0" err="1">
                <a:solidFill>
                  <a:srgbClr val="FFFFFF"/>
                </a:solidFill>
                <a:latin typeface="Nunito"/>
                <a:ea typeface="Nunito"/>
                <a:cs typeface="Nunito"/>
                <a:sym typeface="Nunito"/>
              </a:rPr>
              <a:t>rendu</a:t>
            </a:r>
            <a:r>
              <a:rPr lang="en-US" sz="4056" dirty="0">
                <a:solidFill>
                  <a:srgbClr val="FFFFFF"/>
                </a:solidFill>
                <a:latin typeface="Nunito"/>
                <a:ea typeface="Nunito"/>
                <a:cs typeface="Nunito"/>
                <a:sym typeface="Nunito"/>
              </a:rPr>
              <a:t> le tout plus le fun! </a:t>
            </a:r>
          </a:p>
        </p:txBody>
      </p:sp>
      <p:sp>
        <p:nvSpPr>
          <p:cNvPr id="3" name="Freeform 3"/>
          <p:cNvSpPr/>
          <p:nvPr/>
        </p:nvSpPr>
        <p:spPr>
          <a:xfrm rot="764773">
            <a:off x="460801" y="630984"/>
            <a:ext cx="964048" cy="1210563"/>
          </a:xfrm>
          <a:custGeom>
            <a:avLst/>
            <a:gdLst/>
            <a:ahLst/>
            <a:cxnLst/>
            <a:rect l="l" t="t" r="r" b="b"/>
            <a:pathLst>
              <a:path w="964048" h="1210563">
                <a:moveTo>
                  <a:pt x="0" y="0"/>
                </a:moveTo>
                <a:lnTo>
                  <a:pt x="964048" y="0"/>
                </a:lnTo>
                <a:lnTo>
                  <a:pt x="964048" y="1210563"/>
                </a:lnTo>
                <a:lnTo>
                  <a:pt x="0" y="1210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691826">
            <a:off x="1546516" y="-505179"/>
            <a:ext cx="1975408" cy="2089457"/>
          </a:xfrm>
          <a:custGeom>
            <a:avLst/>
            <a:gdLst/>
            <a:ahLst/>
            <a:cxnLst/>
            <a:rect l="l" t="t" r="r" b="b"/>
            <a:pathLst>
              <a:path w="1975408" h="2089457">
                <a:moveTo>
                  <a:pt x="0" y="0"/>
                </a:moveTo>
                <a:lnTo>
                  <a:pt x="1975408" y="0"/>
                </a:lnTo>
                <a:lnTo>
                  <a:pt x="1975408" y="2089457"/>
                </a:lnTo>
                <a:lnTo>
                  <a:pt x="0" y="20894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advClick="0" advTm="35000"/>
    </mc:Choice>
    <mc:Fallback>
      <p:transition spd="slow" advClick="0" advTm="3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1259</Words>
  <Application>Microsoft Macintosh PowerPoint</Application>
  <PresentationFormat>Personnalisé</PresentationFormat>
  <Paragraphs>26</Paragraphs>
  <Slides>15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Calibri</vt:lpstr>
      <vt:lpstr>Questrial</vt:lpstr>
      <vt:lpstr>Nunito Bold</vt:lpstr>
      <vt:lpstr>Give You Glory</vt:lpstr>
      <vt:lpstr>Nunito</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Rimouski et autres 2024 Journée nationale des chargées et chargés de cours</dc:title>
  <cp:lastModifiedBy>Tessier-Baillargeon Michèle</cp:lastModifiedBy>
  <cp:revision>7</cp:revision>
  <dcterms:created xsi:type="dcterms:W3CDTF">2006-08-16T00:00:00Z</dcterms:created>
  <dcterms:modified xsi:type="dcterms:W3CDTF">2024-11-20T12:13:03Z</dcterms:modified>
  <dc:identifier>DAGWlvzDO7M</dc:identifier>
</cp:coreProperties>
</file>