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8" r:id="rId5"/>
    <p:sldId id="267" r:id="rId6"/>
    <p:sldId id="270"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14" d="100"/>
          <a:sy n="114" d="100"/>
        </p:scale>
        <p:origin x="24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10/06/2024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10/06/2024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10/06/2024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10/06/2024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10/06/2024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10/06/2024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fr-FR" smtClean="0"/>
              <a:t>10/06/2024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761AFDAA-F249-1ECB-3879-86C640B8A4B3}"/>
              </a:ext>
            </a:extLst>
          </p:cNvPr>
          <p:cNvSpPr>
            <a:spLocks noGrp="1"/>
          </p:cNvSpPr>
          <p:nvPr>
            <p:ph type="ctrTitle"/>
          </p:nvPr>
        </p:nvSpPr>
        <p:spPr>
          <a:xfrm>
            <a:off x="307473" y="1396027"/>
            <a:ext cx="9144000" cy="2387600"/>
          </a:xfrm>
        </p:spPr>
        <p:txBody>
          <a:bodyPr/>
          <a:lstStyle/>
          <a:p>
            <a:r>
              <a:rPr lang="fr-FR" dirty="0">
                <a:solidFill>
                  <a:schemeClr val="accent1">
                    <a:lumMod val="50000"/>
                  </a:schemeClr>
                </a:solidFill>
              </a:rPr>
              <a:t>Assemblée générale annuelle </a:t>
            </a:r>
            <a:r>
              <a:rPr lang="fr-FR">
                <a:solidFill>
                  <a:schemeClr val="accent1">
                    <a:lumMod val="50000"/>
                  </a:schemeClr>
                </a:solidFill>
              </a:rPr>
              <a:t>du 10 </a:t>
            </a:r>
            <a:r>
              <a:rPr lang="fr-FR" dirty="0">
                <a:solidFill>
                  <a:schemeClr val="accent1">
                    <a:lumMod val="50000"/>
                  </a:schemeClr>
                </a:solidFill>
              </a:rPr>
              <a:t>juin 2024</a:t>
            </a:r>
          </a:p>
        </p:txBody>
      </p:sp>
      <p:sp>
        <p:nvSpPr>
          <p:cNvPr id="5" name="Sous-titre 2">
            <a:extLst>
              <a:ext uri="{FF2B5EF4-FFF2-40B4-BE49-F238E27FC236}">
                <a16:creationId xmlns:a16="http://schemas.microsoft.com/office/drawing/2014/main" id="{848C89B1-C957-645D-5109-46F69B46A1E5}"/>
              </a:ext>
            </a:extLst>
          </p:cNvPr>
          <p:cNvSpPr>
            <a:spLocks noGrp="1"/>
          </p:cNvSpPr>
          <p:nvPr>
            <p:ph type="subTitle" idx="1"/>
          </p:nvPr>
        </p:nvSpPr>
        <p:spPr>
          <a:xfrm>
            <a:off x="307473" y="4137035"/>
            <a:ext cx="6727508" cy="1655762"/>
          </a:xfrm>
        </p:spPr>
        <p:txBody>
          <a:bodyPr>
            <a:normAutofit/>
          </a:bodyPr>
          <a:lstStyle/>
          <a:p>
            <a:endParaRPr lang="fr-FR" dirty="0">
              <a:solidFill>
                <a:schemeClr val="accent1">
                  <a:lumMod val="50000"/>
                </a:schemeClr>
              </a:solidFill>
            </a:endParaRPr>
          </a:p>
          <a:p>
            <a:r>
              <a:rPr lang="fr-FR" dirty="0">
                <a:solidFill>
                  <a:schemeClr val="accent1">
                    <a:lumMod val="50000"/>
                  </a:schemeClr>
                </a:solidFill>
              </a:rPr>
              <a:t>Rapport de Christian Guillemette</a:t>
            </a:r>
          </a:p>
          <a:p>
            <a:r>
              <a:rPr lang="fr-FR" dirty="0">
                <a:solidFill>
                  <a:schemeClr val="accent1">
                    <a:lumMod val="50000"/>
                  </a:schemeClr>
                </a:solidFill>
              </a:rPr>
              <a:t>Premier vice-président pour l’année 2023-2024</a:t>
            </a:r>
          </a:p>
        </p:txBody>
      </p:sp>
    </p:spTree>
    <p:extLst>
      <p:ext uri="{BB962C8B-B14F-4D97-AF65-F5344CB8AC3E}">
        <p14:creationId xmlns:p14="http://schemas.microsoft.com/office/powerpoint/2010/main" val="378408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A1D965B8-CD35-5080-1670-CF911DD1E228}"/>
              </a:ext>
            </a:extLst>
          </p:cNvPr>
          <p:cNvSpPr>
            <a:spLocks noGrp="1"/>
          </p:cNvSpPr>
          <p:nvPr>
            <p:ph type="title"/>
          </p:nvPr>
        </p:nvSpPr>
        <p:spPr>
          <a:xfrm>
            <a:off x="516194" y="129637"/>
            <a:ext cx="10837606" cy="1325563"/>
          </a:xfrm>
        </p:spPr>
        <p:txBody>
          <a:bodyPr/>
          <a:lstStyle/>
          <a:p>
            <a:r>
              <a:rPr lang="fr-FR" b="1" dirty="0">
                <a:solidFill>
                  <a:schemeClr val="accent1">
                    <a:lumMod val="50000"/>
                  </a:schemeClr>
                </a:solidFill>
              </a:rPr>
              <a:t>Rappel des responsabilités de la personne à la première vice-présidence</a:t>
            </a:r>
          </a:p>
        </p:txBody>
      </p:sp>
      <p:sp>
        <p:nvSpPr>
          <p:cNvPr id="5" name="Espace réservé du contenu 2">
            <a:extLst>
              <a:ext uri="{FF2B5EF4-FFF2-40B4-BE49-F238E27FC236}">
                <a16:creationId xmlns:a16="http://schemas.microsoft.com/office/drawing/2014/main" id="{E4F0F846-18A6-22B8-8A77-54226AB50FE2}"/>
              </a:ext>
            </a:extLst>
          </p:cNvPr>
          <p:cNvSpPr>
            <a:spLocks noGrp="1"/>
          </p:cNvSpPr>
          <p:nvPr>
            <p:ph idx="1"/>
          </p:nvPr>
        </p:nvSpPr>
        <p:spPr>
          <a:xfrm>
            <a:off x="516194" y="1714243"/>
            <a:ext cx="9896167" cy="4351338"/>
          </a:xfrm>
        </p:spPr>
        <p:txBody>
          <a:bodyPr>
            <a:noAutofit/>
          </a:bodyPr>
          <a:lstStyle/>
          <a:p>
            <a:pPr marL="354013" indent="-354013">
              <a:buClr>
                <a:schemeClr val="accent1">
                  <a:lumMod val="50000"/>
                </a:schemeClr>
              </a:buClr>
              <a:buFont typeface="+mj-lt"/>
              <a:buAutoNum type="alphaLcParenR"/>
            </a:pPr>
            <a:r>
              <a:rPr lang="fr-CA" sz="2000" dirty="0"/>
              <a:t>en l’absence de la présidence, préside et dirige les réunions du comité exécutif, du conseil syndical et de l’assemblée générale à moins que, à l’occasion, elle ne délègue cette tâche à une autre personne;</a:t>
            </a:r>
          </a:p>
          <a:p>
            <a:pPr marL="354013" indent="-354013">
              <a:buClr>
                <a:schemeClr val="accent1">
                  <a:lumMod val="50000"/>
                </a:schemeClr>
              </a:buClr>
              <a:buFont typeface="+mj-lt"/>
              <a:buAutoNum type="alphaLcParenR"/>
            </a:pPr>
            <a:r>
              <a:rPr lang="fr-CA" sz="2000" dirty="0"/>
              <a:t>voit, en collaboration avec la vice-présidence à l’information et à la vie syndicale à organiser des activités sociales pour les membres de son campus;</a:t>
            </a:r>
          </a:p>
          <a:p>
            <a:pPr marL="354013" indent="-354013">
              <a:buClr>
                <a:schemeClr val="accent1">
                  <a:lumMod val="50000"/>
                </a:schemeClr>
              </a:buClr>
              <a:buFont typeface="+mj-lt"/>
              <a:buAutoNum type="alphaLcParenR"/>
            </a:pPr>
            <a:r>
              <a:rPr lang="fr-CA" sz="2000" dirty="0"/>
              <a:t>en partenariat avec la présidence, est responsable de la représentation et des relations du Syndicat avec la fédération, les autres syndicats de personnes chargées de cours et la CSN, auxquels le Syndicat est affilié;</a:t>
            </a:r>
          </a:p>
          <a:p>
            <a:pPr marL="354013" indent="-354013">
              <a:buClr>
                <a:schemeClr val="accent1">
                  <a:lumMod val="50000"/>
                </a:schemeClr>
              </a:buClr>
              <a:buFont typeface="+mj-lt"/>
              <a:buAutoNum type="alphaLcParenR"/>
            </a:pPr>
            <a:r>
              <a:rPr lang="fr-CA" sz="2000" dirty="0"/>
              <a:t>plus spécifiquement en lien avec son campus d’attache, est responsable de la représentation auprès du conseil central, et de tout autre syndicat, groupe ou association à l’externe jugés pertinents par le comité exécutif. Au besoin, est aussi responsable des représentations auprès de l’employeur à son campus d’attache;</a:t>
            </a:r>
          </a:p>
          <a:p>
            <a:pPr marL="354013" indent="-354013">
              <a:buClr>
                <a:schemeClr val="accent1">
                  <a:lumMod val="50000"/>
                </a:schemeClr>
              </a:buClr>
              <a:buFont typeface="+mj-lt"/>
              <a:buAutoNum type="alphaLcParenR"/>
            </a:pPr>
            <a:r>
              <a:rPr lang="fr-CA" sz="2000" dirty="0"/>
              <a:t>est responsable des relations du Syndicat avec les autres syndicats, associations et regroupements de l’UQAR et voit plus largement à promouvoir la solidarité intersyndicale;</a:t>
            </a:r>
          </a:p>
          <a:p>
            <a:pPr marL="354013" indent="-354013">
              <a:buClr>
                <a:schemeClr val="accent1">
                  <a:lumMod val="50000"/>
                </a:schemeClr>
              </a:buClr>
              <a:buFont typeface="+mj-lt"/>
              <a:buAutoNum type="alphaLcParenR"/>
            </a:pPr>
            <a:r>
              <a:rPr lang="fr-CA" sz="2000" dirty="0"/>
              <a:t>accomplit toute autre tâche prévue au plan de travail annuel adopté par l’assemblée générale;</a:t>
            </a:r>
          </a:p>
        </p:txBody>
      </p:sp>
    </p:spTree>
    <p:extLst>
      <p:ext uri="{BB962C8B-B14F-4D97-AF65-F5344CB8AC3E}">
        <p14:creationId xmlns:p14="http://schemas.microsoft.com/office/powerpoint/2010/main" val="216465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7197D828-BCA8-16DE-A0B6-108A9816A2F8}"/>
              </a:ext>
            </a:extLst>
          </p:cNvPr>
          <p:cNvSpPr>
            <a:spLocks noGrp="1"/>
          </p:cNvSpPr>
          <p:nvPr>
            <p:ph type="title"/>
          </p:nvPr>
        </p:nvSpPr>
        <p:spPr>
          <a:xfrm>
            <a:off x="117989" y="147484"/>
            <a:ext cx="11235812" cy="785433"/>
          </a:xfrm>
        </p:spPr>
        <p:txBody>
          <a:bodyPr>
            <a:normAutofit/>
          </a:bodyPr>
          <a:lstStyle/>
          <a:p>
            <a:r>
              <a:rPr lang="fr-FR" b="1" dirty="0">
                <a:solidFill>
                  <a:schemeClr val="accent1">
                    <a:lumMod val="50000"/>
                  </a:schemeClr>
                </a:solidFill>
              </a:rPr>
              <a:t>Principales réalisations</a:t>
            </a:r>
          </a:p>
        </p:txBody>
      </p:sp>
      <p:graphicFrame>
        <p:nvGraphicFramePr>
          <p:cNvPr id="5" name="Tableau 6">
            <a:extLst>
              <a:ext uri="{FF2B5EF4-FFF2-40B4-BE49-F238E27FC236}">
                <a16:creationId xmlns:a16="http://schemas.microsoft.com/office/drawing/2014/main" id="{86CC7836-CB65-0F9C-915C-969A49274A40}"/>
              </a:ext>
            </a:extLst>
          </p:cNvPr>
          <p:cNvGraphicFramePr>
            <a:graphicFrameLocks noGrp="1"/>
          </p:cNvGraphicFramePr>
          <p:nvPr>
            <p:ph idx="1"/>
            <p:extLst>
              <p:ext uri="{D42A27DB-BD31-4B8C-83A1-F6EECF244321}">
                <p14:modId xmlns:p14="http://schemas.microsoft.com/office/powerpoint/2010/main" val="345568383"/>
              </p:ext>
            </p:extLst>
          </p:nvPr>
        </p:nvGraphicFramePr>
        <p:xfrm>
          <a:off x="117988" y="944716"/>
          <a:ext cx="11976246" cy="4796661"/>
        </p:xfrm>
        <a:graphic>
          <a:graphicData uri="http://schemas.openxmlformats.org/drawingml/2006/table">
            <a:tbl>
              <a:tblPr firstRow="1" bandRow="1">
                <a:tableStyleId>{5C22544A-7EE6-4342-B048-85BDC9FD1C3A}</a:tableStyleId>
              </a:tblPr>
              <a:tblGrid>
                <a:gridCol w="2946218">
                  <a:extLst>
                    <a:ext uri="{9D8B030D-6E8A-4147-A177-3AD203B41FA5}">
                      <a16:colId xmlns:a16="http://schemas.microsoft.com/office/drawing/2014/main" val="2315853376"/>
                    </a:ext>
                  </a:extLst>
                </a:gridCol>
                <a:gridCol w="9030028">
                  <a:extLst>
                    <a:ext uri="{9D8B030D-6E8A-4147-A177-3AD203B41FA5}">
                      <a16:colId xmlns:a16="http://schemas.microsoft.com/office/drawing/2014/main" val="1371240078"/>
                    </a:ext>
                  </a:extLst>
                </a:gridCol>
              </a:tblGrid>
              <a:tr h="370840">
                <a:tc>
                  <a:txBody>
                    <a:bodyPr/>
                    <a:lstStyle/>
                    <a:p>
                      <a:pPr algn="ctr"/>
                      <a:r>
                        <a:rPr lang="fr-CA" dirty="0"/>
                        <a:t>Responsabilités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fr-CA" dirty="0"/>
                        <a:t>Activités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42998493"/>
                  </a:ext>
                </a:extLst>
              </a:tr>
              <a:tr h="370840">
                <a:tc>
                  <a:txBody>
                    <a:bodyPr/>
                    <a:lstStyle/>
                    <a:p>
                      <a:pPr marL="342900" indent="-342900">
                        <a:buFont typeface="+mj-lt"/>
                        <a:buAutoNum type="alphaLcParenR"/>
                      </a:pPr>
                      <a:r>
                        <a:rPr lang="fr-CA" dirty="0"/>
                        <a:t>Rencontres du conseil syndical et des assemblées des membres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sz="1800" dirty="0">
                          <a:solidFill>
                            <a:schemeClr val="accent1">
                              <a:lumMod val="50000"/>
                            </a:schemeClr>
                          </a:solidFill>
                          <a:latin typeface="+mn-lt"/>
                          <a:cs typeface="Arial"/>
                        </a:rPr>
                        <a:t>Animation des rencontres du conseil syndical: 22 janvier et 3 juin 2024.</a:t>
                      </a:r>
                    </a:p>
                    <a:p>
                      <a:pPr marL="285750" indent="-285750">
                        <a:buFont typeface="Arial" panose="020B0604020202020204" pitchFamily="34" charset="0"/>
                        <a:buChar char="•"/>
                      </a:pPr>
                      <a:r>
                        <a:rPr lang="fr-CA" sz="1800" dirty="0">
                          <a:solidFill>
                            <a:schemeClr val="accent1">
                              <a:lumMod val="50000"/>
                            </a:schemeClr>
                          </a:solidFill>
                          <a:latin typeface="+mn-lt"/>
                          <a:cs typeface="Arial"/>
                        </a:rPr>
                        <a:t>Animation des AG: 30 janvier, 10 et 13 juin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3555917"/>
                  </a:ext>
                </a:extLst>
              </a:tr>
              <a:tr h="1776523">
                <a:tc>
                  <a:txBody>
                    <a:bodyPr/>
                    <a:lstStyle/>
                    <a:p>
                      <a:pPr marL="342900" indent="-342900">
                        <a:buFont typeface="+mj-lt"/>
                        <a:buAutoNum type="alphaLcParenR" startAt="2"/>
                      </a:pPr>
                      <a:r>
                        <a:rPr lang="fr-CA" dirty="0"/>
                        <a:t>Organisation d’activités sociales et de mobilisation et d’information, pour le campus de Rimouski</a:t>
                      </a:r>
                    </a:p>
                    <a:p>
                      <a:pPr marL="354013" lvl="1" indent="0">
                        <a:buFont typeface="+mj-lt"/>
                        <a:buNone/>
                      </a:pPr>
                      <a:r>
                        <a:rPr lang="fr-CA" dirty="0"/>
                        <a:t>(priorité du plan de travail annuel du SCCCUQAR)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fr-CA" b="1" dirty="0">
                          <a:solidFill>
                            <a:schemeClr val="accent1">
                              <a:lumMod val="50000"/>
                            </a:schemeClr>
                          </a:solidFill>
                        </a:rPr>
                        <a:t>En soutien au travail effectué par la VP Info-Mob et l’agente administrative</a:t>
                      </a:r>
                      <a:r>
                        <a:rPr lang="fr-CA" dirty="0">
                          <a:solidFill>
                            <a:schemeClr val="accent1">
                              <a:lumMod val="50000"/>
                            </a:schemeClr>
                          </a:solidFill>
                        </a:rPr>
                        <a:t>, </a:t>
                      </a:r>
                      <a:r>
                        <a:rPr lang="fr-CA">
                          <a:solidFill>
                            <a:schemeClr val="accent1">
                              <a:lumMod val="50000"/>
                            </a:schemeClr>
                          </a:solidFill>
                        </a:rPr>
                        <a:t>collaboration à</a:t>
                      </a:r>
                      <a:r>
                        <a:rPr lang="fr-CA" dirty="0">
                          <a:solidFill>
                            <a:schemeClr val="accent1">
                              <a:lumMod val="50000"/>
                            </a:schemeClr>
                          </a:solidFill>
                        </a:rPr>
                        <a:t>:</a:t>
                      </a:r>
                    </a:p>
                    <a:p>
                      <a:pPr marL="285750" indent="-285750">
                        <a:buFont typeface="Arial" panose="020B0604020202020204" pitchFamily="34" charset="0"/>
                        <a:buChar char="•"/>
                      </a:pPr>
                      <a:r>
                        <a:rPr lang="fr-CA" dirty="0">
                          <a:solidFill>
                            <a:schemeClr val="accent1">
                              <a:lumMod val="50000"/>
                            </a:schemeClr>
                          </a:solidFill>
                        </a:rPr>
                        <a:t>Rencontres trimestrielles information nouveaux membres : 5 octobre et 19 février.</a:t>
                      </a:r>
                    </a:p>
                    <a:p>
                      <a:pPr marL="285750" indent="-285750">
                        <a:buFont typeface="Arial" panose="020B0604020202020204" pitchFamily="34" charset="0"/>
                        <a:buChar char="•"/>
                      </a:pPr>
                      <a:r>
                        <a:rPr lang="fr-CA" dirty="0">
                          <a:solidFill>
                            <a:schemeClr val="accent1">
                              <a:lumMod val="50000"/>
                            </a:schemeClr>
                          </a:solidFill>
                        </a:rPr>
                        <a:t>5 à 7 : 5 octobre, Quilles : 23 février, café rencontre 17 avril, Souper de Noël 1er décembre.</a:t>
                      </a:r>
                    </a:p>
                    <a:p>
                      <a:pPr marL="285750" indent="-285750">
                        <a:buFont typeface="Arial" panose="020B0604020202020204" pitchFamily="34" charset="0"/>
                        <a:buChar char="•"/>
                      </a:pPr>
                      <a:r>
                        <a:rPr lang="fr-CA" dirty="0">
                          <a:solidFill>
                            <a:schemeClr val="accent1">
                              <a:lumMod val="50000"/>
                            </a:schemeClr>
                          </a:solidFill>
                        </a:rPr>
                        <a:t>Midis-causeries : 14 mars (mesures d'accommodement </a:t>
                      </a:r>
                      <a:r>
                        <a:rPr lang="fr-CA" dirty="0" err="1">
                          <a:solidFill>
                            <a:schemeClr val="accent1">
                              <a:lumMod val="50000"/>
                            </a:schemeClr>
                          </a:solidFill>
                        </a:rPr>
                        <a:t>étudiant.e.s</a:t>
                      </a:r>
                      <a:r>
                        <a:rPr lang="fr-CA" dirty="0">
                          <a:solidFill>
                            <a:schemeClr val="accent1">
                              <a:lumMod val="50000"/>
                            </a:schemeClr>
                          </a:solidFill>
                        </a:rPr>
                        <a:t>), 22 mai (IA et enseignement).</a:t>
                      </a:r>
                    </a:p>
                    <a:p>
                      <a:pPr marL="285750" indent="-285750">
                        <a:buFont typeface="Arial" panose="020B0604020202020204" pitchFamily="34" charset="0"/>
                        <a:buChar char="•"/>
                      </a:pPr>
                      <a:r>
                        <a:rPr lang="fr-CA" dirty="0">
                          <a:solidFill>
                            <a:schemeClr val="accent1">
                              <a:lumMod val="50000"/>
                            </a:schemeClr>
                          </a:solidFill>
                        </a:rPr>
                        <a:t>Conférence sur le don de soi (Journée nationale des PCC).</a:t>
                      </a:r>
                    </a:p>
                    <a:p>
                      <a:pPr marL="285750" indent="-285750">
                        <a:buFont typeface="Arial" panose="020B0604020202020204" pitchFamily="34" charset="0"/>
                        <a:buChar char="•"/>
                      </a:pPr>
                      <a:r>
                        <a:rPr lang="fr-CA" dirty="0">
                          <a:solidFill>
                            <a:schemeClr val="accent1">
                              <a:lumMod val="50000"/>
                            </a:schemeClr>
                          </a:solidFill>
                        </a:rPr>
                        <a:t>Affichage en vue de la journée des PCC.</a:t>
                      </a:r>
                    </a:p>
                    <a:p>
                      <a:pPr marL="285750" indent="-285750">
                        <a:buFont typeface="Arial" panose="020B0604020202020204" pitchFamily="34" charset="0"/>
                        <a:buChar char="•"/>
                      </a:pPr>
                      <a:r>
                        <a:rPr lang="fr-CA" dirty="0">
                          <a:solidFill>
                            <a:schemeClr val="accent1">
                              <a:lumMod val="50000"/>
                            </a:schemeClr>
                          </a:solidFill>
                        </a:rPr>
                        <a:t>«Jasettes» de corridors (Rimouski).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4030488"/>
                  </a:ext>
                </a:extLst>
              </a:tr>
              <a:tr h="1225421">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lphaLcParenR" startAt="3"/>
                        <a:tabLst/>
                        <a:defRPr/>
                      </a:pPr>
                      <a:r>
                        <a:rPr lang="fr-CA" dirty="0"/>
                        <a:t>Représentation dans les instances de la CSN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dirty="0">
                          <a:solidFill>
                            <a:schemeClr val="accent1">
                              <a:lumMod val="50000"/>
                            </a:schemeClr>
                          </a:solidFill>
                        </a:rPr>
                        <a:t>AG du CCBSL: 11 septembre (Témiscouata), 16 octobre (Kamouraska) et 1</a:t>
                      </a:r>
                      <a:r>
                        <a:rPr lang="fr-CA" baseline="30000" dirty="0">
                          <a:solidFill>
                            <a:schemeClr val="accent1">
                              <a:lumMod val="50000"/>
                            </a:schemeClr>
                          </a:solidFill>
                        </a:rPr>
                        <a:t>er</a:t>
                      </a:r>
                      <a:r>
                        <a:rPr lang="fr-CA" dirty="0">
                          <a:solidFill>
                            <a:schemeClr val="accent1">
                              <a:lumMod val="50000"/>
                            </a:schemeClr>
                          </a:solidFill>
                        </a:rPr>
                        <a:t> mai (Matane).</a:t>
                      </a:r>
                    </a:p>
                    <a:p>
                      <a:pPr marL="285750" indent="-285750">
                        <a:buFont typeface="Arial" panose="020B0604020202020204" pitchFamily="34" charset="0"/>
                        <a:buChar char="•"/>
                      </a:pPr>
                      <a:r>
                        <a:rPr lang="fr-CA" dirty="0">
                          <a:solidFill>
                            <a:schemeClr val="accent1">
                              <a:lumMod val="50000"/>
                            </a:schemeClr>
                          </a:solidFill>
                        </a:rPr>
                        <a:t>Regroupement université: 14 et 15 septembre, 16 novembre, 25 et 26 janvier.</a:t>
                      </a:r>
                    </a:p>
                    <a:p>
                      <a:pPr marL="285750" indent="-285750">
                        <a:buFont typeface="Arial" panose="020B0604020202020204" pitchFamily="34" charset="0"/>
                        <a:buChar char="•"/>
                      </a:pPr>
                      <a:r>
                        <a:rPr lang="fr-CA" dirty="0">
                          <a:solidFill>
                            <a:schemeClr val="accent1">
                              <a:lumMod val="50000"/>
                            </a:schemeClr>
                          </a:solidFill>
                        </a:rPr>
                        <a:t>Activités du CCQCA: 2 février et 15 mai.</a:t>
                      </a:r>
                    </a:p>
                    <a:p>
                      <a:pPr marL="285750" indent="-285750">
                        <a:buFont typeface="Arial" panose="020B0604020202020204" pitchFamily="34" charset="0"/>
                        <a:buChar char="•"/>
                      </a:pPr>
                      <a:r>
                        <a:rPr lang="fr-CA" dirty="0">
                          <a:solidFill>
                            <a:schemeClr val="accent1">
                              <a:lumMod val="50000"/>
                            </a:schemeClr>
                          </a:solidFill>
                        </a:rPr>
                        <a:t>Formation « Entraide » offerte par le CCBSL: 11 et 12 avril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639487"/>
                  </a:ext>
                </a:extLst>
              </a:tr>
            </a:tbl>
          </a:graphicData>
        </a:graphic>
      </p:graphicFrame>
    </p:spTree>
    <p:extLst>
      <p:ext uri="{BB962C8B-B14F-4D97-AF65-F5344CB8AC3E}">
        <p14:creationId xmlns:p14="http://schemas.microsoft.com/office/powerpoint/2010/main" val="2461744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graphicFrame>
        <p:nvGraphicFramePr>
          <p:cNvPr id="3" name="Tableau 6">
            <a:extLst>
              <a:ext uri="{FF2B5EF4-FFF2-40B4-BE49-F238E27FC236}">
                <a16:creationId xmlns:a16="http://schemas.microsoft.com/office/drawing/2014/main" id="{586E8758-7E65-7F3B-D823-FDDB4C209751}"/>
              </a:ext>
            </a:extLst>
          </p:cNvPr>
          <p:cNvGraphicFramePr>
            <a:graphicFrameLocks noGrp="1"/>
          </p:cNvGraphicFramePr>
          <p:nvPr>
            <p:ph idx="1"/>
            <p:extLst>
              <p:ext uri="{D42A27DB-BD31-4B8C-83A1-F6EECF244321}">
                <p14:modId xmlns:p14="http://schemas.microsoft.com/office/powerpoint/2010/main" val="3083323837"/>
              </p:ext>
            </p:extLst>
          </p:nvPr>
        </p:nvGraphicFramePr>
        <p:xfrm>
          <a:off x="103239" y="722672"/>
          <a:ext cx="11990438" cy="5491480"/>
        </p:xfrm>
        <a:graphic>
          <a:graphicData uri="http://schemas.openxmlformats.org/drawingml/2006/table">
            <a:tbl>
              <a:tblPr firstRow="1" bandRow="1">
                <a:tableStyleId>{5C22544A-7EE6-4342-B048-85BDC9FD1C3A}</a:tableStyleId>
              </a:tblPr>
              <a:tblGrid>
                <a:gridCol w="2048184">
                  <a:extLst>
                    <a:ext uri="{9D8B030D-6E8A-4147-A177-3AD203B41FA5}">
                      <a16:colId xmlns:a16="http://schemas.microsoft.com/office/drawing/2014/main" val="2315853376"/>
                    </a:ext>
                  </a:extLst>
                </a:gridCol>
                <a:gridCol w="9942254">
                  <a:extLst>
                    <a:ext uri="{9D8B030D-6E8A-4147-A177-3AD203B41FA5}">
                      <a16:colId xmlns:a16="http://schemas.microsoft.com/office/drawing/2014/main" val="1371240078"/>
                    </a:ext>
                  </a:extLst>
                </a:gridCol>
              </a:tblGrid>
              <a:tr h="370840">
                <a:tc>
                  <a:txBody>
                    <a:bodyPr/>
                    <a:lstStyle/>
                    <a:p>
                      <a:pPr algn="ctr"/>
                      <a:r>
                        <a:rPr lang="fr-CA" dirty="0"/>
                        <a:t>Responsabilités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fr-CA" dirty="0"/>
                        <a:t>Activités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42998493"/>
                  </a:ext>
                </a:extLst>
              </a:tr>
              <a:tr h="370840">
                <a:tc>
                  <a:txBody>
                    <a:bodyPr/>
                    <a:lstStyle/>
                    <a:p>
                      <a:pPr marL="342900" indent="-342900">
                        <a:buFont typeface="+mj-lt"/>
                        <a:buAutoNum type="alphaLcParenR" startAt="4"/>
                      </a:pPr>
                      <a:r>
                        <a:rPr lang="fr-CA" dirty="0"/>
                        <a:t>Représentation au campus de Rimouski et à l’externe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dirty="0">
                          <a:solidFill>
                            <a:schemeClr val="accent1">
                              <a:lumMod val="50000"/>
                            </a:schemeClr>
                          </a:solidFill>
                        </a:rPr>
                        <a:t>Associations étudiantes: AGECAR (7 septembre) et AGECALE (rencontre prévue et reportée à leur demande).</a:t>
                      </a:r>
                    </a:p>
                    <a:p>
                      <a:pPr marL="285750" indent="-285750">
                        <a:buFont typeface="Arial" panose="020B0604020202020204" pitchFamily="34" charset="0"/>
                        <a:buChar char="•"/>
                      </a:pPr>
                      <a:r>
                        <a:rPr lang="fr-CA" dirty="0">
                          <a:solidFill>
                            <a:schemeClr val="accent1">
                              <a:lumMod val="50000"/>
                            </a:schemeClr>
                          </a:solidFill>
                        </a:rPr>
                        <a:t>Démarche auprès du Mouvement action chômage du BSL: heures reconnues pour avoir accès aux prestations d’assurance-emploi.</a:t>
                      </a:r>
                    </a:p>
                    <a:p>
                      <a:pPr marL="285750" indent="-285750">
                        <a:buFont typeface="Arial" panose="020B0604020202020204" pitchFamily="34" charset="0"/>
                        <a:buChar char="•"/>
                      </a:pPr>
                      <a:r>
                        <a:rPr lang="fr-CA" dirty="0">
                          <a:solidFill>
                            <a:schemeClr val="accent1">
                              <a:lumMod val="50000"/>
                            </a:schemeClr>
                          </a:solidFill>
                        </a:rPr>
                        <a:t>Collation des grades: 21 octobre, dîner des Fêtes: 7 décembre, fête de la reconnaissance: 24 mai.</a:t>
                      </a:r>
                    </a:p>
                    <a:p>
                      <a:pPr marL="285750" indent="-285750">
                        <a:buFont typeface="Arial" panose="020B0604020202020204" pitchFamily="34" charset="0"/>
                        <a:buChar char="•"/>
                      </a:pPr>
                      <a:r>
                        <a:rPr lang="fr-CA" dirty="0">
                          <a:solidFill>
                            <a:schemeClr val="accent1">
                              <a:lumMod val="50000"/>
                            </a:schemeClr>
                          </a:solidFill>
                        </a:rPr>
                        <a:t>Rencontre de la Fondation de l’UQAR (avec Alexis): 6 décembre 2023.</a:t>
                      </a:r>
                    </a:p>
                    <a:p>
                      <a:pPr marL="285750" indent="-285750">
                        <a:buFont typeface="Arial" panose="020B0604020202020204" pitchFamily="34" charset="0"/>
                        <a:buChar char="•"/>
                      </a:pPr>
                      <a:r>
                        <a:rPr lang="fr-CA" dirty="0">
                          <a:solidFill>
                            <a:schemeClr val="accent1">
                              <a:lumMod val="50000"/>
                            </a:schemeClr>
                          </a:solidFill>
                        </a:rPr>
                        <a:t>Rencontre de la directrice des communications de l’UQAR (avec Michèle et Alexis): visibilité et reconnaissance des PCC: 1</a:t>
                      </a:r>
                      <a:r>
                        <a:rPr lang="fr-CA" baseline="30000" dirty="0">
                          <a:solidFill>
                            <a:schemeClr val="accent1">
                              <a:lumMod val="50000"/>
                            </a:schemeClr>
                          </a:solidFill>
                        </a:rPr>
                        <a:t>er</a:t>
                      </a:r>
                      <a:r>
                        <a:rPr lang="fr-CA" dirty="0">
                          <a:solidFill>
                            <a:schemeClr val="accent1">
                              <a:lumMod val="50000"/>
                            </a:schemeClr>
                          </a:solidFill>
                        </a:rPr>
                        <a:t> février.</a:t>
                      </a:r>
                    </a:p>
                    <a:p>
                      <a:pPr marL="285750" indent="-285750">
                        <a:buFont typeface="Arial" panose="020B0604020202020204" pitchFamily="34" charset="0"/>
                        <a:buChar char="•"/>
                      </a:pPr>
                      <a:r>
                        <a:rPr lang="fr-CA" dirty="0">
                          <a:solidFill>
                            <a:schemeClr val="accent1">
                              <a:lumMod val="50000"/>
                            </a:schemeClr>
                          </a:solidFill>
                        </a:rPr>
                        <a:t>Rencontre DAD sur l’accueil et l’intégration des PCC (avec Michèle): 9 février.</a:t>
                      </a:r>
                    </a:p>
                    <a:p>
                      <a:pPr marL="285750" indent="-285750">
                        <a:buFont typeface="Arial" panose="020B0604020202020204" pitchFamily="34" charset="0"/>
                        <a:buChar char="•"/>
                      </a:pPr>
                      <a:r>
                        <a:rPr lang="fr-CA" dirty="0">
                          <a:solidFill>
                            <a:schemeClr val="accent1">
                              <a:lumMod val="50000"/>
                            </a:schemeClr>
                          </a:solidFill>
                        </a:rPr>
                        <a:t>Collaboration à la préparation et à l’animation de deux CRP: 11 avril et 28 juin.</a:t>
                      </a:r>
                    </a:p>
                    <a:p>
                      <a:pPr marL="285750" indent="-285750">
                        <a:buFont typeface="Arial" panose="020B0604020202020204" pitchFamily="34" charset="0"/>
                        <a:buChar char="•"/>
                      </a:pPr>
                      <a:r>
                        <a:rPr lang="fr-CA" dirty="0">
                          <a:solidFill>
                            <a:schemeClr val="accent1">
                              <a:lumMod val="50000"/>
                            </a:schemeClr>
                          </a:solidFill>
                        </a:rPr>
                        <a:t>Webinaire FRQ: modifications aux fonds de recherche.</a:t>
                      </a:r>
                    </a:p>
                    <a:p>
                      <a:pPr marL="285750" indent="-285750">
                        <a:buFont typeface="Arial" panose="020B0604020202020204" pitchFamily="34" charset="0"/>
                        <a:buChar char="•"/>
                      </a:pPr>
                      <a:r>
                        <a:rPr lang="fr-CA" dirty="0">
                          <a:solidFill>
                            <a:schemeClr val="accent1">
                              <a:lumMod val="50000"/>
                            </a:schemeClr>
                          </a:solidFill>
                        </a:rPr>
                        <a:t>Représentation des PCC dans le cadre du processus de recrutement DAD: plusieurs rencontres.</a:t>
                      </a:r>
                    </a:p>
                    <a:p>
                      <a:pPr marL="285750" indent="-285750">
                        <a:buFont typeface="Arial" panose="020B0604020202020204" pitchFamily="34" charset="0"/>
                        <a:buChar char="•"/>
                      </a:pPr>
                      <a:r>
                        <a:rPr lang="fr-CA" dirty="0">
                          <a:solidFill>
                            <a:schemeClr val="accent1">
                              <a:lumMod val="50000"/>
                            </a:schemeClr>
                          </a:solidFill>
                        </a:rPr>
                        <a:t>Représentation des PCC au comité sur la liberté académique (avec M. Pouliot et M. </a:t>
                      </a:r>
                      <a:r>
                        <a:rPr lang="fr-CA" dirty="0" err="1">
                          <a:solidFill>
                            <a:schemeClr val="accent1">
                              <a:lumMod val="50000"/>
                            </a:schemeClr>
                          </a:solidFill>
                        </a:rPr>
                        <a:t>Hayyani</a:t>
                      </a:r>
                      <a:r>
                        <a:rPr lang="fr-CA" dirty="0">
                          <a:solidFill>
                            <a:schemeClr val="accent1">
                              <a:lumMod val="50000"/>
                            </a:schemeClr>
                          </a:solidFill>
                        </a:rPr>
                        <a:t>): 25 avril.</a:t>
                      </a:r>
                    </a:p>
                    <a:p>
                      <a:pPr marL="285750" indent="-285750">
                        <a:buFont typeface="Arial" panose="020B0604020202020204" pitchFamily="34" charset="0"/>
                        <a:buChar char="•"/>
                      </a:pPr>
                      <a:r>
                        <a:rPr lang="fr-CA" dirty="0">
                          <a:solidFill>
                            <a:schemeClr val="accent1">
                              <a:lumMod val="50000"/>
                            </a:schemeClr>
                          </a:solidFill>
                        </a:rPr>
                        <a:t>Rencontre de la direction de l’UQAR sur le budget: 28 mai.</a:t>
                      </a:r>
                    </a:p>
                    <a:p>
                      <a:pPr marL="285750" indent="-285750">
                        <a:buFont typeface="Arial" panose="020B0604020202020204" pitchFamily="34" charset="0"/>
                        <a:buChar char="•"/>
                      </a:pPr>
                      <a:r>
                        <a:rPr lang="fr-CA" dirty="0">
                          <a:solidFill>
                            <a:schemeClr val="accent1">
                              <a:lumMod val="50000"/>
                            </a:schemeClr>
                          </a:solidFill>
                        </a:rPr>
                        <a:t>Participation à la sous-commission des études (avec Marie-Claude Bolduc): 9 rencontres.</a:t>
                      </a:r>
                    </a:p>
                    <a:p>
                      <a:pPr marL="285750" indent="-285750">
                        <a:buFont typeface="Arial" panose="020B0604020202020204" pitchFamily="34" charset="0"/>
                        <a:buChar char="•"/>
                      </a:pPr>
                      <a:r>
                        <a:rPr lang="fr-CA" dirty="0">
                          <a:solidFill>
                            <a:schemeClr val="accent1">
                              <a:lumMod val="50000"/>
                            </a:schemeClr>
                          </a:solidFill>
                        </a:rPr>
                        <a:t>Démarches plus politiques auprès des instances de l’UQAR.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4030488"/>
                  </a:ext>
                </a:extLst>
              </a:tr>
              <a:tr h="370840">
                <a:tc>
                  <a:txBody>
                    <a:bodyPr/>
                    <a:lstStyle/>
                    <a:p>
                      <a:pPr marL="342900" indent="-342900">
                        <a:buFont typeface="+mj-lt"/>
                        <a:buAutoNum type="alphaLcParenR" startAt="5"/>
                      </a:pPr>
                      <a:r>
                        <a:rPr lang="fr-CA" dirty="0"/>
                        <a:t>Relations intersyndicales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dirty="0">
                          <a:solidFill>
                            <a:schemeClr val="accent1">
                              <a:lumMod val="50000"/>
                            </a:schemeClr>
                          </a:solidFill>
                        </a:rPr>
                        <a:t>Démarche auprès du SÉÉS.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3209421"/>
                  </a:ext>
                </a:extLst>
              </a:tr>
            </a:tbl>
          </a:graphicData>
        </a:graphic>
      </p:graphicFrame>
      <p:sp>
        <p:nvSpPr>
          <p:cNvPr id="2" name="Titre 1">
            <a:extLst>
              <a:ext uri="{FF2B5EF4-FFF2-40B4-BE49-F238E27FC236}">
                <a16:creationId xmlns:a16="http://schemas.microsoft.com/office/drawing/2014/main" id="{306DD89B-47E9-F1B4-F2B9-59DA6E8B9645}"/>
              </a:ext>
            </a:extLst>
          </p:cNvPr>
          <p:cNvSpPr>
            <a:spLocks noGrp="1"/>
          </p:cNvSpPr>
          <p:nvPr>
            <p:ph type="title"/>
          </p:nvPr>
        </p:nvSpPr>
        <p:spPr>
          <a:xfrm>
            <a:off x="98323" y="111892"/>
            <a:ext cx="11255477" cy="610780"/>
          </a:xfrm>
        </p:spPr>
        <p:txBody>
          <a:bodyPr>
            <a:normAutofit fontScale="90000"/>
          </a:bodyPr>
          <a:lstStyle/>
          <a:p>
            <a:r>
              <a:rPr lang="fr-FR" b="1" dirty="0">
                <a:solidFill>
                  <a:schemeClr val="accent1">
                    <a:lumMod val="50000"/>
                  </a:schemeClr>
                </a:solidFill>
              </a:rPr>
              <a:t>Principales réalisations</a:t>
            </a:r>
          </a:p>
        </p:txBody>
      </p:sp>
    </p:spTree>
    <p:extLst>
      <p:ext uri="{BB962C8B-B14F-4D97-AF65-F5344CB8AC3E}">
        <p14:creationId xmlns:p14="http://schemas.microsoft.com/office/powerpoint/2010/main" val="2139354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6AEBDB-F14D-4DD2-95CA-FF882D517642}"/>
              </a:ext>
            </a:extLst>
          </p:cNvPr>
          <p:cNvSpPr>
            <a:spLocks noGrp="1"/>
          </p:cNvSpPr>
          <p:nvPr>
            <p:ph type="title"/>
          </p:nvPr>
        </p:nvSpPr>
        <p:spPr>
          <a:xfrm>
            <a:off x="244536" y="111891"/>
            <a:ext cx="11109264" cy="876251"/>
          </a:xfrm>
        </p:spPr>
        <p:txBody>
          <a:bodyPr>
            <a:normAutofit/>
          </a:bodyPr>
          <a:lstStyle/>
          <a:p>
            <a:r>
              <a:rPr lang="fr-FR" b="1" dirty="0">
                <a:solidFill>
                  <a:schemeClr val="accent1">
                    <a:lumMod val="50000"/>
                  </a:schemeClr>
                </a:solidFill>
              </a:rPr>
              <a:t>Principales réalisations</a:t>
            </a:r>
          </a:p>
        </p:txBody>
      </p:sp>
      <p:graphicFrame>
        <p:nvGraphicFramePr>
          <p:cNvPr id="3" name="Tableau 6">
            <a:extLst>
              <a:ext uri="{FF2B5EF4-FFF2-40B4-BE49-F238E27FC236}">
                <a16:creationId xmlns:a16="http://schemas.microsoft.com/office/drawing/2014/main" id="{F4D7D887-D42B-E5FB-24EA-0C925AC54801}"/>
              </a:ext>
            </a:extLst>
          </p:cNvPr>
          <p:cNvGraphicFramePr>
            <a:graphicFrameLocks noGrp="1"/>
          </p:cNvGraphicFramePr>
          <p:nvPr>
            <p:ph idx="1"/>
            <p:extLst>
              <p:ext uri="{D42A27DB-BD31-4B8C-83A1-F6EECF244321}">
                <p14:modId xmlns:p14="http://schemas.microsoft.com/office/powerpoint/2010/main" val="3641724594"/>
              </p:ext>
            </p:extLst>
          </p:nvPr>
        </p:nvGraphicFramePr>
        <p:xfrm>
          <a:off x="244536" y="916221"/>
          <a:ext cx="11702927" cy="4856480"/>
        </p:xfrm>
        <a:graphic>
          <a:graphicData uri="http://schemas.openxmlformats.org/drawingml/2006/table">
            <a:tbl>
              <a:tblPr firstRow="1" bandRow="1">
                <a:tableStyleId>{5C22544A-7EE6-4342-B048-85BDC9FD1C3A}</a:tableStyleId>
              </a:tblPr>
              <a:tblGrid>
                <a:gridCol w="2895479">
                  <a:extLst>
                    <a:ext uri="{9D8B030D-6E8A-4147-A177-3AD203B41FA5}">
                      <a16:colId xmlns:a16="http://schemas.microsoft.com/office/drawing/2014/main" val="2315853376"/>
                    </a:ext>
                  </a:extLst>
                </a:gridCol>
                <a:gridCol w="8807448">
                  <a:extLst>
                    <a:ext uri="{9D8B030D-6E8A-4147-A177-3AD203B41FA5}">
                      <a16:colId xmlns:a16="http://schemas.microsoft.com/office/drawing/2014/main" val="2444893901"/>
                    </a:ext>
                  </a:extLst>
                </a:gridCol>
              </a:tblGrid>
              <a:tr h="370840">
                <a:tc>
                  <a:txBody>
                    <a:bodyPr/>
                    <a:lstStyle/>
                    <a:p>
                      <a:pPr algn="ctr"/>
                      <a:r>
                        <a:rPr lang="fr-CA" dirty="0"/>
                        <a:t>Responsabilités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fr-CA" dirty="0"/>
                        <a:t>Activités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42998493"/>
                  </a:ext>
                </a:extLst>
              </a:tr>
              <a:tr h="370840">
                <a:tc gridSpan="2">
                  <a:txBody>
                    <a:bodyPr/>
                    <a:lstStyle/>
                    <a:p>
                      <a:pPr marL="342900" indent="-342900">
                        <a:buFont typeface="+mj-lt"/>
                        <a:buAutoNum type="alphaLcParenR" startAt="6"/>
                      </a:pPr>
                      <a:r>
                        <a:rPr lang="fr-CA" dirty="0"/>
                        <a:t>Autres tâches prévues au plan de travail annuel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342900" indent="-342900">
                        <a:buFont typeface="+mj-lt"/>
                        <a:buAutoNum type="alphaLcParenR" startAt="6"/>
                      </a:pPr>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3555917"/>
                  </a:ext>
                </a:extLst>
              </a:tr>
              <a:tr h="370840">
                <a:tc rowSpan="2">
                  <a:txBody>
                    <a:bodyPr/>
                    <a:lstStyle/>
                    <a:p>
                      <a:pPr marL="354013" lvl="0" indent="0">
                        <a:buFont typeface="Arial" panose="020B0604020202020204" pitchFamily="34" charset="0"/>
                        <a:buNone/>
                      </a:pPr>
                      <a:r>
                        <a:rPr lang="fr-CA" dirty="0"/>
                        <a:t>Participation à la vie associative du syndicat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a:solidFill>
                            <a:schemeClr val="accent1">
                              <a:lumMod val="50000"/>
                            </a:schemeClr>
                          </a:solidFill>
                        </a:rPr>
                        <a:t>Collaboration à l’entrée en poste de notre nouvelle agente administrative.</a:t>
                      </a:r>
                    </a:p>
                    <a:p>
                      <a:pPr marL="285750" indent="-285750">
                        <a:buFont typeface="Arial" panose="020B0604020202020204" pitchFamily="34" charset="0"/>
                        <a:buChar char="•"/>
                      </a:pPr>
                      <a:r>
                        <a:rPr lang="fr-CA">
                          <a:solidFill>
                            <a:schemeClr val="accent1">
                              <a:lumMod val="50000"/>
                            </a:schemeClr>
                          </a:solidFill>
                        </a:rPr>
                        <a:t>Rencontres du CÉ: 16 rencontres.</a:t>
                      </a:r>
                    </a:p>
                    <a:p>
                      <a:pPr marL="285750" indent="-285750">
                        <a:buFont typeface="Arial" panose="020B0604020202020204" pitchFamily="34" charset="0"/>
                        <a:buChar char="•"/>
                      </a:pPr>
                      <a:r>
                        <a:rPr lang="fr-CA">
                          <a:solidFill>
                            <a:schemeClr val="accent1">
                              <a:lumMod val="50000"/>
                            </a:schemeClr>
                          </a:solidFill>
                        </a:rPr>
                        <a:t>Souper « Fin de la négo »: 25 octobre 2023.</a:t>
                      </a:r>
                      <a:endParaRPr lang="fr-CA"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4030488"/>
                  </a:ext>
                </a:extLst>
              </a:tr>
              <a:tr h="370840">
                <a:tc vMerge="1">
                  <a:txBody>
                    <a:bodyPr/>
                    <a:lstStyle/>
                    <a:p>
                      <a:pPr marL="354013" lvl="0" indent="0">
                        <a:buFont typeface="Arial" panose="020B0604020202020204" pitchFamily="34" charset="0"/>
                        <a:buNone/>
                      </a:pPr>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CA" b="1" dirty="0">
                          <a:solidFill>
                            <a:schemeClr val="accent1">
                              <a:lumMod val="50000"/>
                            </a:schemeClr>
                          </a:solidFill>
                        </a:rPr>
                        <a:t>Participation aux tâches administratives liées au fonctionnement du syndicat et du CÉ</a:t>
                      </a:r>
                      <a:r>
                        <a:rPr lang="fr-CA" dirty="0">
                          <a:solidFill>
                            <a:schemeClr val="accent1">
                              <a:lumMod val="50000"/>
                            </a:schemeClr>
                          </a:solidFill>
                        </a:rPr>
                        <a:t>: suivi des courriels et des demandes des membres ou des partenaires externes, collaboration à la rédaction de quelques communications plus politiques, coordination des tâches avec les collègues de l’exécutif et avec l’agente administrative, collaboration à la préparation / rédaction de documents utilisés par le CÉ, collaboration à l’instauration de la carte </a:t>
                      </a:r>
                      <a:r>
                        <a:rPr lang="fr-CA">
                          <a:solidFill>
                            <a:schemeClr val="accent1">
                              <a:lumMod val="50000"/>
                            </a:schemeClr>
                          </a:solidFill>
                        </a:rPr>
                        <a:t>de membre virtuelle, </a:t>
                      </a:r>
                      <a:r>
                        <a:rPr lang="fr-CA" dirty="0">
                          <a:solidFill>
                            <a:schemeClr val="accent1">
                              <a:lumMod val="50000"/>
                            </a:schemeClr>
                          </a:solidFill>
                        </a:rPr>
                        <a:t>amorce du travail de révision des règlements généraux du SCCCUQAR.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2911723"/>
                  </a:ext>
                </a:extLst>
              </a:tr>
              <a:tr h="370840">
                <a:tc>
                  <a:txBody>
                    <a:bodyPr/>
                    <a:lstStyle/>
                    <a:p>
                      <a:pPr marL="354012" lvl="1" indent="0">
                        <a:buFont typeface="Arial" panose="020B0604020202020204" pitchFamily="34" charset="0"/>
                        <a:buNone/>
                      </a:pPr>
                      <a:r>
                        <a:rPr lang="fr-CA" dirty="0"/>
                        <a:t>Soutien à l’implication des membres dans les instances de l’UQAR (priorité du plan de travail annuel)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b="1" dirty="0">
                          <a:solidFill>
                            <a:schemeClr val="accent1">
                              <a:lumMod val="50000"/>
                            </a:schemeClr>
                          </a:solidFill>
                        </a:rPr>
                        <a:t>Rencontres avec Colette Michaud</a:t>
                      </a:r>
                      <a:r>
                        <a:rPr lang="fr-CA" dirty="0">
                          <a:solidFill>
                            <a:schemeClr val="accent1">
                              <a:lumMod val="50000"/>
                            </a:schemeClr>
                          </a:solidFill>
                        </a:rPr>
                        <a:t>, représentante des PCC au sein du CISSTÉ: 8 septembre, 11 octobre, 13 décembre et 5 mars.</a:t>
                      </a:r>
                    </a:p>
                    <a:p>
                      <a:pPr marL="285750" indent="-285750">
                        <a:buFont typeface="Arial" panose="020B0604020202020204" pitchFamily="34" charset="0"/>
                        <a:buChar char="•"/>
                      </a:pPr>
                      <a:r>
                        <a:rPr lang="fr-CA" dirty="0">
                          <a:solidFill>
                            <a:schemeClr val="accent1">
                              <a:lumMod val="50000"/>
                            </a:schemeClr>
                          </a:solidFill>
                        </a:rPr>
                        <a:t>Participation au CISSTÉ du 12 septembre.</a:t>
                      </a:r>
                    </a:p>
                    <a:p>
                      <a:pPr marL="285750" indent="-285750">
                        <a:buFont typeface="Arial" panose="020B0604020202020204" pitchFamily="34" charset="0"/>
                        <a:buChar char="•"/>
                      </a:pPr>
                      <a:r>
                        <a:rPr lang="fr-CA" dirty="0">
                          <a:solidFill>
                            <a:schemeClr val="accent1">
                              <a:lumMod val="50000"/>
                            </a:schemeClr>
                          </a:solidFill>
                        </a:rPr>
                        <a:t>Collaboration avec la DRH pour finaliser la nomination d’une RSS.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411967"/>
                  </a:ext>
                </a:extLst>
              </a:tr>
            </a:tbl>
          </a:graphicData>
        </a:graphic>
      </p:graphicFrame>
    </p:spTree>
    <p:extLst>
      <p:ext uri="{BB962C8B-B14F-4D97-AF65-F5344CB8AC3E}">
        <p14:creationId xmlns:p14="http://schemas.microsoft.com/office/powerpoint/2010/main" val="3900202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59B273-0617-D817-E0BB-9993B66718F8}"/>
              </a:ext>
            </a:extLst>
          </p:cNvPr>
          <p:cNvSpPr>
            <a:spLocks noGrp="1"/>
          </p:cNvSpPr>
          <p:nvPr>
            <p:ph type="title"/>
          </p:nvPr>
        </p:nvSpPr>
        <p:spPr>
          <a:xfrm>
            <a:off x="471949" y="69116"/>
            <a:ext cx="8480322" cy="956853"/>
          </a:xfrm>
        </p:spPr>
        <p:txBody>
          <a:bodyPr>
            <a:normAutofit/>
          </a:bodyPr>
          <a:lstStyle/>
          <a:p>
            <a:r>
              <a:rPr lang="fr-FR" b="1" dirty="0">
                <a:solidFill>
                  <a:srgbClr val="C00000"/>
                </a:solidFill>
              </a:rPr>
              <a:t>Priorités pour la prochaine année</a:t>
            </a:r>
          </a:p>
        </p:txBody>
      </p:sp>
      <p:sp>
        <p:nvSpPr>
          <p:cNvPr id="3" name="ZoneTexte 2">
            <a:extLst>
              <a:ext uri="{FF2B5EF4-FFF2-40B4-BE49-F238E27FC236}">
                <a16:creationId xmlns:a16="http://schemas.microsoft.com/office/drawing/2014/main" id="{72CE5C09-8B2E-5FD1-CEFE-ECF8C3DFE825}"/>
              </a:ext>
            </a:extLst>
          </p:cNvPr>
          <p:cNvSpPr txBox="1"/>
          <p:nvPr/>
        </p:nvSpPr>
        <p:spPr>
          <a:xfrm>
            <a:off x="471949" y="905232"/>
            <a:ext cx="11248102" cy="5047536"/>
          </a:xfrm>
          <a:prstGeom prst="rect">
            <a:avLst/>
          </a:prstGeom>
          <a:noFill/>
        </p:spPr>
        <p:txBody>
          <a:bodyPr wrap="square" rtlCol="0">
            <a:spAutoFit/>
          </a:bodyPr>
          <a:lstStyle/>
          <a:p>
            <a:pPr marL="457200" indent="-457200">
              <a:buFont typeface="+mj-lt"/>
              <a:buAutoNum type="arabicPeriod"/>
            </a:pPr>
            <a:r>
              <a:rPr lang="fr-CA" sz="2300" dirty="0">
                <a:solidFill>
                  <a:schemeClr val="accent1">
                    <a:lumMod val="50000"/>
                  </a:schemeClr>
                </a:solidFill>
              </a:rPr>
              <a:t>Collaboration avec la VP à l’information et à la mobilisation afin de maintenir un élan de mobilisation, notamment en vue de la prochaine négo.</a:t>
            </a:r>
          </a:p>
          <a:p>
            <a:pPr marL="457200" indent="-457200">
              <a:buFont typeface="+mj-lt"/>
              <a:buAutoNum type="arabicPeriod"/>
            </a:pPr>
            <a:r>
              <a:rPr lang="fr-CA" sz="2300" dirty="0">
                <a:solidFill>
                  <a:schemeClr val="accent1">
                    <a:lumMod val="50000"/>
                  </a:schemeClr>
                </a:solidFill>
              </a:rPr>
              <a:t>Collaboration au travail de préparation de la prochaine négo.</a:t>
            </a:r>
          </a:p>
          <a:p>
            <a:pPr marL="457200" indent="-457200">
              <a:buFont typeface="+mj-lt"/>
              <a:buAutoNum type="arabicPeriod"/>
            </a:pPr>
            <a:r>
              <a:rPr lang="fr-CA" sz="2300" dirty="0">
                <a:solidFill>
                  <a:schemeClr val="accent1">
                    <a:lumMod val="50000"/>
                  </a:schemeClr>
                </a:solidFill>
              </a:rPr>
              <a:t>Collaboration à la préparation et à l’animation des CRP.</a:t>
            </a:r>
          </a:p>
          <a:p>
            <a:pPr marL="457200" indent="-457200">
              <a:buFont typeface="+mj-lt"/>
              <a:buAutoNum type="arabicPeriod"/>
            </a:pPr>
            <a:r>
              <a:rPr lang="fr-CA" sz="2300" dirty="0">
                <a:solidFill>
                  <a:schemeClr val="accent1">
                    <a:lumMod val="50000"/>
                  </a:schemeClr>
                </a:solidFill>
              </a:rPr>
              <a:t>Collaboration à la coordination des tâches entre les membres du CÉ et avec l’agente administrative.</a:t>
            </a:r>
          </a:p>
          <a:p>
            <a:pPr marL="457200" indent="-457200">
              <a:buFont typeface="+mj-lt"/>
              <a:buAutoNum type="arabicPeriod"/>
            </a:pPr>
            <a:r>
              <a:rPr lang="fr-CA" sz="2300" dirty="0">
                <a:solidFill>
                  <a:schemeClr val="accent1">
                    <a:lumMod val="50000"/>
                  </a:schemeClr>
                </a:solidFill>
              </a:rPr>
              <a:t>Collaboration à l’étude de la faisabilité de l’implantation de la mise sur pied d’un réseau d’entraide, à l’UQAR.</a:t>
            </a:r>
          </a:p>
          <a:p>
            <a:pPr marL="457200" indent="-457200">
              <a:buFont typeface="+mj-lt"/>
              <a:buAutoNum type="arabicPeriod"/>
            </a:pPr>
            <a:r>
              <a:rPr lang="fr-CA" sz="2300" dirty="0">
                <a:solidFill>
                  <a:schemeClr val="accent1">
                    <a:lumMod val="50000"/>
                  </a:schemeClr>
                </a:solidFill>
              </a:rPr>
              <a:t>Participation aux rencontres du Regroupement université de la FNEEQ, lorsque pertinent.</a:t>
            </a:r>
          </a:p>
          <a:p>
            <a:pPr marL="457200" indent="-457200">
              <a:buFont typeface="+mj-lt"/>
              <a:buAutoNum type="arabicPeriod"/>
            </a:pPr>
            <a:r>
              <a:rPr lang="fr-CA" sz="2300" dirty="0">
                <a:solidFill>
                  <a:schemeClr val="accent1">
                    <a:lumMod val="50000"/>
                  </a:schemeClr>
                </a:solidFill>
              </a:rPr>
              <a:t>Participation aux autres instances de la CSN, dont le Conseil central BSL.</a:t>
            </a:r>
          </a:p>
          <a:p>
            <a:pPr marL="457200" indent="-457200">
              <a:buFont typeface="+mj-lt"/>
              <a:buAutoNum type="arabicPeriod"/>
            </a:pPr>
            <a:r>
              <a:rPr lang="fr-CA" sz="2300" dirty="0">
                <a:solidFill>
                  <a:schemeClr val="accent1">
                    <a:lumMod val="50000"/>
                  </a:schemeClr>
                </a:solidFill>
              </a:rPr>
              <a:t>Poursuite du soutien aux personnes chargées de cours qui s’impliqueront dans le dossier de la SST.</a:t>
            </a:r>
          </a:p>
          <a:p>
            <a:pPr marL="457200" indent="-457200">
              <a:buFont typeface="+mj-lt"/>
              <a:buAutoNum type="arabicPeriod"/>
            </a:pPr>
            <a:r>
              <a:rPr lang="fr-CA" sz="2300" dirty="0">
                <a:solidFill>
                  <a:schemeClr val="accent1">
                    <a:lumMod val="50000"/>
                  </a:schemeClr>
                </a:solidFill>
              </a:rPr>
              <a:t>Implication au sein du comité sur la liberté académique et de la sous-commission des études.</a:t>
            </a:r>
          </a:p>
        </p:txBody>
      </p:sp>
      <p:sp>
        <p:nvSpPr>
          <p:cNvPr id="4" name="ZoneTexte 3">
            <a:extLst>
              <a:ext uri="{FF2B5EF4-FFF2-40B4-BE49-F238E27FC236}">
                <a16:creationId xmlns:a16="http://schemas.microsoft.com/office/drawing/2014/main" id="{BB83F0D7-21A4-2B61-764B-2ECF0143756F}"/>
              </a:ext>
            </a:extLst>
          </p:cNvPr>
          <p:cNvSpPr txBox="1"/>
          <p:nvPr/>
        </p:nvSpPr>
        <p:spPr>
          <a:xfrm>
            <a:off x="250723" y="5865554"/>
            <a:ext cx="8922774" cy="923330"/>
          </a:xfrm>
          <a:prstGeom prst="rect">
            <a:avLst/>
          </a:prstGeom>
          <a:noFill/>
        </p:spPr>
        <p:txBody>
          <a:bodyPr wrap="square" rtlCol="0">
            <a:spAutoFit/>
          </a:bodyPr>
          <a:lstStyle/>
          <a:p>
            <a:pPr algn="ctr"/>
            <a:r>
              <a:rPr lang="fr-CA" sz="5400" dirty="0">
                <a:solidFill>
                  <a:schemeClr val="bg1"/>
                </a:solidFill>
              </a:rPr>
              <a:t>Merci de votre confiance </a:t>
            </a:r>
            <a:r>
              <a:rPr lang="fr-CA" sz="5400" dirty="0">
                <a:solidFill>
                  <a:schemeClr val="bg1"/>
                </a:solidFill>
                <a:sym typeface="Wingdings" panose="05000000000000000000" pitchFamily="2" charset="2"/>
              </a:rPr>
              <a:t></a:t>
            </a:r>
            <a:endParaRPr lang="fr-CA" sz="5400" dirty="0">
              <a:solidFill>
                <a:schemeClr val="bg1"/>
              </a:solidFill>
            </a:endParaRPr>
          </a:p>
        </p:txBody>
      </p:sp>
    </p:spTree>
    <p:extLst>
      <p:ext uri="{BB962C8B-B14F-4D97-AF65-F5344CB8AC3E}">
        <p14:creationId xmlns:p14="http://schemas.microsoft.com/office/powerpoint/2010/main" val="212526117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1026</Words>
  <Application>Microsoft Office PowerPoint</Application>
  <PresentationFormat>Grand écran</PresentationFormat>
  <Paragraphs>74</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Calibri Light</vt:lpstr>
      <vt:lpstr>Wingdings</vt:lpstr>
      <vt:lpstr>Thème Office</vt:lpstr>
      <vt:lpstr>Assemblée générale annuelle du 10 juin 2024</vt:lpstr>
      <vt:lpstr>Rappel des responsabilités de la personne à la première vice-présidence</vt:lpstr>
      <vt:lpstr>Principales réalisations</vt:lpstr>
      <vt:lpstr>Principales réalisations</vt:lpstr>
      <vt:lpstr>Principales réalisations</vt:lpstr>
      <vt:lpstr>Priorités pour la prochaine année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Christian Guillemette</dc:creator>
  <cp:lastModifiedBy>Syndicat des chargés de cours de l'UQAR</cp:lastModifiedBy>
  <cp:revision>37</cp:revision>
  <dcterms:created xsi:type="dcterms:W3CDTF">2023-05-25T00:11:35Z</dcterms:created>
  <dcterms:modified xsi:type="dcterms:W3CDTF">2024-06-10T19:20:42Z</dcterms:modified>
</cp:coreProperties>
</file>