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2" r:id="rId4"/>
    <p:sldId id="274" r:id="rId5"/>
    <p:sldId id="272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8" d="100"/>
          <a:sy n="78" d="100"/>
        </p:scale>
        <p:origin x="41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2.jpeg"/><Relationship Id="rId5" Type="http://schemas.openxmlformats.org/officeDocument/2006/relationships/hyperlink" Target="https://scccuqar.monsyndicat.org/statuts-et-reglements/section-iii-comite-executif/" TargetMode="Externa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2.jpeg"/><Relationship Id="rId5" Type="http://schemas.openxmlformats.org/officeDocument/2006/relationships/hyperlink" Target="https://scccuqar.monsyndicat.org/statuts-et-reglements/section-iii-comite-executif/" TargetMode="Externa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3.xml"/><Relationship Id="rId7" Type="http://schemas.openxmlformats.org/officeDocument/2006/relationships/image" Target="../media/image5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761AFDAA-F249-1ECB-3879-86C640B8A4B3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0" y="3101009"/>
            <a:ext cx="9144000" cy="2729949"/>
          </a:xfrm>
        </p:spPr>
        <p:txBody>
          <a:bodyPr>
            <a:normAutofit fontScale="90000"/>
          </a:bodyPr>
          <a:lstStyle/>
          <a:p>
            <a:r>
              <a:rPr lang="fr-CA" sz="3600" b="1" dirty="0">
                <a:latin typeface="+mn-lt"/>
              </a:rPr>
              <a:t>Tchabagnan Ayeva,</a:t>
            </a:r>
            <a:br>
              <a:rPr lang="fr-CA" sz="3600" dirty="0">
                <a:latin typeface="+mn-lt"/>
              </a:rPr>
            </a:br>
            <a:r>
              <a:rPr lang="fr-CA" sz="3600" dirty="0">
                <a:latin typeface="+mn-lt"/>
              </a:rPr>
              <a:t>secrétaire-trésorier</a:t>
            </a:r>
            <a:br>
              <a:rPr lang="fr-CA" sz="3600" dirty="0"/>
            </a:br>
            <a:br>
              <a:rPr lang="fr-CA" sz="3600" dirty="0"/>
            </a:br>
            <a:r>
              <a:rPr lang="fr-CA" sz="3600" b="1" dirty="0">
                <a:solidFill>
                  <a:srgbClr val="FF0000"/>
                </a:solidFill>
                <a:latin typeface="+mn-lt"/>
              </a:rPr>
              <a:t>Rapport sommaire</a:t>
            </a:r>
            <a:r>
              <a:rPr lang="fr-CA" sz="3600" dirty="0">
                <a:solidFill>
                  <a:srgbClr val="FF0000"/>
                </a:solidFill>
                <a:latin typeface="+mn-lt"/>
              </a:rPr>
              <a:t> </a:t>
            </a:r>
            <a:br>
              <a:rPr lang="fr-CA" sz="3600" dirty="0">
                <a:solidFill>
                  <a:srgbClr val="FF0000"/>
                </a:solidFill>
                <a:latin typeface="+mn-lt"/>
              </a:rPr>
            </a:br>
            <a:r>
              <a:rPr lang="fr-CA" sz="3600" dirty="0">
                <a:solidFill>
                  <a:srgbClr val="FF0000"/>
                </a:solidFill>
                <a:latin typeface="+mn-lt"/>
              </a:rPr>
              <a:t>de mes activités et rencontres</a:t>
            </a:r>
            <a:br>
              <a:rPr lang="fr-CA" sz="3600" dirty="0">
                <a:solidFill>
                  <a:srgbClr val="FF0000"/>
                </a:solidFill>
                <a:latin typeface="+mn-lt"/>
              </a:rPr>
            </a:br>
            <a:r>
              <a:rPr lang="fr-CA" sz="3600" dirty="0">
                <a:solidFill>
                  <a:srgbClr val="FF0000"/>
                </a:solidFill>
                <a:latin typeface="+mn-lt"/>
              </a:rPr>
              <a:t>en 2023-2024</a:t>
            </a:r>
            <a:endParaRPr lang="fr-FR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848C89B1-C957-645D-5109-46F69B46A1E5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08246" y="1586865"/>
            <a:ext cx="6727508" cy="1655762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0070C0"/>
                </a:solidFill>
              </a:rPr>
              <a:t>AGA du 10 juin 2024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0F7284-5AA7-4EEC-AF96-14865D94335F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11936" y="404191"/>
            <a:ext cx="10168128" cy="591047"/>
          </a:xfrm>
        </p:spPr>
        <p:txBody>
          <a:bodyPr>
            <a:normAutofit/>
          </a:bodyPr>
          <a:lstStyle/>
          <a:p>
            <a:pPr algn="ctr"/>
            <a:r>
              <a:rPr lang="fr-CA" sz="2800" dirty="0"/>
              <a:t>        </a:t>
            </a:r>
            <a:r>
              <a:rPr lang="fr-CA" sz="3600" b="1" dirty="0">
                <a:latin typeface="+mn-lt"/>
              </a:rPr>
              <a:t>Secrétariat-trésorerie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00D237-AFBA-4DD6-8395-005C603953FA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38999" y="1541594"/>
            <a:ext cx="11184835" cy="5124678"/>
          </a:xfr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r-CA" b="1" u="sng" dirty="0">
                <a:solidFill>
                  <a:srgbClr val="FF0000"/>
                </a:solidFill>
              </a:rPr>
              <a:t>Activités au secrétariat</a:t>
            </a:r>
            <a:r>
              <a:rPr lang="fr-CA" b="1" dirty="0">
                <a:solidFill>
                  <a:srgbClr val="FF0000"/>
                </a:solidFill>
              </a:rPr>
              <a:t> </a:t>
            </a:r>
            <a:r>
              <a:rPr lang="fr-CA" b="1" dirty="0"/>
              <a:t>: </a:t>
            </a:r>
            <a:r>
              <a:rPr lang="fr-CA" sz="2000" dirty="0">
                <a:hlinkClick r:id="rId5"/>
              </a:rPr>
              <a:t>Section III – Comité exécutif (monsyndicat.org)</a:t>
            </a:r>
            <a:endParaRPr lang="fr-CA" sz="2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fr-CA" sz="2650" dirty="0"/>
              <a:t>Échanges réguliers avec l’adjointe administrative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50" dirty="0"/>
              <a:t>Suivi des différents dossiers du Syndicat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50" dirty="0"/>
              <a:t>Préparation des rencontres du comité exécutif (CE)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50" dirty="0"/>
              <a:t>Prise de notes lors des réunions du CE: appuyer l’adjointe admin. pour les PV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50" dirty="0"/>
              <a:t>Préparation des assemblées générales (AG)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50" dirty="0"/>
              <a:t>Prise de notes lors des AG: appuyer l’adjointe admin. pour la rédaction des PV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50" dirty="0"/>
              <a:t>Préparation des rencontres du conseil syndical (CS)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50" dirty="0"/>
              <a:t>Prise de notes et rédaction des procès-verbaux des réunions du CS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50" dirty="0"/>
              <a:t>Etc.</a:t>
            </a:r>
          </a:p>
        </p:txBody>
      </p:sp>
      <p:pic>
        <p:nvPicPr>
          <p:cNvPr id="5" name="Image 4" descr="Aperçu de l’image">
            <a:extLst>
              <a:ext uri="{FF2B5EF4-FFF2-40B4-BE49-F238E27FC236}">
                <a16:creationId xmlns:a16="http://schemas.microsoft.com/office/drawing/2014/main" id="{3228FE99-0174-CAF7-DEAF-3DEA161B4A8E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43" y="82249"/>
            <a:ext cx="3905766" cy="12349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4756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0F7284-5AA7-4EEC-AF96-14865D94335F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11936" y="404191"/>
            <a:ext cx="10168128" cy="591047"/>
          </a:xfrm>
        </p:spPr>
        <p:txBody>
          <a:bodyPr>
            <a:normAutofit/>
          </a:bodyPr>
          <a:lstStyle/>
          <a:p>
            <a:pPr algn="ctr"/>
            <a:r>
              <a:rPr lang="fr-CA" sz="3600" b="1" dirty="0">
                <a:latin typeface="+mn-lt"/>
              </a:rPr>
              <a:t>Secrétariat-trésorerie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00D237-AFBA-4DD6-8395-005C603953FA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34370" y="1354241"/>
            <a:ext cx="12057630" cy="5503760"/>
          </a:xfr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b="1" u="sng" dirty="0">
                <a:solidFill>
                  <a:srgbClr val="FF0000"/>
                </a:solidFill>
              </a:rPr>
              <a:t>Activités à la trésorerie</a:t>
            </a:r>
            <a:r>
              <a:rPr lang="fr-CA" b="1" dirty="0">
                <a:solidFill>
                  <a:srgbClr val="FF0000"/>
                </a:solidFill>
              </a:rPr>
              <a:t> </a:t>
            </a:r>
            <a:r>
              <a:rPr lang="fr-CA" sz="2200" b="1" dirty="0"/>
              <a:t>: </a:t>
            </a:r>
            <a:r>
              <a:rPr lang="fr-CA" sz="2200" dirty="0">
                <a:hlinkClick r:id="rId5"/>
              </a:rPr>
              <a:t>Section III – Comité exécutif (monsyndicat.org)</a:t>
            </a:r>
            <a:endParaRPr lang="fr-CA" sz="22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Vérification et signature des chèques, des rapports de trésorerie, de conciliation de caisse, du registre de trésorerie, transmission des per capita aux instances, etc.;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Remboursements des dépenses / paiement des indemnités aux membres des comités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Vérification de l’exactitude des prélèvements et dépôts des remises syndicales;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Échanges avec Desjardins pour les placements, versements des paies (adjointe adm.)...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Échanges avec Revenu Québec (sommaire du relevé 1 et autres);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Planification et gestion des dépenses, versements des dons selon nos politiques, etc.;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Rencontres périodiques avec le comité de surveillance et échanges par courriel;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Préparation des états financiers 2023-2024 et de la proposition du budget 2024-2025;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Travail accompli en étroite collaboration avec notre excellente adjointe administrative. </a:t>
            </a:r>
            <a:r>
              <a:rPr lang="fr-CA" sz="3200" b="1" dirty="0">
                <a:solidFill>
                  <a:srgbClr val="00B050"/>
                </a:solidFill>
              </a:rPr>
              <a:t>Merci beaucoup, Joanie!  </a:t>
            </a:r>
          </a:p>
        </p:txBody>
      </p:sp>
      <p:pic>
        <p:nvPicPr>
          <p:cNvPr id="5" name="Image 4" descr="Aperçu de l’image">
            <a:extLst>
              <a:ext uri="{FF2B5EF4-FFF2-40B4-BE49-F238E27FC236}">
                <a16:creationId xmlns:a16="http://schemas.microsoft.com/office/drawing/2014/main" id="{E34CA742-4465-E8E2-928C-AF144627F086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0" y="119311"/>
            <a:ext cx="3905766" cy="12349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978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E7D07B4-B7F1-0AE5-50F4-B05ECBB9619E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7E30E6FF-6659-B830-20CB-0BB02164A7C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564640" y="924560"/>
            <a:ext cx="9788995" cy="46156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CA" sz="32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Quelques statistiques de 2024-2025</a:t>
            </a:r>
            <a:r>
              <a:rPr kumimoji="0" lang="fr-CA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CA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CA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Réunions du Comité exécutif: </a:t>
            </a:r>
            <a:r>
              <a:rPr kumimoji="0" lang="fr-CA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CA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Réunions du Conseil </a:t>
            </a:r>
            <a:r>
              <a:rPr lang="fr-CA" sz="3200" dirty="0">
                <a:solidFill>
                  <a:schemeClr val="bg1"/>
                </a:solidFill>
                <a:latin typeface="Calibri" panose="020F0502020204030204"/>
              </a:rPr>
              <a:t>syndical</a:t>
            </a:r>
            <a:r>
              <a:rPr kumimoji="0" lang="fr-CA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fr-CA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fr-CA" sz="3200" b="1" dirty="0">
                <a:solidFill>
                  <a:srgbClr val="FF0000"/>
                </a:solidFill>
                <a:latin typeface="Calibri" panose="020F0502020204030204"/>
              </a:rPr>
              <a:t>3</a:t>
            </a:r>
            <a:endParaRPr kumimoji="0" lang="fr-CA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CA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Réunions du Comité de surveillance: </a:t>
            </a:r>
            <a:r>
              <a:rPr kumimoji="0" lang="fr-CA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CA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fr-CA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CA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Assemblées générales: </a:t>
            </a:r>
            <a:r>
              <a:rPr lang="fr-CA" sz="3200" b="1" dirty="0">
                <a:solidFill>
                  <a:srgbClr val="FF0000"/>
                </a:solidFill>
                <a:latin typeface="Calibri" panose="020F0502020204030204"/>
              </a:rPr>
              <a:t>3</a:t>
            </a:r>
            <a:endParaRPr kumimoji="0" lang="fr-CA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CA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Autres rencontres et échanges: </a:t>
            </a:r>
            <a:r>
              <a:rPr lang="fr-CA" sz="3200" b="1" dirty="0">
                <a:solidFill>
                  <a:srgbClr val="FF0000"/>
                </a:solidFill>
                <a:latin typeface="Calibri" panose="020F0502020204030204"/>
              </a:rPr>
              <a:t>47</a:t>
            </a:r>
            <a:endParaRPr kumimoji="0" lang="fr-CA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CA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Nombre d’heures de travail</a:t>
            </a:r>
            <a:r>
              <a:rPr kumimoji="0" lang="fr-CA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fr-CA" sz="3200" b="1" u="sng" dirty="0">
                <a:solidFill>
                  <a:srgbClr val="00B050"/>
                </a:solidFill>
                <a:latin typeface="Calibri" panose="020F0502020204030204"/>
              </a:rPr>
              <a:t>Je ne les compte plus.</a:t>
            </a:r>
            <a:endParaRPr kumimoji="0" lang="fr-CA" sz="3200" b="1" i="0" u="sng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128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59B273-0617-D817-E0BB-9993B66718F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46398" y="159549"/>
            <a:ext cx="8480322" cy="678426"/>
          </a:xfrm>
        </p:spPr>
        <p:txBody>
          <a:bodyPr>
            <a:normAutofit fontScale="90000"/>
          </a:bodyPr>
          <a:lstStyle/>
          <a:p>
            <a:pPr algn="ctr"/>
            <a:br>
              <a:rPr lang="fr-FR" b="1" dirty="0">
                <a:solidFill>
                  <a:srgbClr val="C00000"/>
                </a:solidFill>
                <a:latin typeface="+mn-lt"/>
              </a:rPr>
            </a:br>
            <a:br>
              <a:rPr lang="fr-FR" b="1" dirty="0">
                <a:solidFill>
                  <a:srgbClr val="C00000"/>
                </a:solidFill>
              </a:rPr>
            </a:br>
            <a:endParaRPr lang="fr-FR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7883789-CDB3-03D1-0501-105A4170B196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833362" y="0"/>
            <a:ext cx="8016935" cy="96042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F6643FC3-25C3-9FB7-67E5-992F0278CFDB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062941" y="5894749"/>
            <a:ext cx="7352413" cy="963251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AD1C070A-E43F-A7A7-98A2-C1F4028A2C11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442452" y="874171"/>
            <a:ext cx="101862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Poursuivre le </a:t>
            </a:r>
            <a:r>
              <a:rPr lang="fr-CA" sz="2200" b="1" dirty="0">
                <a:solidFill>
                  <a:srgbClr val="FF0000"/>
                </a:solidFill>
              </a:rPr>
              <a:t>virage électronique </a:t>
            </a: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des opérations financières du Syndicat en étroite collaboration avec l’adjointe administrative;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Mettre en application les différentes </a:t>
            </a:r>
            <a:r>
              <a:rPr lang="fr-CA" sz="2200" b="1" dirty="0">
                <a:solidFill>
                  <a:srgbClr val="FF0000"/>
                </a:solidFill>
              </a:rPr>
              <a:t>recommandations</a:t>
            </a: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 du comité de surveillance;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Prendre toutes les dispositions nécessaires pour obtenir tous les </a:t>
            </a:r>
            <a:r>
              <a:rPr lang="fr-CA" sz="2200" b="1" dirty="0">
                <a:solidFill>
                  <a:srgbClr val="FF0000"/>
                </a:solidFill>
              </a:rPr>
              <a:t>remboursements</a:t>
            </a: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 des instances à temps; 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Contribuer à la </a:t>
            </a:r>
            <a:r>
              <a:rPr lang="fr-CA" sz="2200" b="1" dirty="0">
                <a:solidFill>
                  <a:srgbClr val="FF0000"/>
                </a:solidFill>
              </a:rPr>
              <a:t>préparation de la prochaine négociation</a:t>
            </a:r>
            <a:r>
              <a:rPr lang="fr-CA" sz="2200" dirty="0">
                <a:solidFill>
                  <a:srgbClr val="FF0000"/>
                </a:solidFill>
              </a:rPr>
              <a:t> </a:t>
            </a: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de renouvèlement de la convention collective; 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Poursuivre l’étroite collaboration avec l’adjointe administrative dans la </a:t>
            </a:r>
            <a:r>
              <a:rPr lang="fr-CA" sz="2200" b="1" dirty="0">
                <a:solidFill>
                  <a:srgbClr val="FF0000"/>
                </a:solidFill>
              </a:rPr>
              <a:t>préparation des rencontres </a:t>
            </a: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membres du comité exécutif; du conseil syndical, du comité de surveillance et des assemblées générales; 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Poursuivre la vérification de l’exactitude des </a:t>
            </a:r>
            <a:r>
              <a:rPr lang="fr-CA" sz="2200" b="1" dirty="0">
                <a:solidFill>
                  <a:srgbClr val="FF0000"/>
                </a:solidFill>
              </a:rPr>
              <a:t>remises syndicales </a:t>
            </a: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versées par l’UQAR; 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Surveiller les versements des </a:t>
            </a:r>
            <a:r>
              <a:rPr lang="fr-CA" sz="2200" b="1" dirty="0">
                <a:solidFill>
                  <a:srgbClr val="FF0000"/>
                </a:solidFill>
              </a:rPr>
              <a:t>libérations syndicales aux membres des comités </a:t>
            </a: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et prendre les dispositions pour recevoir les factures dans les meilleurs délais;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Veiller à la croissance des </a:t>
            </a:r>
            <a:r>
              <a:rPr lang="fr-CA" sz="2200" b="1" dirty="0">
                <a:solidFill>
                  <a:srgbClr val="FF0000"/>
                </a:solidFill>
              </a:rPr>
              <a:t>placements du Syndicat </a:t>
            </a: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de façon efficace et sécuritaire.</a:t>
            </a:r>
          </a:p>
        </p:txBody>
      </p:sp>
    </p:spTree>
    <p:extLst>
      <p:ext uri="{BB962C8B-B14F-4D97-AF65-F5344CB8AC3E}">
        <p14:creationId xmlns:p14="http://schemas.microsoft.com/office/powerpoint/2010/main" val="4083906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3940</TotalTime>
  <Words>452</Words>
  <Application>Microsoft Office PowerPoint</Application>
  <PresentationFormat>Grand écran</PresentationFormat>
  <Paragraphs>41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Thème Office</vt:lpstr>
      <vt:lpstr>Tchabagnan Ayeva, secrétaire-trésorier  Rapport sommaire  de mes activités et rencontres en 2023-2024</vt:lpstr>
      <vt:lpstr>        Secrétariat-trésorerie</vt:lpstr>
      <vt:lpstr>Secrétariat-trésorerie</vt:lpstr>
      <vt:lpstr>Présentation PowerPoint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Tchabagnan Ayeva</dc:creator>
  <cp:lastModifiedBy>usager</cp:lastModifiedBy>
  <cp:revision>76</cp:revision>
  <dcterms:created xsi:type="dcterms:W3CDTF">2023-05-25T00:11:35Z</dcterms:created>
  <dcterms:modified xsi:type="dcterms:W3CDTF">2024-06-07T14:27:53Z</dcterms:modified>
</cp:coreProperties>
</file>