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9" r:id="rId4"/>
    <p:sldId id="290" r:id="rId5"/>
    <p:sldId id="299" r:id="rId6"/>
    <p:sldId id="300" r:id="rId7"/>
    <p:sldId id="301" r:id="rId8"/>
    <p:sldId id="291" r:id="rId9"/>
    <p:sldId id="305" r:id="rId10"/>
    <p:sldId id="292" r:id="rId11"/>
    <p:sldId id="293" r:id="rId12"/>
    <p:sldId id="294" r:id="rId13"/>
    <p:sldId id="307" r:id="rId14"/>
    <p:sldId id="260" r:id="rId15"/>
    <p:sldId id="298" r:id="rId16"/>
    <p:sldId id="280" r:id="rId17"/>
    <p:sldId id="281" r:id="rId18"/>
    <p:sldId id="282" r:id="rId19"/>
    <p:sldId id="283" r:id="rId20"/>
    <p:sldId id="302" r:id="rId21"/>
    <p:sldId id="284" r:id="rId22"/>
    <p:sldId id="278" r:id="rId23"/>
    <p:sldId id="285" r:id="rId24"/>
    <p:sldId id="286" r:id="rId25"/>
    <p:sldId id="308" r:id="rId26"/>
    <p:sldId id="287" r:id="rId27"/>
    <p:sldId id="306" r:id="rId28"/>
    <p:sldId id="288" r:id="rId29"/>
    <p:sldId id="289" r:id="rId30"/>
    <p:sldId id="270"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290B"/>
    <a:srgbClr val="1B365F"/>
    <a:srgbClr val="FA3B1E"/>
    <a:srgbClr val="D11317"/>
    <a:srgbClr val="13448A"/>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4BC700-4932-DB81-2039-14281C5E3640}" v="37" dt="2024-02-22T23:14:10.6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638941B0-F4D5-4460-BCAD-F7E2B41A8257}" type="datetimeFigureOut">
              <a:rPr lang="fr-FR" smtClean="0"/>
              <a:t>26/02/2024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638941B0-F4D5-4460-BCAD-F7E2B41A8257}" type="datetimeFigureOut">
              <a:rPr lang="fr-FR" smtClean="0"/>
              <a:t>26/02/2024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fr-FR" smtClean="0"/>
              <a:t>26/02/2024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fr-FR" smtClean="0"/>
              <a:t>26/02/2024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C6CCC6-2BE5-4E42-96A4-D1E8E81A3D8E}" type="slidenum">
              <a:rPr lang="fr-FR" smtClean="0"/>
              <a:t>‹N°›</a:t>
            </a:fld>
            <a:endParaRPr lang="fr-FR"/>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fr-FR" smtClean="0"/>
              <a:t>26/02/2024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fr-FR" smtClean="0"/>
              <a:t>‹N°›</a:t>
            </a:fld>
            <a:endParaRPr lang="fr-FR"/>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hyperlink" Target="https://scccuqar.monsyndicat.org/article-7-exigences-de-qualification-pour-lenseign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cccuqar.monsyndicat.org/soutien-auxmembres/perfectionnement/&#8203;"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ortail.uqar.ca/pluginfile.php/675533/mod_resource/content/2/Charg%C3%A9s%20de%20cours%20%C3%A0%20lemploi%20des%20%C3%A9tablissement%20du%20r%C3%A9seau%20de%20lUniversit%C3%A9%20du%20Qu%C3%A9bec.pdf"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mailto:scccuqar@uqar.ca" TargetMode="External"/><Relationship Id="rId4" Type="http://schemas.openxmlformats.org/officeDocument/2006/relationships/hyperlink" Target="https://scccuqar.monsyndicat.org/lettre-dentente-12-regime-dassurance-medicament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breservice.csn.qc.ca/adhesion/#/chargeschargeescoursUQAR"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opibec.ca/fr"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ar-rimouski@uqar.ca"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mailto:car-levis@uqar.c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pedagogie@uqar.ca"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cccuqar.monsyndicat.org/lettre-dentente-6-formation-dun-comit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ccuqar.monsyndicat.org/convention-collectiv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cccuqar.monsyndicat.org/article-9-repartition-des-charges-de-cour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scccuqar@uqar.ca"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scccuqar.monsyndicat.org/article-10-le-double-emplo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61AFDAA-F249-1ECB-3879-86C640B8A4B3}"/>
              </a:ext>
            </a:extLst>
          </p:cNvPr>
          <p:cNvSpPr>
            <a:spLocks noGrp="1"/>
          </p:cNvSpPr>
          <p:nvPr>
            <p:ph type="ctrTitle"/>
          </p:nvPr>
        </p:nvSpPr>
        <p:spPr>
          <a:xfrm>
            <a:off x="-84413" y="1918297"/>
            <a:ext cx="9144000" cy="2387600"/>
          </a:xfrm>
        </p:spPr>
        <p:txBody>
          <a:bodyPr>
            <a:normAutofit fontScale="90000"/>
          </a:bodyPr>
          <a:lstStyle/>
          <a:p>
            <a:r>
              <a:rPr lang="fr-FR">
                <a:solidFill>
                  <a:schemeClr val="accent1">
                    <a:lumMod val="50000"/>
                  </a:schemeClr>
                </a:solidFill>
                <a:cs typeface="Calibri Light"/>
              </a:rPr>
              <a:t>Informations</a:t>
            </a:r>
            <a:br>
              <a:rPr lang="fr-FR">
                <a:solidFill>
                  <a:schemeClr val="accent1">
                    <a:lumMod val="50000"/>
                  </a:schemeClr>
                </a:solidFill>
                <a:cs typeface="Calibri Light"/>
              </a:rPr>
            </a:br>
            <a:r>
              <a:rPr lang="fr-FR">
                <a:solidFill>
                  <a:schemeClr val="accent1">
                    <a:lumMod val="50000"/>
                  </a:schemeClr>
                </a:solidFill>
                <a:cs typeface="Calibri Light"/>
              </a:rPr>
              <a:t>Nouveaux membres</a:t>
            </a:r>
            <a:br>
              <a:rPr lang="fr-FR">
                <a:solidFill>
                  <a:schemeClr val="accent1">
                    <a:lumMod val="50000"/>
                  </a:schemeClr>
                </a:solidFill>
                <a:cs typeface="Calibri Light"/>
              </a:rPr>
            </a:br>
            <a:r>
              <a:rPr lang="fr-FR">
                <a:solidFill>
                  <a:schemeClr val="accent1">
                    <a:lumMod val="50000"/>
                  </a:schemeClr>
                </a:solidFill>
                <a:cs typeface="Calibri Light"/>
              </a:rPr>
              <a:t>SCCCUQAR</a:t>
            </a:r>
          </a:p>
        </p:txBody>
      </p:sp>
      <p:sp>
        <p:nvSpPr>
          <p:cNvPr id="5" name="Sous-titre 2">
            <a:extLst>
              <a:ext uri="{FF2B5EF4-FFF2-40B4-BE49-F238E27FC236}">
                <a16:creationId xmlns:a16="http://schemas.microsoft.com/office/drawing/2014/main" id="{848C89B1-C957-645D-5109-46F69B46A1E5}"/>
              </a:ext>
            </a:extLst>
          </p:cNvPr>
          <p:cNvSpPr>
            <a:spLocks noGrp="1"/>
          </p:cNvSpPr>
          <p:nvPr>
            <p:ph type="subTitle" idx="1"/>
          </p:nvPr>
        </p:nvSpPr>
        <p:spPr>
          <a:xfrm>
            <a:off x="1123902" y="4137035"/>
            <a:ext cx="6727508" cy="1655762"/>
          </a:xfrm>
        </p:spPr>
        <p:txBody>
          <a:bodyPr vert="horz" lIns="91440" tIns="45720" rIns="91440" bIns="45720" rtlCol="0" anchor="t">
            <a:normAutofit/>
          </a:bodyPr>
          <a:lstStyle/>
          <a:p>
            <a:endParaRPr lang="fr-FR">
              <a:solidFill>
                <a:schemeClr val="accent1">
                  <a:lumMod val="50000"/>
                </a:schemeClr>
              </a:solidFill>
            </a:endParaRPr>
          </a:p>
          <a:p>
            <a:r>
              <a:rPr lang="fr-FR" dirty="0">
                <a:solidFill>
                  <a:schemeClr val="accent1">
                    <a:lumMod val="50000"/>
                  </a:schemeClr>
                </a:solidFill>
              </a:rPr>
              <a:t>19 février 2024</a:t>
            </a:r>
            <a:endParaRPr lang="fr-FR" dirty="0">
              <a:solidFill>
                <a:schemeClr val="accent1">
                  <a:lumMod val="50000"/>
                </a:schemeClr>
              </a:solidFill>
              <a:ea typeface="Calibri"/>
              <a:cs typeface="Calibri"/>
            </a:endParaRPr>
          </a:p>
        </p:txBody>
      </p:sp>
      <p:sp>
        <p:nvSpPr>
          <p:cNvPr id="3" name="Sous-titre 2">
            <a:extLst>
              <a:ext uri="{FF2B5EF4-FFF2-40B4-BE49-F238E27FC236}">
                <a16:creationId xmlns:a16="http://schemas.microsoft.com/office/drawing/2014/main" id="{37F1F770-9F29-A7FD-788C-F4A253EAF2E6}"/>
              </a:ext>
            </a:extLst>
          </p:cNvPr>
          <p:cNvSpPr txBox="1">
            <a:spLocks/>
          </p:cNvSpPr>
          <p:nvPr/>
        </p:nvSpPr>
        <p:spPr>
          <a:xfrm>
            <a:off x="560619" y="4850561"/>
            <a:ext cx="6727508" cy="165576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a:solidFill>
                <a:schemeClr val="accent1">
                  <a:lumMod val="50000"/>
                </a:schemeClr>
              </a:solidFill>
            </a:endParaRPr>
          </a:p>
          <a:p>
            <a:r>
              <a:rPr lang="fr-FR">
                <a:solidFill>
                  <a:srgbClr val="FA3B1E"/>
                </a:solidFill>
              </a:rPr>
              <a:t>ENREGISTRER!</a:t>
            </a:r>
            <a:endParaRPr lang="fr-FR">
              <a:solidFill>
                <a:srgbClr val="FA3B1E"/>
              </a:solidFill>
              <a:ea typeface="Calibri"/>
              <a:cs typeface="Calibri"/>
            </a:endParaRPr>
          </a:p>
        </p:txBody>
      </p:sp>
      <p:pic>
        <p:nvPicPr>
          <p:cNvPr id="2" name="Graphique 1" descr="Charger avec un remplissage uni">
            <a:extLst>
              <a:ext uri="{FF2B5EF4-FFF2-40B4-BE49-F238E27FC236}">
                <a16:creationId xmlns:a16="http://schemas.microsoft.com/office/drawing/2014/main" id="{B0D9F509-31EA-68B6-489A-375DB4BF3B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946821" y="5014784"/>
            <a:ext cx="914400" cy="914400"/>
          </a:xfrm>
          <a:prstGeom prst="rect">
            <a:avLst/>
          </a:prstGeom>
        </p:spPr>
      </p:pic>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latin typeface="Calibri Light"/>
                <a:ea typeface="+mj-lt"/>
                <a:cs typeface="+mj-lt"/>
              </a:rPr>
              <a:t>EQE : Exigence de Qualification pour l'Enseignement</a:t>
            </a:r>
            <a:endParaRPr lang="fr-FR" sz="3600" b="1">
              <a:latin typeface="Calibri Light"/>
              <a:ea typeface="Calibri Light"/>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p:txBody>
          <a:bodyPr vert="horz" lIns="91440" tIns="45720" rIns="91440" bIns="45720" rtlCol="0" anchor="t">
            <a:normAutofit/>
          </a:bodyPr>
          <a:lstStyle/>
          <a:p>
            <a:pPr marL="0" indent="0">
              <a:buNone/>
            </a:pPr>
            <a:r>
              <a:rPr lang="fr-FR" sz="2600">
                <a:solidFill>
                  <a:srgbClr val="1B365F"/>
                </a:solidFill>
                <a:ea typeface="+mn-lt"/>
                <a:cs typeface="+mn-lt"/>
              </a:rPr>
              <a:t>Reconnaissance d’EQE Les demandes de reconnaissance d’EQE doivent être déposées dans les 10 jours ouvrables à partir du début de la session.</a:t>
            </a:r>
            <a:endParaRPr lang="fr-FR" sz="2600">
              <a:ea typeface="Calibri"/>
              <a:cs typeface="Calibri"/>
            </a:endParaRPr>
          </a:p>
          <a:p>
            <a:pPr marL="0" indent="0">
              <a:buNone/>
            </a:pPr>
            <a:r>
              <a:rPr lang="fr-FR" sz="2600">
                <a:solidFill>
                  <a:srgbClr val="1B365F"/>
                </a:solidFill>
                <a:ea typeface="+mn-lt"/>
                <a:cs typeface="+mn-lt"/>
              </a:rPr>
              <a:t>La contestation d’une décision quant à la reconnaissance des EQE, doit se faire dans les 10 jours ouvrables suivant l’envoi de la décision. Un comité de révision est alors mis sur pied. </a:t>
            </a:r>
          </a:p>
          <a:p>
            <a:pPr marL="0" indent="0">
              <a:buNone/>
            </a:pPr>
            <a:r>
              <a:rPr lang="fr-FR" sz="2600">
                <a:solidFill>
                  <a:srgbClr val="1B365F"/>
                </a:solidFill>
                <a:ea typeface="+mn-lt"/>
                <a:cs typeface="+mn-lt"/>
              </a:rPr>
              <a:t>Une personne chargée de cours peut aussi demander la reconnaissance d'EQE en appliquant sur des cours exigeant ces EQE, mais si les EQE sont refusées, la personne ne pourra pas contester. </a:t>
            </a:r>
          </a:p>
          <a:p>
            <a:pPr marL="0" indent="0">
              <a:buNone/>
            </a:pPr>
            <a:r>
              <a:rPr lang="fr-FR" sz="2600">
                <a:solidFill>
                  <a:srgbClr val="1B365F"/>
                </a:solidFill>
                <a:ea typeface="Calibri"/>
                <a:cs typeface="Calibri"/>
              </a:rPr>
              <a:t>Voir </a:t>
            </a:r>
            <a:r>
              <a:rPr lang="fr-FR" sz="2600">
                <a:solidFill>
                  <a:srgbClr val="1B365F"/>
                </a:solidFill>
                <a:ea typeface="Calibri"/>
                <a:cs typeface="Calibri"/>
                <a:hlinkClick r:id="rId3"/>
              </a:rPr>
              <a:t>article 7</a:t>
            </a:r>
            <a:r>
              <a:rPr lang="fr-FR" sz="2600">
                <a:solidFill>
                  <a:srgbClr val="1B365F"/>
                </a:solidFill>
                <a:ea typeface="Calibri"/>
                <a:cs typeface="Calibri"/>
              </a:rPr>
              <a:t> de la convention collective pour plus de détails.</a:t>
            </a:r>
          </a:p>
        </p:txBody>
      </p:sp>
    </p:spTree>
    <p:extLst>
      <p:ext uri="{BB962C8B-B14F-4D97-AF65-F5344CB8AC3E}">
        <p14:creationId xmlns:p14="http://schemas.microsoft.com/office/powerpoint/2010/main" val="26158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Programme de perfectionnement du SCCCUQAR</a:t>
            </a:r>
            <a:endParaRPr lang="fr-FR" sz="3600" b="1">
              <a:ea typeface="Calibri Light"/>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495178"/>
            <a:ext cx="10367702" cy="4351338"/>
          </a:xfrm>
        </p:spPr>
        <p:txBody>
          <a:bodyPr vert="horz" lIns="91440" tIns="45720" rIns="91440" bIns="45720" rtlCol="0" anchor="t">
            <a:noAutofit/>
          </a:bodyPr>
          <a:lstStyle/>
          <a:p>
            <a:pPr marL="0" indent="0" algn="just">
              <a:buNone/>
            </a:pPr>
            <a:r>
              <a:rPr lang="fr-FR" sz="1800">
                <a:solidFill>
                  <a:srgbClr val="1B365F"/>
                </a:solidFill>
                <a:ea typeface="+mn-lt"/>
                <a:cs typeface="+mn-lt"/>
              </a:rPr>
              <a:t>Vous pouvez faire la demande d’une bourse de perfectionnement pour vous concentrer sur vos études en vue d’un </a:t>
            </a:r>
            <a:r>
              <a:rPr lang="fr-FR" sz="1800">
                <a:solidFill>
                  <a:srgbClr val="FA3B1E"/>
                </a:solidFill>
                <a:ea typeface="+mn-lt"/>
                <a:cs typeface="+mn-lt"/>
              </a:rPr>
              <a:t>diplôme d’études de cycles supérieurs</a:t>
            </a:r>
            <a:r>
              <a:rPr lang="fr-FR" sz="1800">
                <a:solidFill>
                  <a:srgbClr val="1B365F"/>
                </a:solidFill>
                <a:ea typeface="+mn-lt"/>
                <a:cs typeface="+mn-lt"/>
              </a:rPr>
              <a:t> ou pour vous qualifier pour des EQE additionnelles. Ces bourses ne peuvent excéder l'équivalent financier de 2 charges de cours par année. </a:t>
            </a:r>
            <a:endParaRPr lang="fr-FR" sz="1800">
              <a:solidFill>
                <a:srgbClr val="1B365F"/>
              </a:solidFill>
              <a:ea typeface="Calibri" panose="020F0502020204030204"/>
              <a:cs typeface="Calibri" panose="020F0502020204030204"/>
            </a:endParaRPr>
          </a:p>
          <a:p>
            <a:pPr marL="514350" lvl="1" indent="-285750" algn="just"/>
            <a:r>
              <a:rPr lang="fr-FR" sz="1400">
                <a:solidFill>
                  <a:srgbClr val="1B365F"/>
                </a:solidFill>
                <a:latin typeface="Calibri"/>
                <a:ea typeface="+mn-lt"/>
                <a:cs typeface="+mn-lt"/>
              </a:rPr>
              <a:t>La personne chargée de cours doit soit être inscrite sur la liste de pointage depuis six (6 trimestres) soit avoir cumulé 18 crédits d’enseignement sur une période d’au moins trois (3) trimestres. </a:t>
            </a:r>
          </a:p>
          <a:p>
            <a:pPr marL="514350" lvl="1" indent="-285750" algn="just"/>
            <a:r>
              <a:rPr lang="fr-FR" sz="1400">
                <a:solidFill>
                  <a:srgbClr val="1B365F"/>
                </a:solidFill>
                <a:latin typeface="Calibri"/>
                <a:ea typeface="+mn-lt"/>
                <a:cs typeface="+mn-lt"/>
              </a:rPr>
              <a:t>Elle doit avoir contracté une charge de cours dans au moins un des trois (3) trimestres précédant celui où elle effectue sa demande excluant l’été.</a:t>
            </a:r>
            <a:endParaRPr lang="fr-FR" sz="1800">
              <a:solidFill>
                <a:srgbClr val="1B365F"/>
              </a:solidFill>
              <a:latin typeface="Calibri"/>
              <a:ea typeface="Calibri"/>
              <a:cs typeface="Calibri"/>
            </a:endParaRPr>
          </a:p>
          <a:p>
            <a:pPr marL="0" indent="0" algn="just">
              <a:buNone/>
            </a:pPr>
            <a:r>
              <a:rPr lang="fr-FR" sz="1800">
                <a:solidFill>
                  <a:srgbClr val="1B365F"/>
                </a:solidFill>
                <a:ea typeface="+mn-lt"/>
                <a:cs typeface="+mn-lt"/>
              </a:rPr>
              <a:t>Vous pouvez aussi déposer une demande pour un financement pour la </a:t>
            </a:r>
            <a:r>
              <a:rPr lang="fr-FR" sz="1800">
                <a:solidFill>
                  <a:srgbClr val="FA3B1E"/>
                </a:solidFill>
                <a:ea typeface="+mn-lt"/>
                <a:cs typeface="+mn-lt"/>
              </a:rPr>
              <a:t>mise à jour de connaissances</a:t>
            </a:r>
            <a:r>
              <a:rPr lang="fr-FR" sz="1800">
                <a:solidFill>
                  <a:srgbClr val="1B365F"/>
                </a:solidFill>
                <a:ea typeface="+mn-lt"/>
                <a:cs typeface="+mn-lt"/>
              </a:rPr>
              <a:t> (cours, stages, congrès, colloques, formation).</a:t>
            </a:r>
            <a:endParaRPr lang="fr-FR" sz="1800">
              <a:solidFill>
                <a:srgbClr val="1B365F"/>
              </a:solidFill>
              <a:ea typeface="Calibri" panose="020F0502020204030204"/>
              <a:cs typeface="Calibri" panose="020F0502020204030204"/>
            </a:endParaRPr>
          </a:p>
          <a:p>
            <a:pPr marL="514350" lvl="1" indent="-285750" algn="just">
              <a:buFont typeface="Arial"/>
              <a:buChar char="•"/>
            </a:pPr>
            <a:r>
              <a:rPr lang="fr-FR" sz="1400">
                <a:solidFill>
                  <a:srgbClr val="1B365F"/>
                </a:solidFill>
                <a:latin typeface="Calibri"/>
                <a:ea typeface="+mn-lt"/>
                <a:cs typeface="Arial"/>
              </a:rPr>
              <a:t>La personne chargée de cours doit soit être inscrite sur la liste de pointage depuis six (6 trimestres).</a:t>
            </a:r>
          </a:p>
          <a:p>
            <a:pPr marL="514350" lvl="1" indent="-285750" algn="just">
              <a:buFont typeface="Arial"/>
              <a:buChar char="•"/>
            </a:pPr>
            <a:r>
              <a:rPr lang="fr-FR" sz="1400">
                <a:solidFill>
                  <a:srgbClr val="1B365F"/>
                </a:solidFill>
                <a:latin typeface="Calibri"/>
                <a:ea typeface="+mn-lt"/>
                <a:cs typeface="Arial"/>
              </a:rPr>
              <a:t>Elle doit avoir contracté une charge de cours dans au moins un des trois (3) trimestres précédant celui où elle effectue sa demande excluant l’été.</a:t>
            </a:r>
            <a:endParaRPr lang="fr-FR" sz="1400">
              <a:latin typeface="Calibri"/>
              <a:cs typeface="Arial"/>
            </a:endParaRPr>
          </a:p>
          <a:p>
            <a:pPr marL="0" indent="0" algn="just">
              <a:buNone/>
            </a:pPr>
            <a:r>
              <a:rPr lang="fr-FR" sz="1800">
                <a:solidFill>
                  <a:srgbClr val="1B365F"/>
                </a:solidFill>
                <a:ea typeface="+mn-lt"/>
                <a:cs typeface="+mn-lt"/>
              </a:rPr>
              <a:t>Sachez que vous pouvez en tout temps déposer un dossier pour le financement d’un </a:t>
            </a:r>
            <a:r>
              <a:rPr lang="fr-FR" sz="1800">
                <a:solidFill>
                  <a:srgbClr val="FA3B1E"/>
                </a:solidFill>
                <a:ea typeface="+mn-lt"/>
                <a:cs typeface="+mn-lt"/>
              </a:rPr>
              <a:t>projet de pédagogie universitaire</a:t>
            </a:r>
            <a:r>
              <a:rPr lang="fr-FR" sz="1800">
                <a:solidFill>
                  <a:srgbClr val="1B365F"/>
                </a:solidFill>
                <a:ea typeface="+mn-lt"/>
                <a:cs typeface="+mn-lt"/>
              </a:rPr>
              <a:t>.</a:t>
            </a:r>
            <a:endParaRPr lang="fr-FR" sz="1800">
              <a:solidFill>
                <a:srgbClr val="1B365F"/>
              </a:solidFill>
              <a:ea typeface="Calibri" panose="020F0502020204030204"/>
              <a:cs typeface="Calibri" panose="020F0502020204030204"/>
            </a:endParaRPr>
          </a:p>
          <a:p>
            <a:pPr marL="0" indent="0" algn="just">
              <a:buNone/>
            </a:pPr>
            <a:r>
              <a:rPr lang="fr-FR" sz="1800">
                <a:solidFill>
                  <a:srgbClr val="1B365F"/>
                </a:solidFill>
                <a:ea typeface="+mn-lt"/>
                <a:cs typeface="+mn-lt"/>
              </a:rPr>
              <a:t>Voir </a:t>
            </a:r>
            <a:r>
              <a:rPr lang="fr-FR" sz="1800">
                <a:solidFill>
                  <a:srgbClr val="1B365F"/>
                </a:solidFill>
                <a:ea typeface="+mn-lt"/>
                <a:cs typeface="+mn-lt"/>
                <a:hlinkClick r:id="rId3"/>
              </a:rPr>
              <a:t>l'onglet soutien au membres/perfectionnement</a:t>
            </a:r>
            <a:r>
              <a:rPr lang="fr-FR" sz="1800">
                <a:solidFill>
                  <a:srgbClr val="1B365F"/>
                </a:solidFill>
                <a:ea typeface="+mn-lt"/>
                <a:cs typeface="+mn-lt"/>
              </a:rPr>
              <a:t> du site du SCCCUQAR pour                                                  plus de détails sur ces programmes de perfectionnement (dates, exigences) </a:t>
            </a:r>
          </a:p>
        </p:txBody>
      </p:sp>
    </p:spTree>
    <p:extLst>
      <p:ext uri="{BB962C8B-B14F-4D97-AF65-F5344CB8AC3E}">
        <p14:creationId xmlns:p14="http://schemas.microsoft.com/office/powerpoint/2010/main" val="2261477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Régime de retraite</a:t>
            </a:r>
            <a:endParaRPr lang="fr-F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6338" y="1582465"/>
            <a:ext cx="9675653" cy="4351338"/>
          </a:xfrm>
        </p:spPr>
        <p:txBody>
          <a:bodyPr vert="horz" lIns="91440" tIns="45720" rIns="91440" bIns="45720" rtlCol="0" anchor="t">
            <a:normAutofit fontScale="85000" lnSpcReduction="20000"/>
          </a:bodyPr>
          <a:lstStyle/>
          <a:p>
            <a:pPr marL="0" indent="0">
              <a:buNone/>
            </a:pPr>
            <a:r>
              <a:rPr lang="fr-FR" dirty="0">
                <a:solidFill>
                  <a:srgbClr val="1B365F"/>
                </a:solidFill>
                <a:ea typeface="+mn-lt"/>
                <a:cs typeface="+mn-lt"/>
              </a:rPr>
              <a:t>Comme personne chargées de cours, si vous avez donné au moins deux cours en 2023, vous serez admissible à cotiser au Régime de retraite des </a:t>
            </a:r>
            <a:r>
              <a:rPr lang="fr-FR" dirty="0" err="1">
                <a:solidFill>
                  <a:srgbClr val="1B365F"/>
                </a:solidFill>
                <a:ea typeface="+mn-lt"/>
                <a:cs typeface="+mn-lt"/>
              </a:rPr>
              <a:t>chargé.e.s</a:t>
            </a:r>
            <a:r>
              <a:rPr lang="fr-FR" dirty="0">
                <a:solidFill>
                  <a:srgbClr val="1B365F"/>
                </a:solidFill>
                <a:ea typeface="+mn-lt"/>
                <a:cs typeface="+mn-lt"/>
              </a:rPr>
              <a:t> de cours de l'Université du Québec ou RRCCUQ à partir de janvier. Vous recevrez un courriel quand vous deviendrez éligible à cotiser.</a:t>
            </a:r>
            <a:endParaRPr lang="fr-FR">
              <a:ea typeface="Calibri" panose="020F0502020204030204"/>
              <a:cs typeface="Calibri" panose="020F0502020204030204"/>
            </a:endParaRPr>
          </a:p>
          <a:p>
            <a:pPr marL="0" indent="0">
              <a:buNone/>
            </a:pPr>
            <a:r>
              <a:rPr lang="fr-FR" dirty="0">
                <a:solidFill>
                  <a:srgbClr val="1B365F"/>
                </a:solidFill>
                <a:ea typeface="+mn-lt"/>
                <a:cs typeface="+mn-lt"/>
              </a:rPr>
              <a:t>Le Régime de retraite des chargés de cours de l'Université du Québec est comme un REÉR, mais c’est un REÉR collectif. Si vous cotisez 2 500 $ dans le RRCCUQ, l’employeur, l’UQAR, en cotise également 2 500 $ pour un total de 5 000 $.</a:t>
            </a:r>
            <a:endParaRPr lang="fr-FR" dirty="0">
              <a:ea typeface="Calibri" panose="020F0502020204030204"/>
              <a:cs typeface="Calibri" panose="020F0502020204030204"/>
            </a:endParaRPr>
          </a:p>
          <a:p>
            <a:pPr marL="0" indent="0">
              <a:buNone/>
            </a:pPr>
            <a:r>
              <a:rPr lang="fr-FR" dirty="0">
                <a:solidFill>
                  <a:srgbClr val="1B365F"/>
                </a:solidFill>
                <a:ea typeface="+mn-lt"/>
                <a:cs typeface="+mn-lt"/>
              </a:rPr>
              <a:t>C’est donc un rendement de 100 % dès la première année. Aucune institution financière ne vous offre un placement vous donnant un tel rendement.</a:t>
            </a:r>
            <a:endParaRPr lang="fr-FR" dirty="0">
              <a:ea typeface="Calibri" panose="020F0502020204030204"/>
              <a:cs typeface="Calibri" panose="020F0502020204030204"/>
            </a:endParaRPr>
          </a:p>
          <a:p>
            <a:pPr marL="0" indent="0">
              <a:buNone/>
            </a:pPr>
            <a:r>
              <a:rPr lang="fr-FR" dirty="0">
                <a:solidFill>
                  <a:srgbClr val="1B365F"/>
                </a:solidFill>
                <a:ea typeface="+mn-lt"/>
                <a:cs typeface="+mn-lt"/>
              </a:rPr>
              <a:t>Si vous le voulez, vous pouvez même transférer vos REER au Régime de retraite. Ainsi, vous profiterez d’un bon rendement avec des couts de  gestion minimes.</a:t>
            </a:r>
            <a:endParaRPr lang="fr-FR" dirty="0">
              <a:solidFill>
                <a:srgbClr val="000000"/>
              </a:solidFill>
              <a:ea typeface="Calibri"/>
              <a:cs typeface="Calibri"/>
            </a:endParaRPr>
          </a:p>
          <a:p>
            <a:pPr marL="0" indent="0">
              <a:buNone/>
            </a:pPr>
            <a:endParaRPr lang="fr-FR" dirty="0">
              <a:solidFill>
                <a:srgbClr val="1B365F"/>
              </a:solidFill>
              <a:ea typeface="Calibri" panose="020F0502020204030204"/>
              <a:cs typeface="Calibri"/>
            </a:endParaRPr>
          </a:p>
        </p:txBody>
      </p:sp>
    </p:spTree>
    <p:extLst>
      <p:ext uri="{BB962C8B-B14F-4D97-AF65-F5344CB8AC3E}">
        <p14:creationId xmlns:p14="http://schemas.microsoft.com/office/powerpoint/2010/main" val="2391494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dirty="0">
                <a:solidFill>
                  <a:srgbClr val="1B365F"/>
                </a:solidFill>
                <a:ea typeface="+mj-lt"/>
                <a:cs typeface="+mj-lt"/>
              </a:rPr>
              <a:t>Assurances collectives</a:t>
            </a:r>
            <a:endParaRPr lang="fr-FR" dirty="0"/>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6338" y="1432434"/>
            <a:ext cx="9675653" cy="4351338"/>
          </a:xfrm>
        </p:spPr>
        <p:txBody>
          <a:bodyPr vert="horz" lIns="91440" tIns="45720" rIns="91440" bIns="45720" rtlCol="0" anchor="t">
            <a:normAutofit/>
          </a:bodyPr>
          <a:lstStyle/>
          <a:p>
            <a:pPr>
              <a:buNone/>
            </a:pPr>
            <a:r>
              <a:rPr lang="fr-FR" sz="1400" dirty="0">
                <a:solidFill>
                  <a:srgbClr val="002451"/>
                </a:solidFill>
                <a:ea typeface="+mn-lt"/>
                <a:cs typeface="+mn-lt"/>
              </a:rPr>
              <a:t>Vous trouverez à l'adresse suivante les informations concernant le régime d'assurance collective pour les </a:t>
            </a:r>
            <a:r>
              <a:rPr lang="fr-FR" sz="1400" dirty="0" err="1">
                <a:solidFill>
                  <a:srgbClr val="002451"/>
                </a:solidFill>
                <a:ea typeface="+mn-lt"/>
                <a:cs typeface="+mn-lt"/>
              </a:rPr>
              <a:t>employé.e.s</a:t>
            </a:r>
            <a:r>
              <a:rPr lang="fr-FR" sz="1400" dirty="0">
                <a:solidFill>
                  <a:srgbClr val="002451"/>
                </a:solidFill>
                <a:ea typeface="+mn-lt"/>
                <a:cs typeface="+mn-lt"/>
              </a:rPr>
              <a:t> du réseau UQ : </a:t>
            </a:r>
            <a:r>
              <a:rPr lang="fr-FR" sz="1400" dirty="0">
                <a:solidFill>
                  <a:srgbClr val="002451"/>
                </a:solidFill>
                <a:ea typeface="+mn-lt"/>
                <a:cs typeface="+mn-lt"/>
                <a:hlinkClick r:id="rId3"/>
              </a:rPr>
              <a:t>https://portail.uqar.ca/pluginfile.php/675533/mod_resource/content/2/Charg%C3%A9s%20de%20cours%20%C3%A0%20lemploi%20des%20%C3%A9tablissement%20du%20r%C3%A9seau%20de%20lUniversit%C3%A9%20du%20Qu%C3%A9bec.pdf</a:t>
            </a:r>
            <a:endParaRPr lang="fr-FR" sz="1400" dirty="0">
              <a:solidFill>
                <a:srgbClr val="002451"/>
              </a:solidFill>
              <a:cs typeface="Calibri"/>
            </a:endParaRPr>
          </a:p>
          <a:p>
            <a:pPr>
              <a:buNone/>
            </a:pPr>
            <a:r>
              <a:rPr lang="fr-FR" sz="1400" dirty="0">
                <a:solidFill>
                  <a:srgbClr val="002451"/>
                </a:solidFill>
                <a:ea typeface="+mn-lt"/>
                <a:cs typeface="+mn-lt"/>
              </a:rPr>
              <a:t>Veuillez noter que depuis janvier 2022, les garanties assurance voyage et assurance annulation de voyage sont ajoutées </a:t>
            </a:r>
            <a:r>
              <a:rPr lang="fr-FR" sz="1400" b="1" u="sng" dirty="0">
                <a:solidFill>
                  <a:srgbClr val="002451"/>
                </a:solidFill>
                <a:ea typeface="+mn-lt"/>
                <a:cs typeface="+mn-lt"/>
              </a:rPr>
              <a:t>sans frais</a:t>
            </a:r>
            <a:r>
              <a:rPr lang="fr-FR" sz="1400" dirty="0">
                <a:solidFill>
                  <a:srgbClr val="002451"/>
                </a:solidFill>
                <a:ea typeface="+mn-lt"/>
                <a:cs typeface="+mn-lt"/>
              </a:rPr>
              <a:t> à la couverture dont bénéficient les personnes chargées de cours qui adhèrent au régime d'assurance collective. De plus, il n'y a aucune franchise à débourser en cas de réclamation.</a:t>
            </a:r>
            <a:endParaRPr lang="fr-FR" dirty="0"/>
          </a:p>
          <a:p>
            <a:pPr>
              <a:buNone/>
            </a:pPr>
            <a:r>
              <a:rPr lang="fr-FR" sz="1400" dirty="0">
                <a:solidFill>
                  <a:srgbClr val="002451"/>
                </a:solidFill>
                <a:ea typeface="+mn-lt"/>
                <a:cs typeface="+mn-lt"/>
              </a:rPr>
              <a:t>Pour l'assurance médicament, la franchise par médicament prescrit est maintenant de 5$.</a:t>
            </a:r>
            <a:endParaRPr lang="fr-FR" dirty="0"/>
          </a:p>
          <a:p>
            <a:pPr>
              <a:buNone/>
            </a:pPr>
            <a:r>
              <a:rPr lang="fr-FR" sz="1400" dirty="0">
                <a:solidFill>
                  <a:srgbClr val="002451"/>
                </a:solidFill>
                <a:ea typeface="+mn-lt"/>
                <a:cs typeface="+mn-lt"/>
              </a:rPr>
              <a:t>En ce qui concerne l'adhésion au régime ou pour être exempté de ce dernier, voici un extrait de la lettre d'entente #12 disponible </a:t>
            </a:r>
            <a:r>
              <a:rPr lang="fr-FR" sz="1400" dirty="0">
                <a:solidFill>
                  <a:srgbClr val="0C64C0"/>
                </a:solidFill>
                <a:ea typeface="+mn-lt"/>
                <a:cs typeface="+mn-lt"/>
                <a:hlinkClick r:id="rId4"/>
              </a:rPr>
              <a:t>ici</a:t>
            </a:r>
            <a:r>
              <a:rPr lang="fr-FR" sz="1400" dirty="0">
                <a:solidFill>
                  <a:srgbClr val="002451"/>
                </a:solidFill>
                <a:ea typeface="+mn-lt"/>
                <a:cs typeface="+mn-lt"/>
              </a:rPr>
              <a:t>. </a:t>
            </a:r>
            <a:endParaRPr lang="fr-FR" dirty="0"/>
          </a:p>
          <a:p>
            <a:pPr>
              <a:buNone/>
            </a:pPr>
            <a:r>
              <a:rPr lang="fr-FR" sz="1400" dirty="0">
                <a:solidFill>
                  <a:srgbClr val="002451"/>
                </a:solidFill>
                <a:ea typeface="+mn-lt"/>
                <a:cs typeface="+mn-lt"/>
              </a:rPr>
              <a:t>«La personne chargée de cours devient automatiquement assurée sur une base individuelle pour le reste de l’année civile dès qu’elle contracte une première charge de cours d’au minimum quarante-cinq (45) heures ou dont la durée est supérieure à vingt-huit (28) jours, en excluant les cours donnés sous forme tutorale à moins que ces derniers totalisent cinq (5) étudiantes, étudiants ou plus, comme prévu au contrat d’assurance-salaire.</a:t>
            </a:r>
            <a:endParaRPr lang="fr-FR" dirty="0"/>
          </a:p>
          <a:p>
            <a:pPr>
              <a:buNone/>
            </a:pPr>
            <a:r>
              <a:rPr lang="fr-FR" sz="1400" dirty="0">
                <a:solidFill>
                  <a:srgbClr val="002451"/>
                </a:solidFill>
                <a:ea typeface="+mn-lt"/>
                <a:cs typeface="+mn-lt"/>
              </a:rPr>
              <a:t>Une personne chargée de cours peut toutefois s’exempter de participer au régime d’assurance-médicaments à la condition qu’elle fournisse à chaque année les preuves requises par le régime permettant cette exemption, avant le premier prélèvement de sa prime par l’Université.»</a:t>
            </a:r>
            <a:endParaRPr lang="fr-FR" dirty="0"/>
          </a:p>
          <a:p>
            <a:pPr>
              <a:buNone/>
            </a:pPr>
            <a:r>
              <a:rPr lang="fr-FR" sz="1400" dirty="0">
                <a:solidFill>
                  <a:srgbClr val="002451"/>
                </a:solidFill>
                <a:ea typeface="+mn-lt"/>
                <a:cs typeface="+mn-lt"/>
              </a:rPr>
              <a:t>Pour toute question concernant le régime d'assurances, n'hésitez pas à communiquer avec nous au </a:t>
            </a:r>
            <a:r>
              <a:rPr lang="fr-FR" sz="1400" dirty="0">
                <a:solidFill>
                  <a:srgbClr val="002451"/>
                </a:solidFill>
                <a:ea typeface="+mn-lt"/>
                <a:cs typeface="+mn-lt"/>
                <a:hlinkClick r:id="rId5"/>
              </a:rPr>
              <a:t>scccuqar@uqar.ca</a:t>
            </a:r>
            <a:endParaRPr lang="fr-FR"/>
          </a:p>
          <a:p>
            <a:pPr marL="0" indent="0">
              <a:buNone/>
            </a:pPr>
            <a:endParaRPr lang="fr-FR" dirty="0">
              <a:solidFill>
                <a:srgbClr val="1B365F"/>
              </a:solidFill>
              <a:ea typeface="Calibri"/>
              <a:cs typeface="Calibri"/>
            </a:endParaRPr>
          </a:p>
          <a:p>
            <a:pPr marL="0" indent="0">
              <a:buNone/>
            </a:pPr>
            <a:endParaRPr lang="fr-FR">
              <a:solidFill>
                <a:srgbClr val="1B365F"/>
              </a:solidFill>
              <a:ea typeface="Calibri" panose="020F0502020204030204"/>
              <a:cs typeface="Calibri"/>
            </a:endParaRPr>
          </a:p>
        </p:txBody>
      </p:sp>
    </p:spTree>
    <p:extLst>
      <p:ext uri="{BB962C8B-B14F-4D97-AF65-F5344CB8AC3E}">
        <p14:creationId xmlns:p14="http://schemas.microsoft.com/office/powerpoint/2010/main" val="29801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446940" y="648587"/>
            <a:ext cx="11235812" cy="785433"/>
          </a:xfrm>
        </p:spPr>
        <p:txBody>
          <a:bodyPr vert="horz" lIns="91440" tIns="45720" rIns="91440" bIns="45720" rtlCol="0" anchor="ctr">
            <a:noAutofit/>
          </a:bodyPr>
          <a:lstStyle/>
          <a:p>
            <a:r>
              <a:rPr lang="fr-FR" b="1">
                <a:solidFill>
                  <a:srgbClr val="1B365F"/>
                </a:solidFill>
                <a:ea typeface="+mj-lt"/>
                <a:cs typeface="+mj-lt"/>
              </a:rPr>
              <a:t>Les aspects </a:t>
            </a:r>
            <a:r>
              <a:rPr lang="fr-FR" b="1">
                <a:solidFill>
                  <a:srgbClr val="FA3B1E"/>
                </a:solidFill>
                <a:ea typeface="+mj-lt"/>
                <a:cs typeface="+mj-lt"/>
              </a:rPr>
              <a:t>administratifs </a:t>
            </a:r>
            <a:r>
              <a:rPr lang="fr-FR" b="1">
                <a:solidFill>
                  <a:srgbClr val="1B365F"/>
                </a:solidFill>
                <a:ea typeface="+mj-lt"/>
                <a:cs typeface="+mj-lt"/>
              </a:rPr>
              <a:t>pour </a:t>
            </a:r>
            <a:br>
              <a:rPr lang="fr-FR" b="1">
                <a:ea typeface="+mj-lt"/>
                <a:cs typeface="+mj-lt"/>
              </a:rPr>
            </a:br>
            <a:r>
              <a:rPr lang="fr-FR" b="1">
                <a:solidFill>
                  <a:srgbClr val="1B365F"/>
                </a:solidFill>
                <a:ea typeface="+mj-lt"/>
                <a:cs typeface="+mj-lt"/>
              </a:rPr>
              <a:t>la personne chargée de cours</a:t>
            </a:r>
            <a:endParaRPr lang="fr-FR">
              <a:solidFill>
                <a:srgbClr val="1B365F"/>
              </a:solidFill>
              <a:cs typeface="Calibri Light"/>
            </a:endParaRPr>
          </a:p>
        </p:txBody>
      </p:sp>
      <p:sp>
        <p:nvSpPr>
          <p:cNvPr id="3" name="Espace réservé du contenu 2">
            <a:extLst>
              <a:ext uri="{FF2B5EF4-FFF2-40B4-BE49-F238E27FC236}">
                <a16:creationId xmlns:a16="http://schemas.microsoft.com/office/drawing/2014/main" id="{0E5145BB-4483-DFA5-F5D3-114CFA7B5A24}"/>
              </a:ext>
            </a:extLst>
          </p:cNvPr>
          <p:cNvSpPr>
            <a:spLocks noGrp="1"/>
          </p:cNvSpPr>
          <p:nvPr>
            <p:ph idx="1"/>
          </p:nvPr>
        </p:nvSpPr>
        <p:spPr>
          <a:xfrm>
            <a:off x="447358" y="2200563"/>
            <a:ext cx="10515600" cy="3241140"/>
          </a:xfrm>
        </p:spPr>
        <p:txBody>
          <a:bodyPr vert="horz" lIns="91440" tIns="45720" rIns="91440" bIns="45720" rtlCol="0" anchor="t">
            <a:normAutofit/>
          </a:bodyPr>
          <a:lstStyle/>
          <a:p>
            <a:pPr marL="457200" indent="-457200"/>
            <a:r>
              <a:rPr lang="fr-FR">
                <a:solidFill>
                  <a:srgbClr val="1B365F"/>
                </a:solidFill>
                <a:ea typeface="Calibri"/>
                <a:cs typeface="Calibri"/>
              </a:rPr>
              <a:t>Formulaire d'adhésion au SCCCUQAR</a:t>
            </a:r>
            <a:endParaRPr lang="fr-FR">
              <a:solidFill>
                <a:srgbClr val="1B365F"/>
              </a:solidFill>
              <a:cs typeface="Calibri"/>
            </a:endParaRPr>
          </a:p>
          <a:p>
            <a:pPr marL="457200" indent="-457200"/>
            <a:r>
              <a:rPr lang="fr-FR">
                <a:solidFill>
                  <a:srgbClr val="1B365F"/>
                </a:solidFill>
                <a:cs typeface="Calibri"/>
              </a:rPr>
              <a:t>Locaux des chargés de cours</a:t>
            </a:r>
            <a:endParaRPr lang="fr-FR">
              <a:solidFill>
                <a:srgbClr val="1B365F"/>
              </a:solidFill>
              <a:ea typeface="Calibri"/>
              <a:cs typeface="Calibri"/>
            </a:endParaRPr>
          </a:p>
          <a:p>
            <a:pPr marL="457200" indent="-457200"/>
            <a:r>
              <a:rPr lang="fr-FR">
                <a:solidFill>
                  <a:srgbClr val="1B365F"/>
                </a:solidFill>
                <a:cs typeface="Calibri"/>
              </a:rPr>
              <a:t>Fonctionnement des modules et départements</a:t>
            </a:r>
            <a:endParaRPr lang="fr-FR">
              <a:solidFill>
                <a:srgbClr val="1B365F"/>
              </a:solidFill>
              <a:ea typeface="Calibri"/>
              <a:cs typeface="Calibri"/>
            </a:endParaRPr>
          </a:p>
          <a:p>
            <a:pPr marL="457200" indent="-457200"/>
            <a:r>
              <a:rPr lang="fr-FR">
                <a:solidFill>
                  <a:srgbClr val="1B365F"/>
                </a:solidFill>
                <a:cs typeface="Calibri"/>
              </a:rPr>
              <a:t>Plateforme Octopus</a:t>
            </a:r>
            <a:endParaRPr lang="fr-FR">
              <a:solidFill>
                <a:srgbClr val="1B365F"/>
              </a:solidFill>
              <a:ea typeface="Calibri"/>
              <a:cs typeface="Calibri"/>
            </a:endParaRPr>
          </a:p>
          <a:p>
            <a:pPr marL="457200" indent="-457200"/>
            <a:r>
              <a:rPr lang="fr-FR">
                <a:solidFill>
                  <a:srgbClr val="1B365F"/>
                </a:solidFill>
                <a:cs typeface="Calibri"/>
              </a:rPr>
              <a:t>Remboursement de 100$ par cours</a:t>
            </a:r>
            <a:endParaRPr lang="fr-FR">
              <a:solidFill>
                <a:srgbClr val="1B365F"/>
              </a:solidFill>
              <a:ea typeface="Calibri"/>
              <a:cs typeface="Calibri"/>
            </a:endParaRPr>
          </a:p>
          <a:p>
            <a:pPr marL="457200" indent="-457200"/>
            <a:r>
              <a:rPr lang="fr-FR">
                <a:solidFill>
                  <a:srgbClr val="1B365F"/>
                </a:solidFill>
                <a:cs typeface="Calibri"/>
              </a:rPr>
              <a:t>Remboursement des frais des déplacements</a:t>
            </a:r>
            <a:endParaRPr lang="fr-FR">
              <a:solidFill>
                <a:srgbClr val="1B365F"/>
              </a:solidFill>
              <a:ea typeface="Calibri"/>
              <a:cs typeface="Calibri"/>
            </a:endParaRPr>
          </a:p>
        </p:txBody>
      </p:sp>
    </p:spTree>
    <p:extLst>
      <p:ext uri="{BB962C8B-B14F-4D97-AF65-F5344CB8AC3E}">
        <p14:creationId xmlns:p14="http://schemas.microsoft.com/office/powerpoint/2010/main" val="246174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dirty="0">
                <a:solidFill>
                  <a:srgbClr val="1B365F"/>
                </a:solidFill>
                <a:ea typeface="+mj-lt"/>
                <a:cs typeface="+mj-lt"/>
              </a:rPr>
              <a:t>Formulaire d'adhésion du SCCCUQAR</a:t>
            </a:r>
            <a:endParaRPr lang="fr-FR">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524865"/>
            <a:ext cx="10515600" cy="4351338"/>
          </a:xfrm>
        </p:spPr>
        <p:txBody>
          <a:bodyPr vert="horz" lIns="91440" tIns="45720" rIns="91440" bIns="45720" rtlCol="0" anchor="t">
            <a:normAutofit/>
          </a:bodyPr>
          <a:lstStyle/>
          <a:p>
            <a:pPr marL="0" indent="0">
              <a:buNone/>
            </a:pPr>
            <a:r>
              <a:rPr lang="fr-FR" sz="1800" dirty="0">
                <a:solidFill>
                  <a:srgbClr val="1B365F"/>
                </a:solidFill>
                <a:ea typeface="Calibri"/>
                <a:cs typeface="Calibri"/>
              </a:rPr>
              <a:t>Pour être considérés comme membres aux yeux de la loi et jouir de tous les avantages et des droits des </a:t>
            </a:r>
            <a:r>
              <a:rPr lang="fr-FR" sz="1800" dirty="0" err="1">
                <a:solidFill>
                  <a:srgbClr val="1B365F"/>
                </a:solidFill>
                <a:ea typeface="Calibri"/>
                <a:cs typeface="Calibri"/>
              </a:rPr>
              <a:t>syndiqué.e.s</a:t>
            </a:r>
            <a:r>
              <a:rPr lang="fr-FR" sz="1800" dirty="0">
                <a:solidFill>
                  <a:srgbClr val="1B365F"/>
                </a:solidFill>
                <a:ea typeface="Calibri"/>
                <a:cs typeface="Calibri"/>
              </a:rPr>
              <a:t>, il faut absolument remplir et signer le formulaire d'adhésion syndicale. </a:t>
            </a:r>
          </a:p>
          <a:p>
            <a:pPr marL="0" indent="0">
              <a:buNone/>
            </a:pPr>
            <a:r>
              <a:rPr lang="fr-FR" sz="1800" dirty="0">
                <a:solidFill>
                  <a:srgbClr val="1B365F"/>
                </a:solidFill>
                <a:ea typeface="Calibri"/>
                <a:cs typeface="Calibri"/>
              </a:rPr>
              <a:t>Vous l’auriez sûrement reçu avec votre premier contrat. Vous pouvez aussi le signer au lien suivant : </a:t>
            </a:r>
            <a:r>
              <a:rPr lang="fr-FR" sz="1800" dirty="0">
                <a:solidFill>
                  <a:srgbClr val="1B365F"/>
                </a:solidFill>
                <a:ea typeface="+mn-lt"/>
                <a:cs typeface="+mn-lt"/>
              </a:rPr>
              <a:t>  </a:t>
            </a:r>
            <a:r>
              <a:rPr lang="fr-FR" sz="1800" dirty="0">
                <a:solidFill>
                  <a:srgbClr val="1B365F"/>
                </a:solidFill>
                <a:ea typeface="+mn-lt"/>
                <a:cs typeface="+mn-lt"/>
                <a:hlinkClick r:id="rId3"/>
              </a:rPr>
              <a:t>https://libreservice.csn.qc.ca/adhesion/#/chargeschargeescoursUQAR</a:t>
            </a:r>
            <a:endParaRPr lang="fr-FR" sz="1800" dirty="0">
              <a:solidFill>
                <a:srgbClr val="1B365F"/>
              </a:solidFill>
              <a:ea typeface="Calibri"/>
              <a:cs typeface="Calibri"/>
            </a:endParaRPr>
          </a:p>
          <a:p>
            <a:pPr>
              <a:buNone/>
            </a:pPr>
            <a:endParaRPr lang="fr-FR" dirty="0">
              <a:solidFill>
                <a:srgbClr val="1B365F"/>
              </a:solidFill>
              <a:ea typeface="Calibri"/>
              <a:cs typeface="Calibri"/>
            </a:endParaRPr>
          </a:p>
          <a:p>
            <a:pPr marL="0" indent="0">
              <a:buNone/>
            </a:pPr>
            <a:endParaRPr lang="fr-FR">
              <a:solidFill>
                <a:srgbClr val="1B365F"/>
              </a:solidFill>
              <a:ea typeface="Calibri"/>
              <a:cs typeface="Calibri"/>
            </a:endParaRPr>
          </a:p>
          <a:p>
            <a:pPr marL="0" indent="0">
              <a:buNone/>
            </a:pPr>
            <a:endParaRPr lang="fr-FR">
              <a:solidFill>
                <a:srgbClr val="1B365F"/>
              </a:solidFill>
              <a:ea typeface="Calibri"/>
              <a:cs typeface="Calibri"/>
            </a:endParaRPr>
          </a:p>
        </p:txBody>
      </p:sp>
      <p:pic>
        <p:nvPicPr>
          <p:cNvPr id="4" name="Image 3" descr="Une image contenant texte, capture d’écran, Police, nombre&#10;&#10;Description générée automatiquement">
            <a:extLst>
              <a:ext uri="{FF2B5EF4-FFF2-40B4-BE49-F238E27FC236}">
                <a16:creationId xmlns:a16="http://schemas.microsoft.com/office/drawing/2014/main" id="{5619BDDC-030F-6C49-FD2B-0994043099D5}"/>
              </a:ext>
            </a:extLst>
          </p:cNvPr>
          <p:cNvPicPr>
            <a:picLocks noChangeAspect="1"/>
          </p:cNvPicPr>
          <p:nvPr/>
        </p:nvPicPr>
        <p:blipFill>
          <a:blip r:embed="rId4"/>
          <a:stretch>
            <a:fillRect/>
          </a:stretch>
        </p:blipFill>
        <p:spPr>
          <a:xfrm>
            <a:off x="2526839" y="2839204"/>
            <a:ext cx="6096000" cy="3564297"/>
          </a:xfrm>
          <a:prstGeom prst="rect">
            <a:avLst/>
          </a:prstGeom>
        </p:spPr>
      </p:pic>
    </p:spTree>
    <p:extLst>
      <p:ext uri="{BB962C8B-B14F-4D97-AF65-F5344CB8AC3E}">
        <p14:creationId xmlns:p14="http://schemas.microsoft.com/office/powerpoint/2010/main" val="164293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Locaux des chargés de cours</a:t>
            </a:r>
            <a:endParaRPr lang="fr-FR" sz="3600" b="1">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956953" y="1400093"/>
            <a:ext cx="9001370" cy="4351338"/>
          </a:xfrm>
        </p:spPr>
        <p:txBody>
          <a:bodyPr vert="horz" lIns="91440" tIns="45720" rIns="91440" bIns="45720" rtlCol="0" anchor="t">
            <a:normAutofit fontScale="70000" lnSpcReduction="20000"/>
          </a:bodyPr>
          <a:lstStyle/>
          <a:p>
            <a:r>
              <a:rPr lang="fr-FR">
                <a:solidFill>
                  <a:srgbClr val="1B365F"/>
                </a:solidFill>
                <a:cs typeface="Calibri"/>
              </a:rPr>
              <a:t>Lévis</a:t>
            </a:r>
          </a:p>
          <a:p>
            <a:pPr lvl="1"/>
            <a:r>
              <a:rPr lang="fr-FR">
                <a:solidFill>
                  <a:srgbClr val="1B365F"/>
                </a:solidFill>
                <a:cs typeface="Calibri"/>
              </a:rPr>
              <a:t>Administration (2105, 2</a:t>
            </a:r>
            <a:r>
              <a:rPr lang="fr-FR" baseline="30000">
                <a:solidFill>
                  <a:srgbClr val="1B365F"/>
                </a:solidFill>
                <a:cs typeface="Calibri"/>
              </a:rPr>
              <a:t>e</a:t>
            </a:r>
            <a:r>
              <a:rPr lang="fr-FR">
                <a:solidFill>
                  <a:srgbClr val="1B365F"/>
                </a:solidFill>
                <a:cs typeface="Calibri"/>
              </a:rPr>
              <a:t> étage)</a:t>
            </a:r>
            <a:endParaRPr lang="fr-FR"/>
          </a:p>
          <a:p>
            <a:pPr lvl="1"/>
            <a:r>
              <a:rPr lang="fr-FR">
                <a:solidFill>
                  <a:srgbClr val="1B365F"/>
                </a:solidFill>
                <a:cs typeface="Calibri"/>
              </a:rPr>
              <a:t>Éducation </a:t>
            </a:r>
            <a:r>
              <a:rPr lang="fr-FR">
                <a:solidFill>
                  <a:srgbClr val="1B365F"/>
                </a:solidFill>
                <a:ea typeface="+mn-lt"/>
                <a:cs typeface="+mn-lt"/>
              </a:rPr>
              <a:t>(3049, 3</a:t>
            </a:r>
            <a:r>
              <a:rPr lang="fr-FR" baseline="30000">
                <a:solidFill>
                  <a:srgbClr val="1B365F"/>
                </a:solidFill>
                <a:ea typeface="+mn-lt"/>
                <a:cs typeface="+mn-lt"/>
              </a:rPr>
              <a:t>e</a:t>
            </a:r>
            <a:r>
              <a:rPr lang="fr-FR">
                <a:solidFill>
                  <a:srgbClr val="1B365F"/>
                </a:solidFill>
                <a:ea typeface="+mn-lt"/>
                <a:cs typeface="+mn-lt"/>
              </a:rPr>
              <a:t> étage)</a:t>
            </a:r>
            <a:endParaRPr lang="fr-FR">
              <a:solidFill>
                <a:srgbClr val="1B365F"/>
              </a:solidFill>
              <a:cs typeface="Calibri"/>
            </a:endParaRPr>
          </a:p>
          <a:p>
            <a:pPr lvl="1"/>
            <a:r>
              <a:rPr lang="fr-FR">
                <a:solidFill>
                  <a:srgbClr val="1B365F"/>
                </a:solidFill>
                <a:cs typeface="Calibri"/>
              </a:rPr>
              <a:t>Sciences infirmières </a:t>
            </a:r>
            <a:r>
              <a:rPr lang="fr-FR">
                <a:solidFill>
                  <a:srgbClr val="1B365F"/>
                </a:solidFill>
                <a:ea typeface="+mn-lt"/>
                <a:cs typeface="+mn-lt"/>
              </a:rPr>
              <a:t>(4009, 4</a:t>
            </a:r>
            <a:r>
              <a:rPr lang="fr-FR" baseline="30000">
                <a:solidFill>
                  <a:srgbClr val="1B365F"/>
                </a:solidFill>
                <a:ea typeface="+mn-lt"/>
                <a:cs typeface="+mn-lt"/>
              </a:rPr>
              <a:t>e</a:t>
            </a:r>
            <a:r>
              <a:rPr lang="fr-FR">
                <a:solidFill>
                  <a:srgbClr val="1B365F"/>
                </a:solidFill>
                <a:ea typeface="+mn-lt"/>
                <a:cs typeface="+mn-lt"/>
              </a:rPr>
              <a:t> étage)</a:t>
            </a:r>
            <a:endParaRPr lang="fr-FR">
              <a:solidFill>
                <a:srgbClr val="1B365F"/>
              </a:solidFill>
              <a:cs typeface="Calibri"/>
            </a:endParaRPr>
          </a:p>
          <a:p>
            <a:pPr lvl="1"/>
            <a:r>
              <a:rPr lang="fr-FR">
                <a:solidFill>
                  <a:srgbClr val="1B365F"/>
                </a:solidFill>
                <a:cs typeface="Calibri"/>
              </a:rPr>
              <a:t>Travail social </a:t>
            </a:r>
            <a:r>
              <a:rPr lang="fr-FR">
                <a:solidFill>
                  <a:srgbClr val="1B365F"/>
                </a:solidFill>
                <a:ea typeface="+mn-lt"/>
                <a:cs typeface="+mn-lt"/>
              </a:rPr>
              <a:t>(4043, 4</a:t>
            </a:r>
            <a:r>
              <a:rPr lang="fr-FR" baseline="30000">
                <a:solidFill>
                  <a:srgbClr val="1B365F"/>
                </a:solidFill>
                <a:ea typeface="+mn-lt"/>
                <a:cs typeface="+mn-lt"/>
              </a:rPr>
              <a:t>e</a:t>
            </a:r>
            <a:r>
              <a:rPr lang="fr-FR">
                <a:solidFill>
                  <a:srgbClr val="1B365F"/>
                </a:solidFill>
                <a:ea typeface="+mn-lt"/>
                <a:cs typeface="+mn-lt"/>
              </a:rPr>
              <a:t> étage)</a:t>
            </a:r>
            <a:endParaRPr lang="fr-FR">
              <a:solidFill>
                <a:srgbClr val="1B365F"/>
              </a:solidFill>
              <a:cs typeface="Calibri"/>
            </a:endParaRPr>
          </a:p>
          <a:p>
            <a:r>
              <a:rPr lang="fr-FR">
                <a:solidFill>
                  <a:srgbClr val="1B365F"/>
                </a:solidFill>
                <a:cs typeface="Calibri"/>
              </a:rPr>
              <a:t>Rimouski</a:t>
            </a:r>
            <a:endParaRPr lang="fr-FR">
              <a:solidFill>
                <a:srgbClr val="1B365F"/>
              </a:solidFill>
              <a:ea typeface="Calibri"/>
              <a:cs typeface="Calibri"/>
            </a:endParaRPr>
          </a:p>
          <a:p>
            <a:pPr lvl="1"/>
            <a:r>
              <a:rPr lang="fr-FR">
                <a:solidFill>
                  <a:srgbClr val="1B365F"/>
                </a:solidFill>
                <a:ea typeface="Calibri"/>
                <a:cs typeface="Calibri"/>
              </a:rPr>
              <a:t>Biologie, chimie et géographie (B011)</a:t>
            </a:r>
          </a:p>
          <a:p>
            <a:pPr lvl="1"/>
            <a:r>
              <a:rPr lang="fr-FR">
                <a:solidFill>
                  <a:srgbClr val="1B365F"/>
                </a:solidFill>
                <a:ea typeface="Calibri"/>
                <a:cs typeface="Calibri"/>
              </a:rPr>
              <a:t>Psychosociologie et travail social / Sciences de la santé (K320)</a:t>
            </a:r>
          </a:p>
          <a:p>
            <a:pPr lvl="1"/>
            <a:r>
              <a:rPr lang="fr-FR">
                <a:solidFill>
                  <a:srgbClr val="1B365F"/>
                </a:solidFill>
                <a:ea typeface="Calibri"/>
                <a:cs typeface="Calibri"/>
              </a:rPr>
              <a:t>Société, territoires et développement (G305)</a:t>
            </a:r>
          </a:p>
          <a:p>
            <a:pPr lvl="1"/>
            <a:r>
              <a:rPr lang="fr-FR">
                <a:solidFill>
                  <a:srgbClr val="1B365F"/>
                </a:solidFill>
                <a:ea typeface="Calibri"/>
                <a:cs typeface="Calibri"/>
              </a:rPr>
              <a:t>Sciences de l'éducation (A121 et A125)</a:t>
            </a:r>
          </a:p>
          <a:p>
            <a:pPr lvl="1"/>
            <a:r>
              <a:rPr lang="fr-FR">
                <a:solidFill>
                  <a:srgbClr val="1B365F"/>
                </a:solidFill>
                <a:ea typeface="Calibri"/>
                <a:cs typeface="Calibri"/>
              </a:rPr>
              <a:t>Lettres et humanités (B215)</a:t>
            </a:r>
          </a:p>
          <a:p>
            <a:pPr lvl="1"/>
            <a:r>
              <a:rPr lang="fr-FR">
                <a:solidFill>
                  <a:srgbClr val="1B365F"/>
                </a:solidFill>
                <a:ea typeface="Calibri"/>
                <a:cs typeface="Calibri"/>
              </a:rPr>
              <a:t>Sciences de la gestion (A222)</a:t>
            </a:r>
          </a:p>
          <a:p>
            <a:pPr lvl="1"/>
            <a:r>
              <a:rPr lang="fr-FR" dirty="0">
                <a:solidFill>
                  <a:srgbClr val="1B365F"/>
                </a:solidFill>
                <a:ea typeface="Calibri"/>
                <a:cs typeface="Calibri"/>
              </a:rPr>
              <a:t>Pour </a:t>
            </a:r>
            <a:r>
              <a:rPr lang="fr-FR" dirty="0" err="1">
                <a:solidFill>
                  <a:srgbClr val="1B365F"/>
                </a:solidFill>
                <a:ea typeface="Calibri"/>
                <a:cs typeface="Calibri"/>
              </a:rPr>
              <a:t>tou.t.e.s</a:t>
            </a:r>
            <a:r>
              <a:rPr lang="fr-FR" dirty="0">
                <a:solidFill>
                  <a:srgbClr val="1B365F"/>
                </a:solidFill>
                <a:ea typeface="Calibri"/>
                <a:cs typeface="Calibri"/>
              </a:rPr>
              <a:t> les </a:t>
            </a:r>
            <a:r>
              <a:rPr lang="fr-FR" dirty="0" err="1">
                <a:solidFill>
                  <a:srgbClr val="1B365F"/>
                </a:solidFill>
                <a:ea typeface="Calibri"/>
                <a:cs typeface="Calibri"/>
              </a:rPr>
              <a:t>chargé.e.s</a:t>
            </a:r>
            <a:r>
              <a:rPr lang="fr-FR" dirty="0">
                <a:solidFill>
                  <a:srgbClr val="1B365F"/>
                </a:solidFill>
                <a:ea typeface="Calibri"/>
                <a:cs typeface="Calibri"/>
              </a:rPr>
              <a:t> de cours: E415 (5 bureaux disponibles), E411 (2 bureaux disponibles) et E413 (petite salle de réunion pour 6 personnes)</a:t>
            </a:r>
          </a:p>
          <a:p>
            <a:pPr lvl="1"/>
            <a:endParaRPr lang="fr-FR" dirty="0">
              <a:solidFill>
                <a:srgbClr val="1B365F"/>
              </a:solidFill>
              <a:ea typeface="Calibri"/>
              <a:cs typeface="Calibri"/>
            </a:endParaRPr>
          </a:p>
          <a:p>
            <a:pPr marL="457200" lvl="1" indent="0">
              <a:buNone/>
            </a:pPr>
            <a:r>
              <a:rPr lang="fr-FR">
                <a:solidFill>
                  <a:srgbClr val="1B365F"/>
                </a:solidFill>
                <a:ea typeface="Calibri"/>
                <a:cs typeface="Calibri"/>
              </a:rPr>
              <a:t>Si vous aimeriez laisser du matériel de manière plus permanente, vous pouvez nous contacter pour qu'on vous aide à cibler le meilleur local. </a:t>
            </a:r>
            <a:endParaRPr lang="fr-FR" dirty="0">
              <a:solidFill>
                <a:srgbClr val="1B365F"/>
              </a:solidFill>
              <a:ea typeface="Calibri"/>
              <a:cs typeface="Calibri"/>
            </a:endParaRPr>
          </a:p>
        </p:txBody>
      </p:sp>
      <p:sp>
        <p:nvSpPr>
          <p:cNvPr id="6" name="TextBox 5">
            <a:extLst>
              <a:ext uri="{FF2B5EF4-FFF2-40B4-BE49-F238E27FC236}">
                <a16:creationId xmlns:a16="http://schemas.microsoft.com/office/drawing/2014/main" id="{6D2C1B78-FC92-9BFE-3692-0D8E6278CF9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29795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cs typeface="Calibri Light"/>
              </a:rPr>
              <a:t>Fonctionnement des modules et départements</a:t>
            </a: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fr-FR" sz="2400" b="1">
                <a:solidFill>
                  <a:srgbClr val="1B365F"/>
                </a:solidFill>
                <a:ea typeface="+mn-lt"/>
                <a:cs typeface="+mn-lt"/>
              </a:rPr>
              <a:t>Département </a:t>
            </a:r>
            <a:r>
              <a:rPr lang="fr-FR" sz="2400">
                <a:solidFill>
                  <a:srgbClr val="1B365F"/>
                </a:solidFill>
                <a:ea typeface="+mn-lt"/>
                <a:cs typeface="+mn-lt"/>
              </a:rPr>
              <a:t>: désigne une entité académique et administrative regroupant les professeurs, identifiée à une discipline, à des disciplines regroupées ou à un champ d'études. </a:t>
            </a:r>
            <a:endParaRPr lang="fr-FR" sz="2400">
              <a:cs typeface="Calibri"/>
            </a:endParaRPr>
          </a:p>
          <a:p>
            <a:pPr marL="342900" indent="-342900"/>
            <a:r>
              <a:rPr lang="fr-FR" sz="2400" b="1" err="1">
                <a:solidFill>
                  <a:srgbClr val="1B365F"/>
                </a:solidFill>
                <a:ea typeface="+mn-lt"/>
                <a:cs typeface="+mn-lt"/>
              </a:rPr>
              <a:t>Directeur.trice</a:t>
            </a:r>
            <a:r>
              <a:rPr lang="fr-FR" sz="2400" b="1">
                <a:solidFill>
                  <a:srgbClr val="1B365F"/>
                </a:solidFill>
                <a:ea typeface="+mn-lt"/>
                <a:cs typeface="+mn-lt"/>
              </a:rPr>
              <a:t> de département </a:t>
            </a:r>
            <a:r>
              <a:rPr lang="fr-FR" sz="2400">
                <a:solidFill>
                  <a:srgbClr val="1B365F"/>
                </a:solidFill>
                <a:ea typeface="+mn-lt"/>
                <a:cs typeface="+mn-lt"/>
              </a:rPr>
              <a:t>: désigne </a:t>
            </a:r>
            <a:r>
              <a:rPr lang="fr-FR" sz="2400" err="1">
                <a:solidFill>
                  <a:srgbClr val="1B365F"/>
                </a:solidFill>
                <a:ea typeface="+mn-lt"/>
                <a:cs typeface="+mn-lt"/>
              </a:rPr>
              <a:t>un.e</a:t>
            </a:r>
            <a:r>
              <a:rPr lang="fr-FR" sz="2400">
                <a:solidFill>
                  <a:srgbClr val="1B365F"/>
                </a:solidFill>
                <a:ea typeface="+mn-lt"/>
                <a:cs typeface="+mn-lt"/>
              </a:rPr>
              <a:t> </a:t>
            </a:r>
            <a:r>
              <a:rPr lang="fr-FR" sz="2400" err="1">
                <a:solidFill>
                  <a:srgbClr val="1B365F"/>
                </a:solidFill>
                <a:ea typeface="+mn-lt"/>
                <a:cs typeface="+mn-lt"/>
              </a:rPr>
              <a:t>professeur.e</a:t>
            </a:r>
            <a:r>
              <a:rPr lang="fr-FR" sz="2400">
                <a:solidFill>
                  <a:srgbClr val="1B365F"/>
                </a:solidFill>
                <a:ea typeface="+mn-lt"/>
                <a:cs typeface="+mn-lt"/>
              </a:rPr>
              <a:t> </a:t>
            </a:r>
            <a:r>
              <a:rPr lang="fr-FR" sz="2400" err="1">
                <a:solidFill>
                  <a:srgbClr val="1B365F"/>
                </a:solidFill>
                <a:ea typeface="+mn-lt"/>
                <a:cs typeface="+mn-lt"/>
              </a:rPr>
              <a:t>élu.e</a:t>
            </a:r>
            <a:r>
              <a:rPr lang="fr-FR" sz="2400">
                <a:solidFill>
                  <a:srgbClr val="1B365F"/>
                </a:solidFill>
                <a:ea typeface="+mn-lt"/>
                <a:cs typeface="+mn-lt"/>
              </a:rPr>
              <a:t> et </a:t>
            </a:r>
            <a:r>
              <a:rPr lang="fr-FR" sz="2400" err="1">
                <a:solidFill>
                  <a:srgbClr val="1B365F"/>
                </a:solidFill>
                <a:ea typeface="+mn-lt"/>
                <a:cs typeface="+mn-lt"/>
              </a:rPr>
              <a:t>nommé.e</a:t>
            </a:r>
            <a:r>
              <a:rPr lang="fr-FR" sz="2400">
                <a:solidFill>
                  <a:srgbClr val="1B365F"/>
                </a:solidFill>
                <a:ea typeface="+mn-lt"/>
                <a:cs typeface="+mn-lt"/>
              </a:rPr>
              <a:t>.</a:t>
            </a:r>
          </a:p>
          <a:p>
            <a:pPr marL="342900" indent="-342900"/>
            <a:r>
              <a:rPr lang="fr-FR" sz="2400">
                <a:solidFill>
                  <a:srgbClr val="1B365F"/>
                </a:solidFill>
                <a:cs typeface="Calibri"/>
              </a:rPr>
              <a:t>Chaque département a ses </a:t>
            </a:r>
            <a:r>
              <a:rPr lang="fr-FR" sz="2400" b="1">
                <a:solidFill>
                  <a:srgbClr val="1B365F"/>
                </a:solidFill>
                <a:cs typeface="Calibri"/>
              </a:rPr>
              <a:t>commis </a:t>
            </a:r>
            <a:r>
              <a:rPr lang="fr-FR" sz="2400">
                <a:solidFill>
                  <a:srgbClr val="1B365F"/>
                </a:solidFill>
                <a:cs typeface="Calibri"/>
              </a:rPr>
              <a:t>qui s'occupent généralement des contrats, plans de cours, des copies, des autorisations pour les clés et codes des locaux, des remboursements de dépenses. </a:t>
            </a:r>
            <a:endParaRPr lang="fr-FR" sz="2400">
              <a:solidFill>
                <a:srgbClr val="1B365F"/>
              </a:solidFill>
              <a:ea typeface="Calibri"/>
              <a:cs typeface="Calibri"/>
            </a:endParaRPr>
          </a:p>
          <a:p>
            <a:pPr marL="0" indent="0">
              <a:buNone/>
            </a:pPr>
            <a:r>
              <a:rPr lang="fr-FR" sz="2400" b="1">
                <a:solidFill>
                  <a:srgbClr val="1B365F"/>
                </a:solidFill>
                <a:ea typeface="+mn-lt"/>
                <a:cs typeface="+mn-lt"/>
              </a:rPr>
              <a:t>Modules </a:t>
            </a:r>
            <a:r>
              <a:rPr lang="fr-FR" sz="2400">
                <a:solidFill>
                  <a:srgbClr val="1B365F"/>
                </a:solidFill>
                <a:ea typeface="+mn-lt"/>
                <a:cs typeface="+mn-lt"/>
              </a:rPr>
              <a:t>: désigne </a:t>
            </a:r>
            <a:r>
              <a:rPr lang="fr-FR" sz="2400" dirty="0">
                <a:solidFill>
                  <a:srgbClr val="1B365F"/>
                </a:solidFill>
                <a:ea typeface="+mn-lt"/>
                <a:cs typeface="+mn-lt"/>
              </a:rPr>
              <a:t>l'instance instituée </a:t>
            </a:r>
            <a:r>
              <a:rPr lang="fr-FR" sz="2400">
                <a:solidFill>
                  <a:srgbClr val="1B365F"/>
                </a:solidFill>
                <a:ea typeface="+mn-lt"/>
                <a:cs typeface="+mn-lt"/>
              </a:rPr>
              <a:t>pour favoriser la poursuite, par les étudiantes et les étudiants, des finalités du premier cycle et l'atteinte des objectifs de formation des programmes qui lui sont rattachés. </a:t>
            </a:r>
          </a:p>
          <a:p>
            <a:pPr marL="342900" indent="-342900"/>
            <a:r>
              <a:rPr lang="fr-FR" sz="2400" b="1" err="1">
                <a:solidFill>
                  <a:srgbClr val="1B365F"/>
                </a:solidFill>
                <a:ea typeface="+mn-lt"/>
                <a:cs typeface="+mn-lt"/>
              </a:rPr>
              <a:t>Directeur.trice</a:t>
            </a:r>
            <a:r>
              <a:rPr lang="fr-FR" sz="2400" b="1">
                <a:solidFill>
                  <a:srgbClr val="1B365F"/>
                </a:solidFill>
                <a:ea typeface="+mn-lt"/>
                <a:cs typeface="+mn-lt"/>
              </a:rPr>
              <a:t> de module </a:t>
            </a:r>
            <a:r>
              <a:rPr lang="fr-FR" sz="2400">
                <a:solidFill>
                  <a:srgbClr val="1B365F"/>
                </a:solidFill>
                <a:ea typeface="+mn-lt"/>
                <a:cs typeface="+mn-lt"/>
              </a:rPr>
              <a:t>: désigne </a:t>
            </a:r>
            <a:r>
              <a:rPr lang="fr-FR" sz="2400" err="1">
                <a:solidFill>
                  <a:srgbClr val="1B365F"/>
                </a:solidFill>
                <a:ea typeface="+mn-lt"/>
                <a:cs typeface="+mn-lt"/>
              </a:rPr>
              <a:t>un.e</a:t>
            </a:r>
            <a:r>
              <a:rPr lang="fr-FR" sz="2400">
                <a:solidFill>
                  <a:srgbClr val="1B365F"/>
                </a:solidFill>
                <a:ea typeface="+mn-lt"/>
                <a:cs typeface="+mn-lt"/>
              </a:rPr>
              <a:t> </a:t>
            </a:r>
            <a:r>
              <a:rPr lang="fr-FR" sz="2400" err="1">
                <a:solidFill>
                  <a:srgbClr val="1B365F"/>
                </a:solidFill>
                <a:ea typeface="+mn-lt"/>
                <a:cs typeface="+mn-lt"/>
              </a:rPr>
              <a:t>professeur.e</a:t>
            </a:r>
            <a:r>
              <a:rPr lang="fr-FR" sz="2400" dirty="0">
                <a:solidFill>
                  <a:srgbClr val="1B365F"/>
                </a:solidFill>
                <a:ea typeface="+mn-lt"/>
                <a:cs typeface="+mn-lt"/>
              </a:rPr>
              <a:t> </a:t>
            </a:r>
            <a:r>
              <a:rPr lang="fr-FR" sz="2400" dirty="0" err="1">
                <a:solidFill>
                  <a:srgbClr val="1B365F"/>
                </a:solidFill>
                <a:ea typeface="+mn-lt"/>
                <a:cs typeface="+mn-lt"/>
              </a:rPr>
              <a:t>élu.e</a:t>
            </a:r>
            <a:r>
              <a:rPr lang="fr-FR" sz="2400" dirty="0">
                <a:solidFill>
                  <a:srgbClr val="1B365F"/>
                </a:solidFill>
                <a:ea typeface="+mn-lt"/>
                <a:cs typeface="+mn-lt"/>
              </a:rPr>
              <a:t> et</a:t>
            </a:r>
            <a:r>
              <a:rPr lang="fr-FR" sz="2400">
                <a:solidFill>
                  <a:srgbClr val="1B365F"/>
                </a:solidFill>
                <a:ea typeface="+mn-lt"/>
                <a:cs typeface="+mn-lt"/>
              </a:rPr>
              <a:t> </a:t>
            </a:r>
            <a:r>
              <a:rPr lang="fr-FR" sz="2400" dirty="0">
                <a:solidFill>
                  <a:srgbClr val="1B365F"/>
                </a:solidFill>
                <a:ea typeface="+mn-lt"/>
                <a:cs typeface="+mn-lt"/>
              </a:rPr>
              <a:t>nommé.e</a:t>
            </a:r>
            <a:r>
              <a:rPr lang="fr-FR" sz="2400">
                <a:solidFill>
                  <a:srgbClr val="1B365F"/>
                </a:solidFill>
                <a:ea typeface="+mn-lt"/>
                <a:cs typeface="+mn-lt"/>
              </a:rPr>
              <a:t>.</a:t>
            </a:r>
          </a:p>
          <a:p>
            <a:pPr marL="342900" indent="-342900"/>
            <a:r>
              <a:rPr lang="fr-FR" sz="2400">
                <a:solidFill>
                  <a:srgbClr val="1B365F"/>
                </a:solidFill>
                <a:cs typeface="Calibri"/>
              </a:rPr>
              <a:t>Chaque module a une personne </a:t>
            </a:r>
            <a:r>
              <a:rPr lang="fr-FR" sz="2400" b="1">
                <a:solidFill>
                  <a:srgbClr val="1B365F"/>
                </a:solidFill>
                <a:cs typeface="Calibri"/>
              </a:rPr>
              <a:t>commis </a:t>
            </a:r>
            <a:r>
              <a:rPr lang="fr-FR" sz="2400">
                <a:solidFill>
                  <a:srgbClr val="1B365F"/>
                </a:solidFill>
                <a:cs typeface="Calibri"/>
              </a:rPr>
              <a:t>qui s'occupe de ce qui concerne les      </a:t>
            </a:r>
            <a:r>
              <a:rPr lang="fr-FR" sz="2400" err="1">
                <a:solidFill>
                  <a:srgbClr val="1B365F"/>
                </a:solidFill>
                <a:cs typeface="Calibri"/>
              </a:rPr>
              <a:t>étudiant.e.s</a:t>
            </a:r>
            <a:r>
              <a:rPr lang="fr-FR" sz="2400">
                <a:solidFill>
                  <a:srgbClr val="1B365F"/>
                </a:solidFill>
                <a:cs typeface="Calibri"/>
              </a:rPr>
              <a:t> du programme, les appréciations de l'enseignement et les fiches              de variables contextuelles.</a:t>
            </a:r>
            <a:endParaRPr lang="fr-FR">
              <a:cs typeface="Calibri" panose="020F0502020204030204"/>
            </a:endParaRPr>
          </a:p>
        </p:txBody>
      </p:sp>
    </p:spTree>
    <p:extLst>
      <p:ext uri="{BB962C8B-B14F-4D97-AF65-F5344CB8AC3E}">
        <p14:creationId xmlns:p14="http://schemas.microsoft.com/office/powerpoint/2010/main" val="2559625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838200" y="365125"/>
            <a:ext cx="10733314" cy="1337021"/>
          </a:xfrm>
        </p:spPr>
        <p:txBody>
          <a:bodyPr>
            <a:normAutofit/>
          </a:bodyPr>
          <a:lstStyle/>
          <a:p>
            <a:r>
              <a:rPr lang="fr-FR" sz="3600" b="1">
                <a:solidFill>
                  <a:srgbClr val="1B365F"/>
                </a:solidFill>
                <a:latin typeface="Calibri Light"/>
                <a:ea typeface="+mj-lt"/>
                <a:cs typeface="+mj-lt"/>
              </a:rPr>
              <a:t>Plateforme Octopus, gestion des demandes de services</a:t>
            </a:r>
            <a:endParaRPr lang="fr-FR" sz="3600" b="1">
              <a:latin typeface="Calibri Light"/>
              <a:ea typeface="Calibri Light"/>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550617"/>
            <a:ext cx="10515600" cy="4786766"/>
          </a:xfrm>
        </p:spPr>
        <p:txBody>
          <a:bodyPr vert="horz" lIns="91440" tIns="45720" rIns="91440" bIns="45720" rtlCol="0" anchor="t">
            <a:normAutofit fontScale="85000" lnSpcReduction="20000"/>
          </a:bodyPr>
          <a:lstStyle/>
          <a:p>
            <a:pPr marL="0" indent="0">
              <a:buNone/>
            </a:pPr>
            <a:r>
              <a:rPr lang="fr-FR">
                <a:solidFill>
                  <a:srgbClr val="1B365F"/>
                </a:solidFill>
                <a:cs typeface="Calibri"/>
              </a:rPr>
              <a:t>Vous accédez à la plateforme Octopus par votre portail </a:t>
            </a:r>
            <a:r>
              <a:rPr lang="fr-FR" err="1">
                <a:solidFill>
                  <a:srgbClr val="1B365F"/>
                </a:solidFill>
                <a:cs typeface="Calibri"/>
              </a:rPr>
              <a:t>Uqar</a:t>
            </a:r>
            <a:r>
              <a:rPr lang="fr-FR">
                <a:solidFill>
                  <a:srgbClr val="1B365F"/>
                </a:solidFill>
                <a:cs typeface="Calibri"/>
              </a:rPr>
              <a:t>. </a:t>
            </a:r>
            <a:endParaRPr lang="fr-FR"/>
          </a:p>
          <a:p>
            <a:pPr marL="0" indent="0">
              <a:buNone/>
            </a:pPr>
            <a:r>
              <a:rPr lang="fr-FR">
                <a:solidFill>
                  <a:srgbClr val="1B365F"/>
                </a:solidFill>
                <a:cs typeface="Calibri"/>
              </a:rPr>
              <a:t>La plateforme vous permet d'effectuer des requêtes : </a:t>
            </a:r>
            <a:endParaRPr lang="fr-FR">
              <a:solidFill>
                <a:srgbClr val="1B365F"/>
              </a:solidFill>
              <a:ea typeface="Calibri"/>
              <a:cs typeface="Calibri"/>
            </a:endParaRPr>
          </a:p>
          <a:p>
            <a:pPr lvl="1"/>
            <a:r>
              <a:rPr lang="fr-FR" b="1">
                <a:solidFill>
                  <a:srgbClr val="1B365F"/>
                </a:solidFill>
                <a:cs typeface="Calibri"/>
              </a:rPr>
              <a:t>Aux services informatiques</a:t>
            </a:r>
            <a:endParaRPr lang="fr-FR" b="1">
              <a:solidFill>
                <a:srgbClr val="1B365F"/>
              </a:solidFill>
              <a:ea typeface="Calibri"/>
              <a:cs typeface="Calibri"/>
            </a:endParaRPr>
          </a:p>
          <a:p>
            <a:pPr lvl="2"/>
            <a:r>
              <a:rPr lang="fr-FR">
                <a:solidFill>
                  <a:srgbClr val="1B365F"/>
                </a:solidFill>
                <a:cs typeface="Calibri"/>
              </a:rPr>
              <a:t>Problème informatique non urgent dans un local</a:t>
            </a:r>
            <a:endParaRPr lang="fr-FR">
              <a:solidFill>
                <a:srgbClr val="1B365F"/>
              </a:solidFill>
              <a:ea typeface="Calibri"/>
              <a:cs typeface="Calibri"/>
            </a:endParaRPr>
          </a:p>
          <a:p>
            <a:pPr lvl="2"/>
            <a:r>
              <a:rPr lang="fr-FR">
                <a:solidFill>
                  <a:srgbClr val="1B365F"/>
                </a:solidFill>
                <a:cs typeface="Calibri"/>
              </a:rPr>
              <a:t>Réservation de matériel pour un cours</a:t>
            </a:r>
            <a:endParaRPr lang="fr-FR">
              <a:solidFill>
                <a:srgbClr val="1B365F"/>
              </a:solidFill>
              <a:ea typeface="Calibri"/>
              <a:cs typeface="Calibri"/>
            </a:endParaRPr>
          </a:p>
          <a:p>
            <a:pPr lvl="2"/>
            <a:r>
              <a:rPr lang="fr-FR">
                <a:solidFill>
                  <a:srgbClr val="1B365F"/>
                </a:solidFill>
                <a:cs typeface="Calibri"/>
              </a:rPr>
              <a:t>Etc.</a:t>
            </a:r>
            <a:endParaRPr lang="fr-FR">
              <a:solidFill>
                <a:srgbClr val="1B365F"/>
              </a:solidFill>
              <a:ea typeface="Calibri"/>
              <a:cs typeface="Calibri"/>
            </a:endParaRPr>
          </a:p>
          <a:p>
            <a:pPr lvl="1"/>
            <a:r>
              <a:rPr lang="fr-FR" b="1">
                <a:solidFill>
                  <a:srgbClr val="1B365F"/>
                </a:solidFill>
                <a:cs typeface="Calibri"/>
              </a:rPr>
              <a:t>Au service des terrains et bâtiments</a:t>
            </a:r>
            <a:endParaRPr lang="fr-FR" b="1">
              <a:solidFill>
                <a:srgbClr val="1B365F"/>
              </a:solidFill>
              <a:ea typeface="Calibri"/>
              <a:cs typeface="Calibri"/>
            </a:endParaRPr>
          </a:p>
          <a:p>
            <a:pPr lvl="2"/>
            <a:r>
              <a:rPr lang="fr-FR">
                <a:solidFill>
                  <a:srgbClr val="1B365F"/>
                </a:solidFill>
                <a:cs typeface="Calibri"/>
              </a:rPr>
              <a:t>Réservation et installation de matériel pour une exposition ou des présentations dans le cadre d'un cours</a:t>
            </a:r>
            <a:endParaRPr lang="fr-FR">
              <a:solidFill>
                <a:srgbClr val="1B365F"/>
              </a:solidFill>
              <a:ea typeface="Calibri"/>
              <a:cs typeface="Calibri"/>
            </a:endParaRPr>
          </a:p>
          <a:p>
            <a:pPr lvl="2"/>
            <a:r>
              <a:rPr lang="fr-FR">
                <a:solidFill>
                  <a:srgbClr val="1B365F"/>
                </a:solidFill>
                <a:cs typeface="Calibri"/>
              </a:rPr>
              <a:t>Etc.</a:t>
            </a:r>
            <a:endParaRPr lang="fr-FR">
              <a:solidFill>
                <a:srgbClr val="1B365F"/>
              </a:solidFill>
              <a:ea typeface="Calibri"/>
              <a:cs typeface="Calibri"/>
            </a:endParaRPr>
          </a:p>
          <a:p>
            <a:pPr lvl="1"/>
            <a:r>
              <a:rPr lang="fr-FR" b="1">
                <a:solidFill>
                  <a:srgbClr val="1B365F"/>
                </a:solidFill>
                <a:cs typeface="Calibri"/>
              </a:rPr>
              <a:t>Au service des ressources humaines</a:t>
            </a:r>
            <a:endParaRPr lang="fr-FR" b="1">
              <a:solidFill>
                <a:srgbClr val="1B365F"/>
              </a:solidFill>
              <a:ea typeface="Calibri"/>
              <a:cs typeface="Calibri"/>
            </a:endParaRPr>
          </a:p>
          <a:p>
            <a:pPr lvl="2"/>
            <a:r>
              <a:rPr lang="fr-FR">
                <a:solidFill>
                  <a:srgbClr val="1B365F"/>
                </a:solidFill>
                <a:cs typeface="Calibri"/>
              </a:rPr>
              <a:t>Assurances</a:t>
            </a:r>
            <a:endParaRPr lang="fr-FR">
              <a:solidFill>
                <a:srgbClr val="1B365F"/>
              </a:solidFill>
              <a:ea typeface="Calibri"/>
              <a:cs typeface="Calibri"/>
            </a:endParaRPr>
          </a:p>
          <a:p>
            <a:pPr lvl="2"/>
            <a:r>
              <a:rPr lang="fr-FR">
                <a:solidFill>
                  <a:srgbClr val="1B365F"/>
                </a:solidFill>
                <a:cs typeface="Calibri"/>
              </a:rPr>
              <a:t>Paies</a:t>
            </a:r>
            <a:endParaRPr lang="fr-FR">
              <a:solidFill>
                <a:srgbClr val="1B365F"/>
              </a:solidFill>
              <a:ea typeface="Calibri"/>
              <a:cs typeface="Calibri"/>
            </a:endParaRPr>
          </a:p>
          <a:p>
            <a:pPr lvl="2"/>
            <a:r>
              <a:rPr lang="fr-FR">
                <a:solidFill>
                  <a:srgbClr val="1B365F"/>
                </a:solidFill>
                <a:cs typeface="Calibri"/>
              </a:rPr>
              <a:t>Relevés d'emploi</a:t>
            </a:r>
            <a:endParaRPr lang="fr-FR">
              <a:solidFill>
                <a:srgbClr val="1B365F"/>
              </a:solidFill>
              <a:ea typeface="Calibri"/>
              <a:cs typeface="Calibri"/>
            </a:endParaRPr>
          </a:p>
          <a:p>
            <a:pPr lvl="2"/>
            <a:r>
              <a:rPr lang="fr-FR">
                <a:solidFill>
                  <a:srgbClr val="1B365F"/>
                </a:solidFill>
                <a:cs typeface="Calibri"/>
              </a:rPr>
              <a:t>Régime de retraite</a:t>
            </a:r>
            <a:endParaRPr lang="fr-FR">
              <a:solidFill>
                <a:srgbClr val="1B365F"/>
              </a:solidFill>
              <a:ea typeface="Calibri"/>
              <a:cs typeface="Calibri"/>
            </a:endParaRPr>
          </a:p>
          <a:p>
            <a:pPr lvl="2"/>
            <a:r>
              <a:rPr lang="fr-FR" b="1">
                <a:solidFill>
                  <a:srgbClr val="1B365F"/>
                </a:solidFill>
                <a:cs typeface="Calibri"/>
              </a:rPr>
              <a:t>Carte d'identité </a:t>
            </a:r>
            <a:r>
              <a:rPr lang="fr-FR" b="1" err="1">
                <a:solidFill>
                  <a:srgbClr val="1B365F"/>
                </a:solidFill>
                <a:cs typeface="Calibri"/>
              </a:rPr>
              <a:t>employé.e</a:t>
            </a:r>
            <a:endParaRPr lang="fr-FR" b="1">
              <a:solidFill>
                <a:srgbClr val="1B365F"/>
              </a:solidFill>
              <a:cs typeface="Calibri"/>
            </a:endParaRPr>
          </a:p>
          <a:p>
            <a:pPr lvl="2"/>
            <a:r>
              <a:rPr lang="fr-FR">
                <a:solidFill>
                  <a:srgbClr val="1B365F"/>
                </a:solidFill>
                <a:cs typeface="Calibri"/>
              </a:rPr>
              <a:t>Etc.</a:t>
            </a:r>
            <a:endParaRPr lang="fr-FR">
              <a:solidFill>
                <a:srgbClr val="1B365F"/>
              </a:solidFill>
              <a:ea typeface="Calibri"/>
              <a:cs typeface="Calibri"/>
            </a:endParaRPr>
          </a:p>
          <a:p>
            <a:pPr lvl="1"/>
            <a:r>
              <a:rPr lang="fr-FR" b="1">
                <a:solidFill>
                  <a:srgbClr val="1B365F"/>
                </a:solidFill>
                <a:cs typeface="Calibri"/>
              </a:rPr>
              <a:t>Décanat à la recherche, services à la communauté universitaire, baccalauréat enseignement professionnel, international, etc.</a:t>
            </a:r>
            <a:r>
              <a:rPr lang="fr-FR">
                <a:solidFill>
                  <a:srgbClr val="1B365F"/>
                </a:solidFill>
                <a:cs typeface="Calibri"/>
              </a:rPr>
              <a:t> </a:t>
            </a:r>
            <a:endParaRPr lang="fr-FR">
              <a:solidFill>
                <a:srgbClr val="1B365F"/>
              </a:solidFill>
              <a:ea typeface="Calibri"/>
              <a:cs typeface="Calibri"/>
            </a:endParaRPr>
          </a:p>
          <a:p>
            <a:pPr lvl="1"/>
            <a:endParaRPr lang="fr-FR">
              <a:solidFill>
                <a:srgbClr val="1B365F"/>
              </a:solidFill>
              <a:cs typeface="Calibri"/>
            </a:endParaRPr>
          </a:p>
          <a:p>
            <a:pPr lvl="1"/>
            <a:endParaRPr lang="fr-FR">
              <a:solidFill>
                <a:srgbClr val="1B365F"/>
              </a:solidFill>
              <a:cs typeface="Calibri"/>
            </a:endParaRPr>
          </a:p>
          <a:p>
            <a:endParaRPr lang="fr-FR">
              <a:solidFill>
                <a:srgbClr val="1B365F"/>
              </a:solidFill>
              <a:cs typeface="Calibri"/>
            </a:endParaRPr>
          </a:p>
        </p:txBody>
      </p:sp>
    </p:spTree>
    <p:extLst>
      <p:ext uri="{BB962C8B-B14F-4D97-AF65-F5344CB8AC3E}">
        <p14:creationId xmlns:p14="http://schemas.microsoft.com/office/powerpoint/2010/main" val="146040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838200" y="193245"/>
            <a:ext cx="10515600" cy="1325563"/>
          </a:xfrm>
        </p:spPr>
        <p:txBody>
          <a:bodyPr>
            <a:normAutofit/>
          </a:bodyPr>
          <a:lstStyle/>
          <a:p>
            <a:r>
              <a:rPr lang="fr-FR" sz="3600" b="1">
                <a:solidFill>
                  <a:srgbClr val="1B365F"/>
                </a:solidFill>
                <a:latin typeface="Calibri Light"/>
                <a:ea typeface="+mj-lt"/>
                <a:cs typeface="+mj-lt"/>
              </a:rPr>
              <a:t>Remboursement de 100$ par cours</a:t>
            </a:r>
            <a:endParaRPr lang="fr-FR" sz="3600" b="1">
              <a:latin typeface="Calibri Light"/>
              <a:ea typeface="+mj-lt"/>
              <a:cs typeface="+mj-l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252692"/>
            <a:ext cx="10515600" cy="4351338"/>
          </a:xfrm>
        </p:spPr>
        <p:txBody>
          <a:bodyPr vert="horz" lIns="91440" tIns="45720" rIns="91440" bIns="45720" rtlCol="0" anchor="t">
            <a:noAutofit/>
          </a:bodyPr>
          <a:lstStyle/>
          <a:p>
            <a:pPr algn="just">
              <a:buNone/>
            </a:pPr>
            <a:endParaRPr lang="fr-FR" sz="1600" b="1">
              <a:solidFill>
                <a:srgbClr val="002451"/>
              </a:solidFill>
              <a:ea typeface="+mn-lt"/>
              <a:cs typeface="+mn-lt"/>
            </a:endParaRPr>
          </a:p>
          <a:p>
            <a:pPr algn="just">
              <a:buNone/>
            </a:pPr>
            <a:r>
              <a:rPr lang="fr-FR" sz="2000" b="1">
                <a:solidFill>
                  <a:srgbClr val="002451"/>
                </a:solidFill>
                <a:ea typeface="+mn-lt"/>
                <a:cs typeface="+mn-lt"/>
              </a:rPr>
              <a:t>Un extrait de votre convention collective : Article 23.10</a:t>
            </a:r>
            <a:endParaRPr lang="fr-FR" sz="2000">
              <a:ea typeface="Calibri"/>
              <a:cs typeface="Calibri"/>
            </a:endParaRPr>
          </a:p>
          <a:p>
            <a:pPr marL="0" indent="0">
              <a:buNone/>
            </a:pPr>
            <a:r>
              <a:rPr lang="fr-FR" sz="2000">
                <a:solidFill>
                  <a:srgbClr val="002451"/>
                </a:solidFill>
                <a:ea typeface="+mn-lt"/>
                <a:cs typeface="+mn-lt"/>
              </a:rPr>
              <a:t>« À chaque trimestre, l’Université verse à la personne chargée de cours, pour chaque charge de cours de trois (3) crédits effectivement dispensée, une </a:t>
            </a:r>
            <a:r>
              <a:rPr lang="fr-FR" sz="2000">
                <a:solidFill>
                  <a:srgbClr val="C82613"/>
                </a:solidFill>
                <a:ea typeface="+mn-lt"/>
                <a:cs typeface="+mn-lt"/>
              </a:rPr>
              <a:t>indemnité forfaitaire de 100,00 $ </a:t>
            </a:r>
            <a:r>
              <a:rPr lang="fr-FR" sz="2000">
                <a:solidFill>
                  <a:srgbClr val="002451"/>
                </a:solidFill>
                <a:ea typeface="+mn-lt"/>
                <a:cs typeface="+mn-lt"/>
              </a:rPr>
              <a:t>pour couvrir les frais de matériel et fournitures reliés à sa prestation.</a:t>
            </a:r>
            <a:endParaRPr lang="fr-FR" sz="2000">
              <a:ea typeface="Calibri" panose="020F0502020204030204"/>
              <a:cs typeface="Calibri" panose="020F0502020204030204"/>
            </a:endParaRPr>
          </a:p>
          <a:p>
            <a:pPr marL="0" indent="0">
              <a:buNone/>
            </a:pPr>
            <a:r>
              <a:rPr lang="fr-FR" sz="2000">
                <a:solidFill>
                  <a:srgbClr val="002451"/>
                </a:solidFill>
                <a:ea typeface="+mn-lt"/>
                <a:cs typeface="+mn-lt"/>
              </a:rPr>
              <a:t>Le matériel informatique est admissible à un tel remboursement. Dans le cas de l’achat d’un ordinateur, la ou les indemnité(s) forfaitaires peuvent successivement être réclamée(s) jusqu’à un total de six trimestres pendant lesquels la personne obtient une ou des charges de cours suivant le dépôt initial, lors de la première réclamation, de l’original de la facture attestant l’achat.</a:t>
            </a:r>
            <a:endParaRPr lang="fr-FR" sz="2000">
              <a:ea typeface="Calibri" panose="020F0502020204030204"/>
              <a:cs typeface="Calibri" panose="020F0502020204030204"/>
            </a:endParaRPr>
          </a:p>
          <a:p>
            <a:pPr marL="0" indent="0">
              <a:buNone/>
            </a:pPr>
            <a:r>
              <a:rPr lang="fr-FR" sz="2000">
                <a:solidFill>
                  <a:srgbClr val="002451"/>
                </a:solidFill>
                <a:ea typeface="+mn-lt"/>
                <a:cs typeface="+mn-lt"/>
              </a:rPr>
              <a:t>Tout cours de plus ou de moins de trois (3) crédits donne lieu à une indemnité au prorata. Cette allocation est réduite au tiers pour une charge de cours de trois (3) crédits dispensée sous forme tutorale (TA et TL) à la condition que le nombre d’inscrits à ce cours soit d’au moins cinq (5) étudiantes ou étudiants. »</a:t>
            </a:r>
            <a:endParaRPr lang="en-US" sz="2000">
              <a:ea typeface="Calibri" panose="020F0502020204030204"/>
              <a:cs typeface="Calibri" panose="020F0502020204030204"/>
            </a:endParaRPr>
          </a:p>
          <a:p>
            <a:pPr>
              <a:buNone/>
            </a:pPr>
            <a:endParaRPr lang="fr-FR" sz="1600" b="1">
              <a:solidFill>
                <a:srgbClr val="002451"/>
              </a:solidFill>
              <a:ea typeface="Calibri" panose="020F0502020204030204"/>
              <a:cs typeface="Calibri" panose="020F0502020204030204"/>
            </a:endParaRPr>
          </a:p>
        </p:txBody>
      </p:sp>
    </p:spTree>
    <p:extLst>
      <p:ext uri="{BB962C8B-B14F-4D97-AF65-F5344CB8AC3E}">
        <p14:creationId xmlns:p14="http://schemas.microsoft.com/office/powerpoint/2010/main" val="12956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B365F"/>
        </a:solid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A1D965B8-CD35-5080-1670-CF911DD1E228}"/>
              </a:ext>
            </a:extLst>
          </p:cNvPr>
          <p:cNvSpPr>
            <a:spLocks noGrp="1"/>
          </p:cNvSpPr>
          <p:nvPr>
            <p:ph type="title"/>
          </p:nvPr>
        </p:nvSpPr>
        <p:spPr>
          <a:xfrm>
            <a:off x="516194" y="461345"/>
            <a:ext cx="10837606" cy="1325563"/>
          </a:xfrm>
        </p:spPr>
        <p:txBody>
          <a:bodyPr>
            <a:normAutofit/>
          </a:bodyPr>
          <a:lstStyle/>
          <a:p>
            <a:r>
              <a:rPr lang="fr-FR" sz="4000" b="1">
                <a:solidFill>
                  <a:schemeClr val="bg1"/>
                </a:solidFill>
              </a:rPr>
              <a:t>Plan de la rencontre</a:t>
            </a:r>
            <a:endParaRPr lang="fr-FR" sz="4000">
              <a:solidFill>
                <a:schemeClr val="bg1"/>
              </a:solidFill>
              <a:cs typeface="Calibri Light"/>
            </a:endParaRPr>
          </a:p>
        </p:txBody>
      </p:sp>
      <p:sp>
        <p:nvSpPr>
          <p:cNvPr id="5" name="Espace réservé du contenu 2">
            <a:extLst>
              <a:ext uri="{FF2B5EF4-FFF2-40B4-BE49-F238E27FC236}">
                <a16:creationId xmlns:a16="http://schemas.microsoft.com/office/drawing/2014/main" id="{E4F0F846-18A6-22B8-8A77-54226AB50FE2}"/>
              </a:ext>
            </a:extLst>
          </p:cNvPr>
          <p:cNvSpPr>
            <a:spLocks noGrp="1"/>
          </p:cNvSpPr>
          <p:nvPr>
            <p:ph idx="1"/>
          </p:nvPr>
        </p:nvSpPr>
        <p:spPr>
          <a:xfrm>
            <a:off x="516194" y="1255541"/>
            <a:ext cx="9896167" cy="4351338"/>
          </a:xfrm>
        </p:spPr>
        <p:txBody>
          <a:bodyPr vert="horz" lIns="91440" tIns="45720" rIns="91440" bIns="45720" rtlCol="0" anchor="t">
            <a:noAutofit/>
          </a:bodyPr>
          <a:lstStyle/>
          <a:p>
            <a:pPr marL="0" indent="0">
              <a:buClr>
                <a:schemeClr val="accent1">
                  <a:lumMod val="50000"/>
                </a:schemeClr>
              </a:buClr>
              <a:buNone/>
            </a:pPr>
            <a:endParaRPr lang="fr-CA" sz="1400">
              <a:solidFill>
                <a:schemeClr val="bg1"/>
              </a:solidFill>
              <a:latin typeface="PT Serif"/>
              <a:cs typeface="Calibri" panose="020F0502020204030204"/>
            </a:endParaRPr>
          </a:p>
          <a:p>
            <a:pPr marL="353695" indent="-353695">
              <a:buClr>
                <a:srgbClr val="203864"/>
              </a:buClr>
              <a:buAutoNum type="alphaLcParenR"/>
            </a:pPr>
            <a:endParaRPr lang="fr-CA" sz="2000">
              <a:cs typeface="Calibri"/>
            </a:endParaRPr>
          </a:p>
        </p:txBody>
      </p:sp>
      <p:sp>
        <p:nvSpPr>
          <p:cNvPr id="3" name="Titre 1">
            <a:extLst>
              <a:ext uri="{FF2B5EF4-FFF2-40B4-BE49-F238E27FC236}">
                <a16:creationId xmlns:a16="http://schemas.microsoft.com/office/drawing/2014/main" id="{DB40D832-954A-C794-17F9-2A4D3866C938}"/>
              </a:ext>
            </a:extLst>
          </p:cNvPr>
          <p:cNvSpPr txBox="1">
            <a:spLocks/>
          </p:cNvSpPr>
          <p:nvPr/>
        </p:nvSpPr>
        <p:spPr>
          <a:xfrm>
            <a:off x="517203" y="2046910"/>
            <a:ext cx="10837606" cy="33844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lnSpc>
                <a:spcPct val="150000"/>
              </a:lnSpc>
              <a:buAutoNum type="arabicPeriod"/>
            </a:pPr>
            <a:r>
              <a:rPr lang="fr-FR" sz="3200" b="1">
                <a:solidFill>
                  <a:schemeClr val="bg1"/>
                </a:solidFill>
                <a:ea typeface="+mj-lt"/>
                <a:cs typeface="+mj-lt"/>
              </a:rPr>
              <a:t>Présentations et bienvenue</a:t>
            </a:r>
          </a:p>
          <a:p>
            <a:pPr marL="514350" indent="-514350">
              <a:lnSpc>
                <a:spcPct val="150000"/>
              </a:lnSpc>
              <a:buAutoNum type="arabicPeriod"/>
            </a:pPr>
            <a:r>
              <a:rPr lang="fr-FR" sz="3200" b="1">
                <a:solidFill>
                  <a:schemeClr val="bg1"/>
                </a:solidFill>
                <a:ea typeface="+mj-lt"/>
                <a:cs typeface="+mj-lt"/>
              </a:rPr>
              <a:t>La </a:t>
            </a:r>
            <a:r>
              <a:rPr lang="fr-FR" sz="3200" b="1">
                <a:solidFill>
                  <a:srgbClr val="D11317"/>
                </a:solidFill>
                <a:ea typeface="+mj-lt"/>
                <a:cs typeface="+mj-lt"/>
              </a:rPr>
              <a:t>carrière </a:t>
            </a:r>
            <a:r>
              <a:rPr lang="fr-FR" sz="3200" b="1">
                <a:solidFill>
                  <a:schemeClr val="bg1"/>
                </a:solidFill>
                <a:ea typeface="+mj-lt"/>
                <a:cs typeface="+mj-lt"/>
              </a:rPr>
              <a:t>de la personne chargée de cours à l'UQAR</a:t>
            </a:r>
            <a:endParaRPr lang="fr-FR">
              <a:solidFill>
                <a:schemeClr val="bg1"/>
              </a:solidFill>
              <a:ea typeface="+mj-lt"/>
              <a:cs typeface="+mj-lt"/>
            </a:endParaRPr>
          </a:p>
          <a:p>
            <a:pPr marL="514350" indent="-514350">
              <a:lnSpc>
                <a:spcPct val="150000"/>
              </a:lnSpc>
              <a:buAutoNum type="arabicPeriod"/>
            </a:pPr>
            <a:r>
              <a:rPr lang="fr-FR" sz="3200" b="1">
                <a:solidFill>
                  <a:schemeClr val="bg1"/>
                </a:solidFill>
                <a:cs typeface="Calibri Light"/>
              </a:rPr>
              <a:t>Les aspects </a:t>
            </a:r>
            <a:r>
              <a:rPr lang="fr-FR" sz="3200" b="1">
                <a:solidFill>
                  <a:srgbClr val="FA3B1E"/>
                </a:solidFill>
                <a:cs typeface="Calibri Light"/>
              </a:rPr>
              <a:t>administratifs </a:t>
            </a:r>
            <a:r>
              <a:rPr lang="fr-FR" sz="3200" b="1">
                <a:solidFill>
                  <a:schemeClr val="bg1"/>
                </a:solidFill>
                <a:cs typeface="Calibri Light"/>
              </a:rPr>
              <a:t>pour la personne chargée de cours</a:t>
            </a:r>
            <a:endParaRPr lang="fr-FR">
              <a:solidFill>
                <a:schemeClr val="bg1"/>
              </a:solidFill>
              <a:cs typeface="Calibri Light"/>
            </a:endParaRPr>
          </a:p>
          <a:p>
            <a:pPr marL="514350" indent="-514350">
              <a:lnSpc>
                <a:spcPct val="150000"/>
              </a:lnSpc>
              <a:buAutoNum type="arabicPeriod"/>
            </a:pPr>
            <a:r>
              <a:rPr lang="fr-FR" sz="3200" b="1">
                <a:solidFill>
                  <a:schemeClr val="bg1"/>
                </a:solidFill>
                <a:cs typeface="Calibri Light"/>
              </a:rPr>
              <a:t>Pour </a:t>
            </a:r>
            <a:r>
              <a:rPr lang="fr-FR" sz="3200" b="1">
                <a:solidFill>
                  <a:srgbClr val="0070C0"/>
                </a:solidFill>
                <a:cs typeface="Calibri Light"/>
              </a:rPr>
              <a:t>l'enseignement </a:t>
            </a:r>
            <a:r>
              <a:rPr lang="fr-FR" sz="3200" b="1">
                <a:solidFill>
                  <a:schemeClr val="bg1"/>
                </a:solidFill>
                <a:cs typeface="Calibri Light"/>
              </a:rPr>
              <a:t>d'une charge de cours</a:t>
            </a:r>
            <a:endParaRPr lang="fr-FR">
              <a:solidFill>
                <a:schemeClr val="bg1"/>
              </a:solidFill>
              <a:cs typeface="Calibri Light"/>
            </a:endParaRPr>
          </a:p>
        </p:txBody>
      </p:sp>
    </p:spTree>
    <p:extLst>
      <p:ext uri="{BB962C8B-B14F-4D97-AF65-F5344CB8AC3E}">
        <p14:creationId xmlns:p14="http://schemas.microsoft.com/office/powerpoint/2010/main" val="2164658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541317" y="94284"/>
            <a:ext cx="10812483" cy="909927"/>
          </a:xfrm>
        </p:spPr>
        <p:txBody>
          <a:bodyPr>
            <a:normAutofit/>
          </a:bodyPr>
          <a:lstStyle/>
          <a:p>
            <a:r>
              <a:rPr lang="fr-FR" sz="3600" b="1">
                <a:solidFill>
                  <a:srgbClr val="1B365F"/>
                </a:solidFill>
                <a:latin typeface="Calibri Light"/>
                <a:ea typeface="+mj-lt"/>
                <a:cs typeface="+mj-lt"/>
              </a:rPr>
              <a:t>Remboursement de 100$ par cours</a:t>
            </a:r>
            <a:endParaRPr lang="fr-FR" sz="3600" b="1">
              <a:latin typeface="Calibri Light"/>
              <a:ea typeface="+mj-lt"/>
              <a:cs typeface="+mj-l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541317" y="1137323"/>
            <a:ext cx="8219702" cy="4371130"/>
          </a:xfrm>
        </p:spPr>
        <p:txBody>
          <a:bodyPr vert="horz" lIns="91440" tIns="45720" rIns="91440" bIns="45720" rtlCol="0" anchor="t">
            <a:noAutofit/>
          </a:bodyPr>
          <a:lstStyle/>
          <a:p>
            <a:pPr>
              <a:buNone/>
            </a:pPr>
            <a:r>
              <a:rPr lang="fr-FR" sz="2000" b="1" dirty="0">
                <a:solidFill>
                  <a:srgbClr val="1B365F"/>
                </a:solidFill>
                <a:ea typeface="+mn-lt"/>
                <a:cs typeface="+mn-lt"/>
              </a:rPr>
              <a:t>Comment réclamer vos indemnités ?</a:t>
            </a:r>
            <a:endParaRPr lang="fr-FR" sz="2000">
              <a:solidFill>
                <a:srgbClr val="1B365F"/>
              </a:solidFill>
              <a:ea typeface="Calibri"/>
              <a:cs typeface="Calibri" panose="020F0502020204030204"/>
            </a:endParaRPr>
          </a:p>
          <a:p>
            <a:pPr marL="0" indent="0">
              <a:buNone/>
            </a:pPr>
            <a:r>
              <a:rPr lang="fr-FR" sz="2000" dirty="0">
                <a:solidFill>
                  <a:srgbClr val="1B365F"/>
                </a:solidFill>
                <a:ea typeface="+mn-lt"/>
                <a:cs typeface="+mn-lt"/>
              </a:rPr>
              <a:t>Vous devez remplir le formulaire de </a:t>
            </a:r>
            <a:r>
              <a:rPr lang="fr-FR" sz="2000" i="1" dirty="0">
                <a:solidFill>
                  <a:srgbClr val="1B365F"/>
                </a:solidFill>
                <a:ea typeface="+mn-lt"/>
                <a:cs typeface="+mn-lt"/>
              </a:rPr>
              <a:t>Demande de remboursements</a:t>
            </a:r>
            <a:r>
              <a:rPr lang="fr-FR" sz="2000" dirty="0">
                <a:solidFill>
                  <a:srgbClr val="1B365F"/>
                </a:solidFill>
                <a:ea typeface="+mn-lt"/>
                <a:cs typeface="+mn-lt"/>
              </a:rPr>
              <a:t> qui se trouve dans la section Personnes chargées de cours dans l'onglet Tableau de bord du portail </a:t>
            </a:r>
            <a:r>
              <a:rPr lang="fr-FR" sz="2000" err="1">
                <a:solidFill>
                  <a:srgbClr val="1B365F"/>
                </a:solidFill>
                <a:ea typeface="+mn-lt"/>
                <a:cs typeface="+mn-lt"/>
              </a:rPr>
              <a:t>Uqar</a:t>
            </a:r>
            <a:r>
              <a:rPr lang="fr-FR" sz="2000" dirty="0">
                <a:solidFill>
                  <a:srgbClr val="1B365F"/>
                </a:solidFill>
                <a:ea typeface="+mn-lt"/>
                <a:cs typeface="+mn-lt"/>
              </a:rPr>
              <a:t>. </a:t>
            </a:r>
          </a:p>
          <a:p>
            <a:pPr marL="0" indent="0">
              <a:buNone/>
            </a:pPr>
            <a:r>
              <a:rPr lang="fr-FR" sz="2000" dirty="0">
                <a:solidFill>
                  <a:srgbClr val="1B365F"/>
                </a:solidFill>
                <a:ea typeface="+mn-lt"/>
                <a:cs typeface="+mn-lt"/>
              </a:rPr>
              <a:t>Utiliser la section </a:t>
            </a:r>
            <a:r>
              <a:rPr lang="fr-FR" sz="2000" i="1" dirty="0">
                <a:solidFill>
                  <a:srgbClr val="1B365F"/>
                </a:solidFill>
                <a:ea typeface="+mn-lt"/>
                <a:cs typeface="+mn-lt"/>
              </a:rPr>
              <a:t>Autres dépenses à réclamer</a:t>
            </a:r>
            <a:r>
              <a:rPr lang="fr-FR" sz="2000" dirty="0">
                <a:solidFill>
                  <a:srgbClr val="1B365F"/>
                </a:solidFill>
                <a:ea typeface="+mn-lt"/>
                <a:cs typeface="+mn-lt"/>
              </a:rPr>
              <a:t>. </a:t>
            </a:r>
            <a:endParaRPr lang="fr-FR" sz="2000" b="1" dirty="0">
              <a:solidFill>
                <a:srgbClr val="FF0000"/>
              </a:solidFill>
              <a:ea typeface="+mn-lt"/>
              <a:cs typeface="+mn-lt"/>
            </a:endParaRPr>
          </a:p>
          <a:p>
            <a:pPr marL="0" indent="0">
              <a:buNone/>
            </a:pPr>
            <a:r>
              <a:rPr lang="fr-FR" sz="2000" dirty="0">
                <a:solidFill>
                  <a:srgbClr val="1B365F"/>
                </a:solidFill>
                <a:ea typeface="+mn-lt"/>
                <a:cs typeface="+mn-lt"/>
              </a:rPr>
              <a:t>Le formulaire est dynamique et inscrit les totaux au fur et à mesure.</a:t>
            </a:r>
            <a:endParaRPr lang="fr-FR" sz="2000" b="1">
              <a:solidFill>
                <a:srgbClr val="FF0000"/>
              </a:solidFill>
              <a:ea typeface="+mn-lt"/>
              <a:cs typeface="+mn-lt"/>
            </a:endParaRPr>
          </a:p>
          <a:p>
            <a:pPr marL="0" indent="0">
              <a:buNone/>
            </a:pPr>
            <a:r>
              <a:rPr lang="fr-FR" sz="2000" dirty="0">
                <a:solidFill>
                  <a:srgbClr val="1B365F"/>
                </a:solidFill>
                <a:ea typeface="+mn-lt"/>
                <a:cs typeface="+mn-lt"/>
              </a:rPr>
              <a:t>Indiquez bien vos informations personnelles dans le haut du formulaire.</a:t>
            </a:r>
            <a:endParaRPr lang="fr-FR" sz="2000" b="1" dirty="0">
              <a:solidFill>
                <a:srgbClr val="FF0000"/>
              </a:solidFill>
              <a:ea typeface="+mn-lt"/>
              <a:cs typeface="+mn-lt"/>
            </a:endParaRPr>
          </a:p>
          <a:p>
            <a:pPr marL="0" indent="0">
              <a:buNone/>
            </a:pPr>
            <a:r>
              <a:rPr lang="fr-FR" sz="2000" dirty="0">
                <a:solidFill>
                  <a:srgbClr val="1B365F"/>
                </a:solidFill>
                <a:ea typeface="+mn-lt"/>
                <a:cs typeface="+mn-lt"/>
              </a:rPr>
              <a:t>Vous acheminez ce formulaire à votre unité départementale (commis du département) avec les factures justificatives pour les dépenses réclamées.</a:t>
            </a:r>
            <a:endParaRPr lang="fr-FR" sz="2000" b="1">
              <a:solidFill>
                <a:srgbClr val="FF0000"/>
              </a:solidFill>
              <a:ea typeface="+mn-lt"/>
              <a:cs typeface="+mn-lt"/>
            </a:endParaRPr>
          </a:p>
          <a:p>
            <a:pPr marL="0" indent="0">
              <a:buNone/>
            </a:pPr>
            <a:r>
              <a:rPr lang="fr-FR" sz="2000" b="1" dirty="0">
                <a:solidFill>
                  <a:srgbClr val="FF0000"/>
                </a:solidFill>
                <a:ea typeface="+mn-lt"/>
                <a:cs typeface="+mn-lt"/>
              </a:rPr>
              <a:t>Envoyer la version Excel et non un PDF. </a:t>
            </a:r>
            <a:endParaRPr lang="fr-FR" sz="2000" b="1" dirty="0">
              <a:solidFill>
                <a:srgbClr val="FF0000"/>
              </a:solidFill>
              <a:cs typeface="Calibri" panose="020F0502020204030204"/>
            </a:endParaRPr>
          </a:p>
        </p:txBody>
      </p:sp>
      <p:pic>
        <p:nvPicPr>
          <p:cNvPr id="4" name="Picture 3">
            <a:extLst>
              <a:ext uri="{FF2B5EF4-FFF2-40B4-BE49-F238E27FC236}">
                <a16:creationId xmlns:a16="http://schemas.microsoft.com/office/drawing/2014/main" id="{1C56FBBE-C38C-AFDD-C204-0B0B106E1124}"/>
              </a:ext>
            </a:extLst>
          </p:cNvPr>
          <p:cNvPicPr>
            <a:picLocks noChangeAspect="1"/>
          </p:cNvPicPr>
          <p:nvPr/>
        </p:nvPicPr>
        <p:blipFill rotWithShape="1">
          <a:blip r:embed="rId3"/>
          <a:srcRect r="9867"/>
          <a:stretch/>
        </p:blipFill>
        <p:spPr>
          <a:xfrm>
            <a:off x="8726564" y="29688"/>
            <a:ext cx="3343371" cy="6828312"/>
          </a:xfrm>
          <a:prstGeom prst="rect">
            <a:avLst/>
          </a:prstGeom>
        </p:spPr>
      </p:pic>
      <p:sp>
        <p:nvSpPr>
          <p:cNvPr id="5" name="Oval 4">
            <a:extLst>
              <a:ext uri="{FF2B5EF4-FFF2-40B4-BE49-F238E27FC236}">
                <a16:creationId xmlns:a16="http://schemas.microsoft.com/office/drawing/2014/main" id="{910BEEF8-4B1C-B880-321F-B57572BFE345}"/>
              </a:ext>
            </a:extLst>
          </p:cNvPr>
          <p:cNvSpPr/>
          <p:nvPr/>
        </p:nvSpPr>
        <p:spPr>
          <a:xfrm>
            <a:off x="8829836" y="6285922"/>
            <a:ext cx="3067791" cy="504702"/>
          </a:xfrm>
          <a:prstGeom prst="roundRect">
            <a:avLst/>
          </a:prstGeom>
          <a:noFill/>
          <a:ln w="28575">
            <a:solidFill>
              <a:srgbClr val="FA3B1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E2BE48D-E6AF-63C5-DFB8-FD87B78D546B}"/>
              </a:ext>
            </a:extLst>
          </p:cNvPr>
          <p:cNvPicPr>
            <a:picLocks noChangeAspect="1"/>
          </p:cNvPicPr>
          <p:nvPr/>
        </p:nvPicPr>
        <p:blipFill>
          <a:blip r:embed="rId4"/>
          <a:stretch>
            <a:fillRect/>
          </a:stretch>
        </p:blipFill>
        <p:spPr>
          <a:xfrm>
            <a:off x="633125" y="4971301"/>
            <a:ext cx="7901543" cy="1230457"/>
          </a:xfrm>
          <a:prstGeom prst="rect">
            <a:avLst/>
          </a:prstGeom>
        </p:spPr>
      </p:pic>
    </p:spTree>
    <p:extLst>
      <p:ext uri="{BB962C8B-B14F-4D97-AF65-F5344CB8AC3E}">
        <p14:creationId xmlns:p14="http://schemas.microsoft.com/office/powerpoint/2010/main" val="3838529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838200" y="206787"/>
            <a:ext cx="10515600" cy="850551"/>
          </a:xfrm>
        </p:spPr>
        <p:txBody>
          <a:bodyPr>
            <a:normAutofit/>
          </a:bodyPr>
          <a:lstStyle/>
          <a:p>
            <a:r>
              <a:rPr lang="fr-FR" sz="3600" b="1">
                <a:solidFill>
                  <a:srgbClr val="1B365F"/>
                </a:solidFill>
                <a:latin typeface="Calibri Light"/>
                <a:ea typeface="+mj-lt"/>
                <a:cs typeface="+mj-lt"/>
              </a:rPr>
              <a:t>Remboursement des frais des déplacements</a:t>
            </a:r>
            <a:endParaRPr lang="fr-FR" sz="3600" b="1">
              <a:latin typeface="Calibri Light"/>
              <a:ea typeface="Calibri Light"/>
              <a:cs typeface="Calibri"/>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964664"/>
            <a:ext cx="10515600" cy="3421105"/>
          </a:xfrm>
        </p:spPr>
        <p:txBody>
          <a:bodyPr vert="horz" lIns="91440" tIns="45720" rIns="91440" bIns="45720" rtlCol="0" anchor="t">
            <a:normAutofit/>
          </a:bodyPr>
          <a:lstStyle/>
          <a:p>
            <a:pPr>
              <a:buNone/>
            </a:pPr>
            <a:r>
              <a:rPr lang="fr-FR" sz="1600" b="1" dirty="0">
                <a:solidFill>
                  <a:srgbClr val="002451"/>
                </a:solidFill>
                <a:ea typeface="+mn-lt"/>
                <a:cs typeface="+mn-lt"/>
              </a:rPr>
              <a:t>Voici les principales indemnités auxquelles vous avez droit, pour les déplacements:</a:t>
            </a:r>
          </a:p>
          <a:p>
            <a:r>
              <a:rPr lang="fr-FR" sz="1600" b="1" dirty="0">
                <a:solidFill>
                  <a:srgbClr val="002451"/>
                </a:solidFill>
                <a:ea typeface="+mn-lt"/>
                <a:cs typeface="+mn-lt"/>
              </a:rPr>
              <a:t>Kilométrage</a:t>
            </a:r>
            <a:r>
              <a:rPr lang="fr-FR" sz="1600" dirty="0">
                <a:solidFill>
                  <a:srgbClr val="002451"/>
                </a:solidFill>
                <a:ea typeface="+mn-lt"/>
                <a:cs typeface="+mn-lt"/>
              </a:rPr>
              <a:t>: 0,50$ / km parcouru. Co-voiturage: 0,10 $ / km s'ajoute.</a:t>
            </a:r>
          </a:p>
          <a:p>
            <a:r>
              <a:rPr lang="fr-FR" sz="1600" b="1" dirty="0">
                <a:solidFill>
                  <a:srgbClr val="002451"/>
                </a:solidFill>
                <a:ea typeface="+mn-lt"/>
                <a:cs typeface="+mn-lt"/>
              </a:rPr>
              <a:t>Repas</a:t>
            </a:r>
            <a:r>
              <a:rPr lang="fr-FR" sz="1600" dirty="0">
                <a:solidFill>
                  <a:srgbClr val="002451"/>
                </a:solidFill>
                <a:ea typeface="+mn-lt"/>
                <a:cs typeface="+mn-lt"/>
              </a:rPr>
              <a:t>: déjeuner (12$), dîner (18$) et souper (28$).</a:t>
            </a:r>
          </a:p>
          <a:p>
            <a:r>
              <a:rPr lang="fr-FR" sz="1600" b="1" dirty="0">
                <a:solidFill>
                  <a:srgbClr val="002451"/>
                </a:solidFill>
                <a:ea typeface="+mn-lt"/>
                <a:cs typeface="+mn-lt"/>
              </a:rPr>
              <a:t>Coucher</a:t>
            </a:r>
            <a:r>
              <a:rPr lang="fr-FR" sz="1600" dirty="0">
                <a:solidFill>
                  <a:srgbClr val="002451"/>
                </a:solidFill>
                <a:ea typeface="+mn-lt"/>
                <a:cs typeface="+mn-lt"/>
              </a:rPr>
              <a:t>: le cas échéant, voir les hôtels avec lesquels l'UQAR a une entente (tarif préférentiel). Coucher chez un parent ou un ami (22$).</a:t>
            </a:r>
          </a:p>
          <a:p>
            <a:pPr>
              <a:buNone/>
            </a:pPr>
            <a:r>
              <a:rPr lang="fr-FR" sz="1600" b="1" dirty="0">
                <a:solidFill>
                  <a:srgbClr val="002451"/>
                </a:solidFill>
                <a:ea typeface="+mn-lt"/>
                <a:cs typeface="+mn-lt"/>
              </a:rPr>
              <a:t>Comment réclamer vos indemnités ?</a:t>
            </a:r>
            <a:endParaRPr lang="fr-FR" sz="1600" dirty="0">
              <a:solidFill>
                <a:srgbClr val="002451"/>
              </a:solidFill>
              <a:ea typeface="+mn-lt"/>
              <a:cs typeface="+mn-lt"/>
            </a:endParaRPr>
          </a:p>
          <a:p>
            <a:pPr marL="0" indent="0">
              <a:buNone/>
            </a:pPr>
            <a:r>
              <a:rPr lang="fr-FR" sz="1600" dirty="0">
                <a:solidFill>
                  <a:srgbClr val="002451"/>
                </a:solidFill>
                <a:ea typeface="+mn-lt"/>
                <a:cs typeface="+mn-lt"/>
              </a:rPr>
              <a:t>Vous devez remplir le formulaire de Demande de remboursements qui se trouve dans la section Personnes chargées de cours dans l'onglet Tableau de bord du portail </a:t>
            </a:r>
            <a:r>
              <a:rPr lang="fr-FR" sz="1600" err="1">
                <a:solidFill>
                  <a:srgbClr val="002451"/>
                </a:solidFill>
                <a:ea typeface="+mn-lt"/>
                <a:cs typeface="+mn-lt"/>
              </a:rPr>
              <a:t>Uqar</a:t>
            </a:r>
            <a:r>
              <a:rPr lang="fr-FR" sz="1600" dirty="0">
                <a:solidFill>
                  <a:srgbClr val="002451"/>
                </a:solidFill>
                <a:ea typeface="+mn-lt"/>
                <a:cs typeface="+mn-lt"/>
              </a:rPr>
              <a:t>. Remplir la section </a:t>
            </a:r>
            <a:r>
              <a:rPr lang="fr-FR" sz="1600" i="1" dirty="0">
                <a:solidFill>
                  <a:srgbClr val="002451"/>
                </a:solidFill>
                <a:ea typeface="+mn-lt"/>
                <a:cs typeface="+mn-lt"/>
              </a:rPr>
              <a:t>Frais de déplacement</a:t>
            </a:r>
            <a:r>
              <a:rPr lang="fr-FR" sz="1600" dirty="0">
                <a:solidFill>
                  <a:srgbClr val="002451"/>
                </a:solidFill>
                <a:ea typeface="+mn-lt"/>
                <a:cs typeface="+mn-lt"/>
              </a:rPr>
              <a:t>. </a:t>
            </a:r>
          </a:p>
          <a:p>
            <a:pPr marL="0" indent="0">
              <a:buNone/>
            </a:pPr>
            <a:r>
              <a:rPr lang="fr-FR" sz="1600" dirty="0">
                <a:solidFill>
                  <a:srgbClr val="002451"/>
                </a:solidFill>
                <a:ea typeface="+mn-lt"/>
                <a:cs typeface="+mn-lt"/>
              </a:rPr>
              <a:t>Voir le troisième onglet pour des précisions quant à la façon de le compléter. Les totaux se calculent automatiquement.</a:t>
            </a:r>
          </a:p>
          <a:p>
            <a:pPr marL="0" indent="0">
              <a:buNone/>
            </a:pPr>
            <a:r>
              <a:rPr lang="fr-FR" sz="1600" dirty="0">
                <a:solidFill>
                  <a:srgbClr val="002451"/>
                </a:solidFill>
                <a:ea typeface="+mn-lt"/>
                <a:cs typeface="+mn-lt"/>
              </a:rPr>
              <a:t>Vous acheminez ce formulaire à votre unité départementale (commis du département) avec les factures                  justificatives pour les dépenses réclamées. </a:t>
            </a:r>
            <a:r>
              <a:rPr lang="fr-FR" sz="1600" b="1" dirty="0">
                <a:solidFill>
                  <a:srgbClr val="FF0000"/>
                </a:solidFill>
                <a:ea typeface="+mn-lt"/>
                <a:cs typeface="+mn-lt"/>
              </a:rPr>
              <a:t>Envoyez le formulaire en format Excel et non en PDF.</a:t>
            </a:r>
            <a:endParaRPr lang="fr-FR" b="1" dirty="0">
              <a:solidFill>
                <a:srgbClr val="FF0000"/>
              </a:solidFill>
              <a:ea typeface="Calibri" panose="020F0502020204030204"/>
              <a:cs typeface="Calibri" panose="020F0502020204030204"/>
            </a:endParaRPr>
          </a:p>
        </p:txBody>
      </p:sp>
      <p:pic>
        <p:nvPicPr>
          <p:cNvPr id="4" name="Picture 3">
            <a:extLst>
              <a:ext uri="{FF2B5EF4-FFF2-40B4-BE49-F238E27FC236}">
                <a16:creationId xmlns:a16="http://schemas.microsoft.com/office/drawing/2014/main" id="{39CF86FA-AE11-141B-A271-BBE9B9B504AA}"/>
              </a:ext>
            </a:extLst>
          </p:cNvPr>
          <p:cNvPicPr>
            <a:picLocks noChangeAspect="1"/>
          </p:cNvPicPr>
          <p:nvPr/>
        </p:nvPicPr>
        <p:blipFill rotWithShape="1">
          <a:blip r:embed="rId3"/>
          <a:srcRect t="1961" r="-108" b="490"/>
          <a:stretch/>
        </p:blipFill>
        <p:spPr>
          <a:xfrm>
            <a:off x="192603" y="4421331"/>
            <a:ext cx="9877057" cy="2112461"/>
          </a:xfrm>
          <a:prstGeom prst="rect">
            <a:avLst/>
          </a:prstGeom>
        </p:spPr>
      </p:pic>
    </p:spTree>
    <p:extLst>
      <p:ext uri="{BB962C8B-B14F-4D97-AF65-F5344CB8AC3E}">
        <p14:creationId xmlns:p14="http://schemas.microsoft.com/office/powerpoint/2010/main" val="40086566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446940" y="648587"/>
            <a:ext cx="11235812" cy="785433"/>
          </a:xfrm>
        </p:spPr>
        <p:txBody>
          <a:bodyPr vert="horz" lIns="91440" tIns="45720" rIns="91440" bIns="45720" rtlCol="0" anchor="ctr">
            <a:noAutofit/>
          </a:bodyPr>
          <a:lstStyle/>
          <a:p>
            <a:r>
              <a:rPr lang="fr-FR" b="1">
                <a:solidFill>
                  <a:srgbClr val="1B365F"/>
                </a:solidFill>
                <a:ea typeface="+mj-lt"/>
                <a:cs typeface="+mj-lt"/>
              </a:rPr>
              <a:t>Pour </a:t>
            </a:r>
            <a:r>
              <a:rPr lang="fr-FR" b="1">
                <a:solidFill>
                  <a:srgbClr val="0070C0"/>
                </a:solidFill>
                <a:ea typeface="+mj-lt"/>
                <a:cs typeface="+mj-lt"/>
              </a:rPr>
              <a:t>l'enseignement </a:t>
            </a:r>
            <a:r>
              <a:rPr lang="fr-FR" b="1">
                <a:solidFill>
                  <a:srgbClr val="1B365F"/>
                </a:solidFill>
                <a:ea typeface="+mj-lt"/>
                <a:cs typeface="+mj-lt"/>
              </a:rPr>
              <a:t>d'une </a:t>
            </a:r>
            <a:br>
              <a:rPr lang="fr-FR" b="1">
                <a:solidFill>
                  <a:srgbClr val="1B365F"/>
                </a:solidFill>
                <a:ea typeface="+mj-lt"/>
                <a:cs typeface="+mj-lt"/>
              </a:rPr>
            </a:br>
            <a:r>
              <a:rPr lang="fr-FR" b="1">
                <a:solidFill>
                  <a:srgbClr val="1B365F"/>
                </a:solidFill>
                <a:ea typeface="+mj-lt"/>
                <a:cs typeface="+mj-lt"/>
              </a:rPr>
              <a:t>charge de cours</a:t>
            </a:r>
            <a:endParaRPr lang="fr-FR">
              <a:solidFill>
                <a:srgbClr val="1B365F"/>
              </a:solidFill>
              <a:ea typeface="+mj-lt"/>
              <a:cs typeface="+mj-lt"/>
            </a:endParaRPr>
          </a:p>
        </p:txBody>
      </p:sp>
      <p:sp>
        <p:nvSpPr>
          <p:cNvPr id="3" name="Espace réservé du contenu 2">
            <a:extLst>
              <a:ext uri="{FF2B5EF4-FFF2-40B4-BE49-F238E27FC236}">
                <a16:creationId xmlns:a16="http://schemas.microsoft.com/office/drawing/2014/main" id="{0E5145BB-4483-DFA5-F5D3-114CFA7B5A24}"/>
              </a:ext>
            </a:extLst>
          </p:cNvPr>
          <p:cNvSpPr>
            <a:spLocks noGrp="1"/>
          </p:cNvSpPr>
          <p:nvPr>
            <p:ph idx="1"/>
          </p:nvPr>
        </p:nvSpPr>
        <p:spPr>
          <a:xfrm>
            <a:off x="447358" y="2095652"/>
            <a:ext cx="10515600" cy="2665856"/>
          </a:xfrm>
        </p:spPr>
        <p:txBody>
          <a:bodyPr vert="horz" lIns="91440" tIns="45720" rIns="91440" bIns="45720" rtlCol="0" anchor="t">
            <a:normAutofit/>
          </a:bodyPr>
          <a:lstStyle/>
          <a:p>
            <a:pPr marL="457200" indent="-457200"/>
            <a:r>
              <a:rPr lang="fr-FR">
                <a:solidFill>
                  <a:srgbClr val="1B365F"/>
                </a:solidFill>
                <a:cs typeface="Calibri"/>
              </a:rPr>
              <a:t>Liberté académique</a:t>
            </a:r>
          </a:p>
          <a:p>
            <a:pPr marL="457200" indent="-457200"/>
            <a:r>
              <a:rPr lang="fr-FR" err="1">
                <a:solidFill>
                  <a:srgbClr val="1B365F"/>
                </a:solidFill>
                <a:cs typeface="Calibri"/>
              </a:rPr>
              <a:t>Copibec</a:t>
            </a:r>
            <a:r>
              <a:rPr lang="fr-FR">
                <a:solidFill>
                  <a:srgbClr val="1B365F"/>
                </a:solidFill>
                <a:cs typeface="Calibri"/>
              </a:rPr>
              <a:t> et le droit d'auteur</a:t>
            </a:r>
          </a:p>
          <a:p>
            <a:pPr marL="457200" indent="-457200"/>
            <a:r>
              <a:rPr lang="fr-FR">
                <a:solidFill>
                  <a:srgbClr val="1B365F"/>
                </a:solidFill>
                <a:cs typeface="Calibri"/>
              </a:rPr>
              <a:t>Centre d'aide à la réussite</a:t>
            </a:r>
            <a:endParaRPr lang="fr-FR">
              <a:solidFill>
                <a:srgbClr val="1B365F"/>
              </a:solidFill>
              <a:ea typeface="Calibri"/>
              <a:cs typeface="Calibri"/>
            </a:endParaRPr>
          </a:p>
          <a:p>
            <a:pPr marL="457200" indent="-457200"/>
            <a:r>
              <a:rPr lang="fr-FR">
                <a:solidFill>
                  <a:srgbClr val="1B365F"/>
                </a:solidFill>
                <a:cs typeface="Calibri"/>
              </a:rPr>
              <a:t>Services adaptés</a:t>
            </a:r>
            <a:endParaRPr lang="fr-FR">
              <a:solidFill>
                <a:srgbClr val="1B365F"/>
              </a:solidFill>
              <a:ea typeface="Calibri"/>
              <a:cs typeface="Calibri"/>
            </a:endParaRPr>
          </a:p>
          <a:p>
            <a:pPr marL="457200" indent="-457200"/>
            <a:r>
              <a:rPr lang="fr-FR">
                <a:solidFill>
                  <a:srgbClr val="1B365F"/>
                </a:solidFill>
                <a:cs typeface="Calibri"/>
              </a:rPr>
              <a:t>Appréciation de l'enseignement</a:t>
            </a:r>
            <a:endParaRPr lang="fr-FR">
              <a:solidFill>
                <a:srgbClr val="1B365F"/>
              </a:solidFill>
              <a:ea typeface="Calibri"/>
              <a:cs typeface="Calibri"/>
            </a:endParaRPr>
          </a:p>
        </p:txBody>
      </p:sp>
    </p:spTree>
    <p:extLst>
      <p:ext uri="{BB962C8B-B14F-4D97-AF65-F5344CB8AC3E}">
        <p14:creationId xmlns:p14="http://schemas.microsoft.com/office/powerpoint/2010/main" val="2978452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Liberté académique</a:t>
            </a:r>
            <a:endParaRPr lang="fr-FR" sz="3600" b="1">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454394"/>
            <a:ext cx="10515600" cy="4757077"/>
          </a:xfrm>
        </p:spPr>
        <p:txBody>
          <a:bodyPr vert="horz" lIns="91440" tIns="45720" rIns="91440" bIns="45720" rtlCol="0" anchor="t">
            <a:normAutofit fontScale="55000" lnSpcReduction="20000"/>
          </a:bodyPr>
          <a:lstStyle/>
          <a:p>
            <a:r>
              <a:rPr lang="fr-FR">
                <a:solidFill>
                  <a:srgbClr val="1B365F"/>
                </a:solidFill>
                <a:ea typeface="Calibri"/>
                <a:cs typeface="Calibri"/>
              </a:rPr>
              <a:t>L'UQAR a adapté, en juin 2023, une politique visant à protéger la liberté académique du personnel, notamment des personnes chargées de cours.</a:t>
            </a:r>
          </a:p>
          <a:p>
            <a:r>
              <a:rPr lang="fr-FR">
                <a:solidFill>
                  <a:srgbClr val="1B365F"/>
                </a:solidFill>
                <a:ea typeface="+mn-lt"/>
                <a:cs typeface="+mn-lt"/>
              </a:rPr>
              <a:t>Elle est disponible sur le site web de l'UQAR, dans la section sur les politiques, directives et autres documents normatifs (voir la politique C2-D40).</a:t>
            </a:r>
          </a:p>
          <a:p>
            <a:r>
              <a:rPr lang="fr-FR">
                <a:solidFill>
                  <a:srgbClr val="1B365F"/>
                </a:solidFill>
                <a:ea typeface="+mn-lt"/>
                <a:cs typeface="+mn-lt"/>
              </a:rPr>
              <a:t>"Le droit à la liberté académique universitaire est le droit de toute personne d’exercer librement et sans contrainte doctrinale, idéologique ou morale, telle la censure institutionnelle, une activité par laquelle elle contribue à l’accomplissement de la mission de l’université" (</a:t>
            </a:r>
            <a:r>
              <a:rPr lang="fr-FR" err="1">
                <a:solidFill>
                  <a:srgbClr val="1B365F"/>
                </a:solidFill>
                <a:ea typeface="+mn-lt"/>
                <a:cs typeface="+mn-lt"/>
              </a:rPr>
              <a:t>LégisQuébec</a:t>
            </a:r>
            <a:r>
              <a:rPr lang="fr-FR">
                <a:solidFill>
                  <a:srgbClr val="1B365F"/>
                </a:solidFill>
                <a:ea typeface="+mn-lt"/>
                <a:cs typeface="+mn-lt"/>
              </a:rPr>
              <a:t>, 2022). Ce droit concerne les activités d'enseignement, de recherche, d'expression d'une opinion...</a:t>
            </a:r>
          </a:p>
          <a:p>
            <a:r>
              <a:rPr lang="fr-FR">
                <a:solidFill>
                  <a:srgbClr val="1B365F"/>
                </a:solidFill>
                <a:ea typeface="Calibri"/>
                <a:cs typeface="Calibri"/>
              </a:rPr>
              <a:t>Si une personne chargée de cours considère que sa liberté académique a été brimée, elle peut déposer une plainte auprès du secrétariat général.</a:t>
            </a:r>
          </a:p>
          <a:p>
            <a:pPr marL="457200" lvl="1" indent="0">
              <a:buNone/>
            </a:pPr>
            <a:endParaRPr lang="fr-FR">
              <a:solidFill>
                <a:srgbClr val="1B365F"/>
              </a:solidFill>
              <a:cs typeface="Calibri"/>
            </a:endParaRPr>
          </a:p>
          <a:p>
            <a:pPr marL="0" indent="0">
              <a:buNone/>
            </a:pPr>
            <a:r>
              <a:rPr lang="fr-FR" dirty="0">
                <a:solidFill>
                  <a:srgbClr val="1B365F"/>
                </a:solidFill>
                <a:cs typeface="Calibri"/>
              </a:rPr>
              <a:t>Plans de cours et plans cadres</a:t>
            </a:r>
            <a:endParaRPr lang="fr-FR" dirty="0">
              <a:solidFill>
                <a:srgbClr val="000000"/>
              </a:solidFill>
              <a:cs typeface="Calibri"/>
            </a:endParaRPr>
          </a:p>
          <a:p>
            <a:r>
              <a:rPr lang="fr-FR" dirty="0">
                <a:solidFill>
                  <a:srgbClr val="1B365F"/>
                </a:solidFill>
                <a:ea typeface="Calibri" panose="020F0502020204030204"/>
                <a:cs typeface="Calibri" panose="020F0502020204030204"/>
              </a:rPr>
              <a:t>Les départements fournissent généralement un gabarit pour les plans de cours. </a:t>
            </a:r>
          </a:p>
          <a:p>
            <a:r>
              <a:rPr lang="fr-FR" dirty="0">
                <a:solidFill>
                  <a:srgbClr val="1B365F"/>
                </a:solidFill>
                <a:ea typeface="Calibri" panose="020F0502020204030204"/>
                <a:cs typeface="Calibri" panose="020F0502020204030204"/>
              </a:rPr>
              <a:t>Vos plans de cours devraient être créés en fonction de la description du cours.</a:t>
            </a:r>
          </a:p>
          <a:p>
            <a:r>
              <a:rPr lang="fr-FR" dirty="0">
                <a:solidFill>
                  <a:srgbClr val="1B365F"/>
                </a:solidFill>
                <a:ea typeface="Calibri" panose="020F0502020204030204"/>
                <a:cs typeface="Calibri" panose="020F0502020204030204"/>
              </a:rPr>
              <a:t>Certains départements suggèrent un plan cadre approuvé par les </a:t>
            </a:r>
            <a:r>
              <a:rPr lang="fr-FR" err="1">
                <a:solidFill>
                  <a:srgbClr val="1B365F"/>
                </a:solidFill>
                <a:ea typeface="Calibri" panose="020F0502020204030204"/>
                <a:cs typeface="Calibri" panose="020F0502020204030204"/>
              </a:rPr>
              <a:t>professeur.e.s</a:t>
            </a:r>
            <a:r>
              <a:rPr lang="fr-FR" dirty="0">
                <a:solidFill>
                  <a:srgbClr val="1B365F"/>
                </a:solidFill>
                <a:ea typeface="Calibri" panose="020F0502020204030204"/>
                <a:cs typeface="Calibri" panose="020F0502020204030204"/>
              </a:rPr>
              <a:t>                           responsables du cours. Vous pouvez vous en inspirer pour créer votre plan de cours.</a:t>
            </a:r>
          </a:p>
          <a:p>
            <a:endParaRPr lang="fr-FR" dirty="0">
              <a:solidFill>
                <a:srgbClr val="1B365F"/>
              </a:solidFill>
              <a:ea typeface="Calibri" panose="020F0502020204030204"/>
              <a:cs typeface="Calibri" panose="020F0502020204030204"/>
            </a:endParaRPr>
          </a:p>
          <a:p>
            <a:pPr marL="0" indent="0">
              <a:buNone/>
            </a:pPr>
            <a:r>
              <a:rPr lang="fr-FR" dirty="0">
                <a:solidFill>
                  <a:srgbClr val="E6290B"/>
                </a:solidFill>
                <a:ea typeface="Calibri" panose="020F0502020204030204"/>
                <a:cs typeface="Calibri" panose="020F0502020204030204"/>
              </a:rPr>
              <a:t>Note </a:t>
            </a:r>
            <a:r>
              <a:rPr lang="fr-FR" dirty="0">
                <a:solidFill>
                  <a:srgbClr val="1B365F"/>
                </a:solidFill>
                <a:ea typeface="Calibri" panose="020F0502020204030204"/>
                <a:cs typeface="Calibri" panose="020F0502020204030204"/>
              </a:rPr>
              <a:t>: autonomie professionnelle et sondage Comité enjeux sociaux.</a:t>
            </a:r>
          </a:p>
        </p:txBody>
      </p:sp>
    </p:spTree>
    <p:extLst>
      <p:ext uri="{BB962C8B-B14F-4D97-AF65-F5344CB8AC3E}">
        <p14:creationId xmlns:p14="http://schemas.microsoft.com/office/powerpoint/2010/main" val="3853987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err="1">
                <a:solidFill>
                  <a:srgbClr val="1B365F"/>
                </a:solidFill>
                <a:ea typeface="+mj-lt"/>
                <a:cs typeface="+mj-lt"/>
              </a:rPr>
              <a:t>Copibec</a:t>
            </a:r>
            <a:r>
              <a:rPr lang="fr-FR" sz="3600" b="1">
                <a:solidFill>
                  <a:srgbClr val="1B365F"/>
                </a:solidFill>
                <a:ea typeface="+mj-lt"/>
                <a:cs typeface="+mj-lt"/>
              </a:rPr>
              <a:t> et le droit d'auteur</a:t>
            </a:r>
            <a:endParaRPr lang="fr-FR" sz="3600" b="1">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41849" y="1456506"/>
            <a:ext cx="9257146" cy="4935222"/>
          </a:xfrm>
        </p:spPr>
        <p:txBody>
          <a:bodyPr vert="horz" lIns="91440" tIns="45720" rIns="91440" bIns="45720" rtlCol="0" anchor="t">
            <a:noAutofit/>
          </a:bodyPr>
          <a:lstStyle/>
          <a:p>
            <a:pPr marL="0" indent="0">
              <a:buNone/>
            </a:pPr>
            <a:r>
              <a:rPr lang="fr-FR" sz="2400" dirty="0">
                <a:solidFill>
                  <a:srgbClr val="D11317"/>
                </a:solidFill>
                <a:ea typeface="+mn-lt"/>
                <a:cs typeface="+mn-lt"/>
              </a:rPr>
              <a:t>Il appartient à la personne qui désire reproduire sur support papier ou numérique les œuvres protégées par le droit d’auteur, d’obtenir les autorisations requises pour se conformer à la Loi, autant pour la reproduction papier que numérique.</a:t>
            </a:r>
            <a:r>
              <a:rPr lang="fr-FR" sz="2400" dirty="0">
                <a:solidFill>
                  <a:srgbClr val="E6290B"/>
                </a:solidFill>
                <a:ea typeface="+mn-lt"/>
                <a:cs typeface="+mn-lt"/>
              </a:rPr>
              <a:t> </a:t>
            </a:r>
            <a:endParaRPr lang="fr-FR" sz="2400" dirty="0">
              <a:solidFill>
                <a:srgbClr val="E6290B"/>
              </a:solidFill>
              <a:ea typeface="Calibri"/>
              <a:cs typeface="Calibri"/>
            </a:endParaRPr>
          </a:p>
          <a:p>
            <a:pPr marL="0" indent="0">
              <a:buNone/>
            </a:pPr>
            <a:r>
              <a:rPr lang="fr-FR" sz="2400" dirty="0">
                <a:solidFill>
                  <a:srgbClr val="1B365F"/>
                </a:solidFill>
                <a:ea typeface="+mn-lt"/>
                <a:cs typeface="+mn-lt"/>
              </a:rPr>
              <a:t>Le requérant [la personne chargée de cours] en infraction devra défrayer les coûts reliés aux droits d’auteur.</a:t>
            </a:r>
            <a:r>
              <a:rPr lang="fr-FR" sz="2400" dirty="0">
                <a:solidFill>
                  <a:srgbClr val="D11317"/>
                </a:solidFill>
                <a:ea typeface="+mn-lt"/>
                <a:cs typeface="+mn-lt"/>
              </a:rPr>
              <a:t> IMPORTANT : la Loi sur le droit d'auteur ne relève pas de la convention collective de l'UQAR-SCCCUQAR-CSN. Le SCCCUQAR vous recommande donc de bien prendre connaissance de vos responsabilités pour le respect de la Loi sur le droit d’auteur. </a:t>
            </a:r>
            <a:endParaRPr lang="fr-FR" sz="2400">
              <a:solidFill>
                <a:srgbClr val="D11317"/>
              </a:solidFill>
              <a:ea typeface="Calibri"/>
              <a:cs typeface="Calibri"/>
            </a:endParaRPr>
          </a:p>
          <a:p>
            <a:pPr marL="0" indent="0">
              <a:buNone/>
            </a:pPr>
            <a:r>
              <a:rPr lang="fr-FR" sz="2400" dirty="0">
                <a:solidFill>
                  <a:srgbClr val="1B365F"/>
                </a:solidFill>
                <a:ea typeface="+mn-lt"/>
                <a:cs typeface="+mn-lt"/>
              </a:rPr>
              <a:t>Vous pouvez faire votre déclaration directement sur le </a:t>
            </a:r>
            <a:r>
              <a:rPr lang="fr-FR" sz="2400" dirty="0">
                <a:solidFill>
                  <a:srgbClr val="1B365F"/>
                </a:solidFill>
                <a:ea typeface="+mn-lt"/>
                <a:cs typeface="+mn-lt"/>
                <a:hlinkClick r:id="rId3"/>
              </a:rPr>
              <a:t>site de Copibec</a:t>
            </a:r>
            <a:r>
              <a:rPr lang="fr-FR" sz="2400" dirty="0">
                <a:solidFill>
                  <a:srgbClr val="1B365F"/>
                </a:solidFill>
                <a:ea typeface="+mn-lt"/>
                <a:cs typeface="+mn-lt"/>
              </a:rPr>
              <a:t> en vous créant un profil. Cette déclaration sera validée automatiquement par </a:t>
            </a:r>
            <a:r>
              <a:rPr lang="fr-FR" sz="2400" dirty="0" err="1">
                <a:solidFill>
                  <a:srgbClr val="1B365F"/>
                </a:solidFill>
                <a:ea typeface="+mn-lt"/>
                <a:cs typeface="+mn-lt"/>
              </a:rPr>
              <a:t>un.e</a:t>
            </a:r>
            <a:r>
              <a:rPr lang="fr-FR" sz="2400" dirty="0">
                <a:solidFill>
                  <a:srgbClr val="1B365F"/>
                </a:solidFill>
                <a:ea typeface="+mn-lt"/>
                <a:cs typeface="+mn-lt"/>
              </a:rPr>
              <a:t> </a:t>
            </a:r>
            <a:r>
              <a:rPr lang="fr-FR" sz="2400" dirty="0" err="1">
                <a:solidFill>
                  <a:srgbClr val="1B365F"/>
                </a:solidFill>
                <a:ea typeface="+mn-lt"/>
                <a:cs typeface="+mn-lt"/>
              </a:rPr>
              <a:t>employé.e</a:t>
            </a:r>
            <a:r>
              <a:rPr lang="fr-FR" sz="2400" dirty="0">
                <a:solidFill>
                  <a:srgbClr val="1B365F"/>
                </a:solidFill>
                <a:ea typeface="+mn-lt"/>
                <a:cs typeface="+mn-lt"/>
              </a:rPr>
              <a:t> du service des terrains et bâtiments de l'UQAR (gestion des copies et des droits d'auteurs)</a:t>
            </a:r>
          </a:p>
          <a:p>
            <a:pPr marL="0" indent="-1280160">
              <a:buNone/>
            </a:pPr>
            <a:endParaRPr lang="fr-FR" sz="2400">
              <a:solidFill>
                <a:srgbClr val="1B365F"/>
              </a:solidFill>
              <a:ea typeface="Calibri"/>
              <a:cs typeface="Calibri" panose="020F0502020204030204"/>
            </a:endParaRPr>
          </a:p>
          <a:p>
            <a:pPr marL="0" indent="0">
              <a:buNone/>
            </a:pPr>
            <a:endParaRPr lang="fr-FR" sz="2400">
              <a:solidFill>
                <a:srgbClr val="1B365F"/>
              </a:solidFill>
              <a:ea typeface="Calibri"/>
              <a:cs typeface="Calibri" panose="020F0502020204030204"/>
            </a:endParaRPr>
          </a:p>
        </p:txBody>
      </p:sp>
    </p:spTree>
    <p:extLst>
      <p:ext uri="{BB962C8B-B14F-4D97-AF65-F5344CB8AC3E}">
        <p14:creationId xmlns:p14="http://schemas.microsoft.com/office/powerpoint/2010/main" val="3455113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err="1">
                <a:solidFill>
                  <a:srgbClr val="1B365F"/>
                </a:solidFill>
                <a:ea typeface="+mj-lt"/>
                <a:cs typeface="+mj-lt"/>
              </a:rPr>
              <a:t>Copibec</a:t>
            </a:r>
            <a:r>
              <a:rPr lang="fr-FR" sz="3600" b="1">
                <a:solidFill>
                  <a:srgbClr val="1B365F"/>
                </a:solidFill>
                <a:ea typeface="+mj-lt"/>
                <a:cs typeface="+mj-lt"/>
              </a:rPr>
              <a:t> et le droit d'auteur</a:t>
            </a:r>
            <a:endParaRPr lang="fr-FR" sz="3600" b="1">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41849" y="1571960"/>
            <a:ext cx="5724236" cy="1760223"/>
          </a:xfrm>
        </p:spPr>
        <p:txBody>
          <a:bodyPr vert="horz" lIns="91440" tIns="45720" rIns="91440" bIns="45720" rtlCol="0" anchor="t">
            <a:noAutofit/>
          </a:bodyPr>
          <a:lstStyle/>
          <a:p>
            <a:pPr marL="0" indent="0">
              <a:buNone/>
            </a:pPr>
            <a:r>
              <a:rPr lang="fr-FR" sz="2000" b="1" dirty="0">
                <a:solidFill>
                  <a:srgbClr val="1B365F"/>
                </a:solidFill>
                <a:ea typeface="+mn-lt"/>
                <a:cs typeface="+mn-lt"/>
              </a:rPr>
              <a:t>Reproduction autorisée dans le cadre de la licence :</a:t>
            </a:r>
            <a:endParaRPr lang="fr-FR" sz="2000" b="1" dirty="0">
              <a:ea typeface="Calibri"/>
              <a:cs typeface="Calibri" panose="020F0502020204030204"/>
            </a:endParaRPr>
          </a:p>
          <a:p>
            <a:pPr marL="457200" indent="-457200"/>
            <a:r>
              <a:rPr lang="fr-FR" sz="2000" dirty="0">
                <a:solidFill>
                  <a:srgbClr val="1B365F"/>
                </a:solidFill>
                <a:ea typeface="+mn-lt"/>
                <a:cs typeface="+mn-lt"/>
              </a:rPr>
              <a:t>15 % du nombre total de pages du livre. </a:t>
            </a:r>
          </a:p>
          <a:p>
            <a:pPr marL="457200" indent="-457200"/>
            <a:r>
              <a:rPr lang="fr-FR" sz="2000" dirty="0">
                <a:solidFill>
                  <a:srgbClr val="1B365F"/>
                </a:solidFill>
                <a:ea typeface="+mn-lt"/>
                <a:cs typeface="+mn-lt"/>
              </a:rPr>
              <a:t>La totalité ou une partie d’un chapitre d’un livre n’excédant pas 20 % du nombre total de pages du livre. </a:t>
            </a:r>
            <a:endParaRPr lang="fr-FR" sz="2000">
              <a:ea typeface="Calibri"/>
              <a:cs typeface="Calibri" panose="020F0502020204030204"/>
            </a:endParaRPr>
          </a:p>
          <a:p>
            <a:pPr marL="457200" indent="-457200"/>
            <a:r>
              <a:rPr lang="fr-FR" sz="2000" dirty="0">
                <a:solidFill>
                  <a:srgbClr val="1B365F"/>
                </a:solidFill>
                <a:ea typeface="+mn-lt"/>
                <a:cs typeface="+mn-lt"/>
              </a:rPr>
              <a:t>La totalité d’une page de journal ou d’un périodique, un article de journal ou d’un périodique.</a:t>
            </a:r>
            <a:endParaRPr lang="fr-FR" sz="2000" dirty="0">
              <a:ea typeface="Calibri"/>
              <a:cs typeface="Calibri" panose="020F0502020204030204"/>
            </a:endParaRPr>
          </a:p>
          <a:p>
            <a:pPr marL="0" indent="-1280160">
              <a:buNone/>
            </a:pPr>
            <a:endParaRPr lang="fr-FR" sz="2000">
              <a:solidFill>
                <a:srgbClr val="1B365F"/>
              </a:solidFill>
              <a:ea typeface="Calibri"/>
              <a:cs typeface="Calibri" panose="020F0502020204030204"/>
            </a:endParaRPr>
          </a:p>
          <a:p>
            <a:pPr marL="0" indent="0">
              <a:buNone/>
            </a:pPr>
            <a:endParaRPr lang="fr-FR" sz="2000">
              <a:solidFill>
                <a:srgbClr val="1B365F"/>
              </a:solidFill>
              <a:ea typeface="Calibri"/>
              <a:cs typeface="Calibri" panose="020F0502020204030204"/>
            </a:endParaRPr>
          </a:p>
        </p:txBody>
      </p:sp>
      <p:pic>
        <p:nvPicPr>
          <p:cNvPr id="5" name="Picture 4">
            <a:extLst>
              <a:ext uri="{FF2B5EF4-FFF2-40B4-BE49-F238E27FC236}">
                <a16:creationId xmlns:a16="http://schemas.microsoft.com/office/drawing/2014/main" id="{3E032320-FD6E-6D54-1B8B-947D65456083}"/>
              </a:ext>
            </a:extLst>
          </p:cNvPr>
          <p:cNvPicPr>
            <a:picLocks noChangeAspect="1"/>
          </p:cNvPicPr>
          <p:nvPr/>
        </p:nvPicPr>
        <p:blipFill>
          <a:blip r:embed="rId3"/>
          <a:stretch>
            <a:fillRect/>
          </a:stretch>
        </p:blipFill>
        <p:spPr>
          <a:xfrm>
            <a:off x="6483783" y="720148"/>
            <a:ext cx="5585978" cy="4055339"/>
          </a:xfrm>
          <a:prstGeom prst="rect">
            <a:avLst/>
          </a:prstGeom>
        </p:spPr>
      </p:pic>
      <p:sp>
        <p:nvSpPr>
          <p:cNvPr id="4" name="ZoneTexte 3">
            <a:extLst>
              <a:ext uri="{FF2B5EF4-FFF2-40B4-BE49-F238E27FC236}">
                <a16:creationId xmlns:a16="http://schemas.microsoft.com/office/drawing/2014/main" id="{AAE0D86A-04DF-D705-C161-13F39B9D0012}"/>
              </a:ext>
            </a:extLst>
          </p:cNvPr>
          <p:cNvSpPr txBox="1"/>
          <p:nvPr/>
        </p:nvSpPr>
        <p:spPr>
          <a:xfrm>
            <a:off x="840259" y="4375228"/>
            <a:ext cx="8096421" cy="16055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indent="-1280160">
              <a:lnSpc>
                <a:spcPct val="90000"/>
              </a:lnSpc>
              <a:spcBef>
                <a:spcPts val="1000"/>
              </a:spcBef>
            </a:pPr>
            <a:r>
              <a:rPr lang="fr-FR" sz="2000" dirty="0">
                <a:solidFill>
                  <a:srgbClr val="1B365F"/>
                </a:solidFill>
                <a:cs typeface="Calibri"/>
              </a:rPr>
              <a:t>Si le nombre de pages reproduites excède la limite autorisée, des frais de 0,12$ la page sont appliqués sur les pages qui excèdent cette limite, jusqu’à concurrence de 20% du nombre total de pages d’un ouvrage. </a:t>
            </a:r>
            <a:endParaRPr lang="fr-FR" sz="2000">
              <a:ea typeface="Calibri"/>
              <a:cs typeface="Calibri"/>
            </a:endParaRPr>
          </a:p>
          <a:p>
            <a:pPr indent="-1280160">
              <a:lnSpc>
                <a:spcPct val="90000"/>
              </a:lnSpc>
              <a:spcBef>
                <a:spcPts val="1000"/>
              </a:spcBef>
            </a:pPr>
            <a:r>
              <a:rPr lang="fr-FR" sz="2000" dirty="0">
                <a:solidFill>
                  <a:srgbClr val="E6290B"/>
                </a:solidFill>
                <a:cs typeface="Calibri"/>
              </a:rPr>
              <a:t>Les demandes de dérogation seront généralement gérées par l'UQAR et les frais, s'ils sont jugés raisonnables, peuvent être couverts par l'UQAR. </a:t>
            </a:r>
            <a:endParaRPr lang="fr-FR" sz="2000">
              <a:solidFill>
                <a:srgbClr val="E6290B"/>
              </a:solidFill>
              <a:cs typeface="Calibri"/>
            </a:endParaRPr>
          </a:p>
        </p:txBody>
      </p:sp>
    </p:spTree>
    <p:extLst>
      <p:ext uri="{BB962C8B-B14F-4D97-AF65-F5344CB8AC3E}">
        <p14:creationId xmlns:p14="http://schemas.microsoft.com/office/powerpoint/2010/main" val="741257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Centre d'aide à la réussite (CAR)</a:t>
            </a:r>
            <a:endParaRPr lang="fr-F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644393"/>
            <a:ext cx="10515600" cy="4351338"/>
          </a:xfrm>
        </p:spPr>
        <p:txBody>
          <a:bodyPr vert="horz" lIns="91440" tIns="45720" rIns="91440" bIns="45720" rtlCol="0" anchor="t">
            <a:noAutofit/>
          </a:bodyPr>
          <a:lstStyle/>
          <a:p>
            <a:pPr marL="0" indent="0" algn="just">
              <a:buNone/>
            </a:pPr>
            <a:r>
              <a:rPr lang="fr-FR" sz="1600">
                <a:solidFill>
                  <a:srgbClr val="1B365F"/>
                </a:solidFill>
                <a:ea typeface="+mn-lt"/>
                <a:cs typeface="+mn-lt"/>
              </a:rPr>
              <a:t>Vous observez des lacunes en rédaction dans vos classes et vous êtes las ou lasse de corriger autant de fautes ? Les méthodes de travail ne vous semblent pas bien acquises ? Le Centre d’aide à la réussite (CAR) est là pour pallier ce manque.  </a:t>
            </a:r>
            <a:endParaRPr lang="fr-FR" sz="1600">
              <a:solidFill>
                <a:srgbClr val="1B365F"/>
              </a:solidFill>
              <a:ea typeface="Calibri"/>
              <a:cs typeface="Calibri"/>
            </a:endParaRPr>
          </a:p>
          <a:p>
            <a:pPr marL="0" indent="0" algn="just">
              <a:buNone/>
            </a:pPr>
            <a:r>
              <a:rPr lang="fr-FR" sz="1600">
                <a:solidFill>
                  <a:srgbClr val="1B365F"/>
                </a:solidFill>
                <a:ea typeface="+mn-lt"/>
                <a:cs typeface="+mn-lt"/>
              </a:rPr>
              <a:t>En plus d’accompagner les étudiants et les étudiantes individuellement, le CAR peut</a:t>
            </a:r>
            <a:r>
              <a:rPr lang="fr-FR" sz="1600">
                <a:solidFill>
                  <a:srgbClr val="000000"/>
                </a:solidFill>
                <a:ea typeface="+mn-lt"/>
                <a:cs typeface="+mn-lt"/>
              </a:rPr>
              <a:t> </a:t>
            </a:r>
            <a:r>
              <a:rPr lang="fr-FR" sz="1600">
                <a:solidFill>
                  <a:srgbClr val="1B365F"/>
                </a:solidFill>
                <a:ea typeface="+mn-lt"/>
                <a:cs typeface="+mn-lt"/>
              </a:rPr>
              <a:t>intervenir directement dans vos classes pour montrer les bonnes habitudes universitaires à suivre</a:t>
            </a:r>
            <a:r>
              <a:rPr lang="fr-FR" sz="1600">
                <a:solidFill>
                  <a:srgbClr val="000000"/>
                </a:solidFill>
                <a:ea typeface="+mn-lt"/>
                <a:cs typeface="+mn-lt"/>
              </a:rPr>
              <a:t>. </a:t>
            </a:r>
            <a:r>
              <a:rPr lang="fr-FR" sz="1600">
                <a:solidFill>
                  <a:srgbClr val="1B365F"/>
                </a:solidFill>
                <a:ea typeface="+mn-lt"/>
                <a:cs typeface="+mn-lt"/>
              </a:rPr>
              <a:t> </a:t>
            </a:r>
            <a:endParaRPr lang="fr-FR" sz="1600">
              <a:solidFill>
                <a:srgbClr val="1B365F"/>
              </a:solidFill>
              <a:ea typeface="Calibri"/>
              <a:cs typeface="Calibri"/>
            </a:endParaRPr>
          </a:p>
          <a:p>
            <a:pPr marL="0" indent="0" algn="just">
              <a:buNone/>
            </a:pPr>
            <a:r>
              <a:rPr lang="fr-FR" sz="1600">
                <a:solidFill>
                  <a:srgbClr val="1B365F"/>
                </a:solidFill>
                <a:ea typeface="+mn-lt"/>
                <a:cs typeface="+mn-lt"/>
              </a:rPr>
              <a:t>Le CAR offre du soutien pédagogique individuel ou en groupe pour tous les cycles, afin de favoriser l’apprentissage du « métier étudiant » à travers différents services : </a:t>
            </a:r>
            <a:endParaRPr lang="fr-FR" sz="1600">
              <a:solidFill>
                <a:srgbClr val="1B365F"/>
              </a:solidFill>
              <a:ea typeface="Calibri"/>
              <a:cs typeface="Calibri"/>
            </a:endParaRPr>
          </a:p>
          <a:p>
            <a:pPr>
              <a:buFont typeface="Arial"/>
              <a:buChar char="•"/>
            </a:pPr>
            <a:r>
              <a:rPr lang="fr-FR" sz="1600">
                <a:solidFill>
                  <a:srgbClr val="1B365F"/>
                </a:solidFill>
                <a:ea typeface="+mn-lt"/>
                <a:cs typeface="+mn-lt"/>
              </a:rPr>
              <a:t>Des ateliers en présence ou sur Zoom sur la rédaction, la prévention du plagiat, les stratégies d’étude, les logiciels Word, Excel, Antidote, etc. ; </a:t>
            </a:r>
            <a:endParaRPr lang="fr-FR" sz="1600">
              <a:solidFill>
                <a:srgbClr val="1B365F"/>
              </a:solidFill>
              <a:ea typeface="Calibri"/>
              <a:cs typeface="Calibri"/>
            </a:endParaRPr>
          </a:p>
          <a:p>
            <a:pPr>
              <a:buFont typeface="Arial"/>
              <a:buChar char="•"/>
            </a:pPr>
            <a:r>
              <a:rPr lang="fr-FR" sz="1600">
                <a:solidFill>
                  <a:srgbClr val="1B365F"/>
                </a:solidFill>
                <a:ea typeface="+mn-lt"/>
                <a:cs typeface="+mn-lt"/>
              </a:rPr>
              <a:t>Un service d’autocorrection assistée de vos travaux universitaires ; </a:t>
            </a:r>
            <a:endParaRPr lang="fr-FR" sz="1600">
              <a:solidFill>
                <a:srgbClr val="1B365F"/>
              </a:solidFill>
              <a:ea typeface="Calibri"/>
              <a:cs typeface="Calibri"/>
            </a:endParaRPr>
          </a:p>
          <a:p>
            <a:pPr>
              <a:buFont typeface="Arial"/>
              <a:buChar char="•"/>
            </a:pPr>
            <a:r>
              <a:rPr lang="fr-FR" sz="1600">
                <a:solidFill>
                  <a:srgbClr val="1B365F"/>
                </a:solidFill>
                <a:ea typeface="+mn-lt"/>
                <a:cs typeface="+mn-lt"/>
              </a:rPr>
              <a:t>De l’aide en français, individuelle et en groupe ; </a:t>
            </a:r>
            <a:endParaRPr lang="fr-FR" sz="1600">
              <a:solidFill>
                <a:srgbClr val="1B365F"/>
              </a:solidFill>
              <a:ea typeface="Calibri"/>
              <a:cs typeface="Calibri"/>
            </a:endParaRPr>
          </a:p>
          <a:p>
            <a:pPr>
              <a:buFont typeface="Arial"/>
              <a:buChar char="•"/>
            </a:pPr>
            <a:r>
              <a:rPr lang="fr-FR" sz="1600">
                <a:solidFill>
                  <a:srgbClr val="1B365F"/>
                </a:solidFill>
                <a:ea typeface="+mn-lt"/>
                <a:cs typeface="+mn-lt"/>
              </a:rPr>
              <a:t>Du tutorat en mathématiques et dans d’autres matières (sur demande). </a:t>
            </a:r>
            <a:endParaRPr lang="fr-FR" sz="1600">
              <a:solidFill>
                <a:srgbClr val="1B365F"/>
              </a:solidFill>
              <a:ea typeface="Calibri"/>
              <a:cs typeface="Calibri"/>
            </a:endParaRPr>
          </a:p>
          <a:p>
            <a:pPr marL="0" indent="0">
              <a:buNone/>
            </a:pPr>
            <a:endParaRPr lang="fr-FR" sz="1600">
              <a:solidFill>
                <a:srgbClr val="000000"/>
              </a:solidFill>
              <a:ea typeface="+mn-lt"/>
              <a:cs typeface="+mn-lt"/>
            </a:endParaRPr>
          </a:p>
          <a:p>
            <a:pPr algn="just">
              <a:buNone/>
            </a:pPr>
            <a:r>
              <a:rPr lang="fr-FR" sz="1600">
                <a:solidFill>
                  <a:srgbClr val="1B365F"/>
                </a:solidFill>
                <a:ea typeface="+mn-lt"/>
                <a:cs typeface="+mn-lt"/>
              </a:rPr>
              <a:t>L’équipe du CAR  </a:t>
            </a:r>
            <a:endParaRPr lang="fr-FR" sz="1600">
              <a:solidFill>
                <a:srgbClr val="1B365F"/>
              </a:solidFill>
              <a:ea typeface="Calibri"/>
              <a:cs typeface="Calibri"/>
            </a:endParaRPr>
          </a:p>
          <a:p>
            <a:pPr algn="just">
              <a:buNone/>
            </a:pPr>
            <a:r>
              <a:rPr lang="fr-FR" sz="1600">
                <a:solidFill>
                  <a:srgbClr val="1B365F"/>
                </a:solidFill>
                <a:ea typeface="+mn-lt"/>
                <a:cs typeface="+mn-lt"/>
              </a:rPr>
              <a:t>Rimouski : local D-302,</a:t>
            </a:r>
            <a:r>
              <a:rPr lang="fr-FR" sz="1600">
                <a:solidFill>
                  <a:srgbClr val="000000"/>
                </a:solidFill>
                <a:ea typeface="+mn-lt"/>
                <a:cs typeface="+mn-lt"/>
              </a:rPr>
              <a:t> </a:t>
            </a:r>
            <a:r>
              <a:rPr lang="fr-FR" sz="1600" u="sng">
                <a:solidFill>
                  <a:srgbClr val="000000"/>
                </a:solidFill>
                <a:ea typeface="+mn-lt"/>
                <a:cs typeface="+mn-lt"/>
                <a:hlinkClick r:id="rId3"/>
              </a:rPr>
              <a:t>car-rimouski@uqar.ca</a:t>
            </a:r>
            <a:r>
              <a:rPr lang="fr-FR" sz="1600">
                <a:solidFill>
                  <a:srgbClr val="000000"/>
                </a:solidFill>
                <a:ea typeface="+mn-lt"/>
                <a:cs typeface="+mn-lt"/>
              </a:rPr>
              <a:t> </a:t>
            </a:r>
            <a:endParaRPr lang="fr-FR" sz="1600">
              <a:ea typeface="Calibri"/>
              <a:cs typeface="Calibri"/>
            </a:endParaRPr>
          </a:p>
          <a:p>
            <a:pPr algn="just">
              <a:buNone/>
            </a:pPr>
            <a:r>
              <a:rPr lang="fr-FR" sz="1600">
                <a:solidFill>
                  <a:srgbClr val="1B365F"/>
                </a:solidFill>
                <a:ea typeface="+mn-lt"/>
                <a:cs typeface="+mn-lt"/>
              </a:rPr>
              <a:t>Lévis : local 1074,</a:t>
            </a:r>
            <a:r>
              <a:rPr lang="fr-FR" sz="1600">
                <a:solidFill>
                  <a:srgbClr val="000000"/>
                </a:solidFill>
                <a:ea typeface="+mn-lt"/>
                <a:cs typeface="+mn-lt"/>
              </a:rPr>
              <a:t> </a:t>
            </a:r>
            <a:r>
              <a:rPr lang="fr-FR" sz="1600" u="sng">
                <a:solidFill>
                  <a:srgbClr val="000000"/>
                </a:solidFill>
                <a:ea typeface="+mn-lt"/>
                <a:cs typeface="+mn-lt"/>
                <a:hlinkClick r:id="rId4"/>
              </a:rPr>
              <a:t>car-levis@uqar.ca</a:t>
            </a:r>
            <a:r>
              <a:rPr lang="fr-FR" sz="1600">
                <a:solidFill>
                  <a:srgbClr val="000000"/>
                </a:solidFill>
                <a:ea typeface="+mn-lt"/>
                <a:cs typeface="+mn-lt"/>
              </a:rPr>
              <a:t> </a:t>
            </a:r>
            <a:endParaRPr lang="fr-FR" sz="1600"/>
          </a:p>
          <a:p>
            <a:pPr marL="0" indent="0">
              <a:buNone/>
            </a:pPr>
            <a:endParaRPr lang="fr-FR">
              <a:solidFill>
                <a:srgbClr val="1B365F"/>
              </a:solidFill>
              <a:ea typeface="Calibri" panose="020F0502020204030204"/>
              <a:cs typeface="Calibri"/>
            </a:endParaRPr>
          </a:p>
        </p:txBody>
      </p:sp>
    </p:spTree>
    <p:extLst>
      <p:ext uri="{BB962C8B-B14F-4D97-AF65-F5344CB8AC3E}">
        <p14:creationId xmlns:p14="http://schemas.microsoft.com/office/powerpoint/2010/main" val="1606895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fontScale="90000"/>
          </a:bodyPr>
          <a:lstStyle/>
          <a:p>
            <a:r>
              <a:rPr lang="fr-FR" sz="3600" b="1" dirty="0">
                <a:solidFill>
                  <a:srgbClr val="1B365F"/>
                </a:solidFill>
                <a:ea typeface="+mj-lt"/>
                <a:cs typeface="+mj-lt"/>
              </a:rPr>
              <a:t>Centre de pédagogie universitaire (CPU), anciennement Centre apprentissage réussite et pédagogie universitaire (CARPU) .</a:t>
            </a:r>
            <a:endParaRPr lang="fr-FR" b="1" dirty="0">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644393"/>
            <a:ext cx="10515600" cy="4351338"/>
          </a:xfrm>
        </p:spPr>
        <p:txBody>
          <a:bodyPr vert="horz" lIns="91440" tIns="45720" rIns="91440" bIns="45720" rtlCol="0" anchor="t">
            <a:noAutofit/>
          </a:bodyPr>
          <a:lstStyle/>
          <a:p>
            <a:pPr marL="0" indent="0" algn="just">
              <a:buNone/>
            </a:pPr>
            <a:endParaRPr lang="fr-FR" sz="1600" dirty="0">
              <a:solidFill>
                <a:srgbClr val="1B365F"/>
              </a:solidFill>
              <a:cs typeface="Calibri"/>
            </a:endParaRPr>
          </a:p>
          <a:p>
            <a:pPr marL="0" indent="0">
              <a:buNone/>
            </a:pPr>
            <a:endParaRPr lang="fr-FR">
              <a:solidFill>
                <a:srgbClr val="1B365F"/>
              </a:solidFill>
              <a:ea typeface="Calibri" panose="020F0502020204030204"/>
              <a:cs typeface="Calibri"/>
            </a:endParaRPr>
          </a:p>
        </p:txBody>
      </p:sp>
      <p:sp>
        <p:nvSpPr>
          <p:cNvPr id="5" name="ZoneTexte 4">
            <a:extLst>
              <a:ext uri="{FF2B5EF4-FFF2-40B4-BE49-F238E27FC236}">
                <a16:creationId xmlns:a16="http://schemas.microsoft.com/office/drawing/2014/main" id="{7C2D502C-6702-026E-E83F-2470C6E81B94}"/>
              </a:ext>
            </a:extLst>
          </p:cNvPr>
          <p:cNvSpPr txBox="1"/>
          <p:nvPr/>
        </p:nvSpPr>
        <p:spPr>
          <a:xfrm>
            <a:off x="840173" y="1985356"/>
            <a:ext cx="887552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FR" dirty="0">
                <a:solidFill>
                  <a:srgbClr val="1B365F"/>
                </a:solidFill>
                <a:ea typeface="+mn-lt"/>
                <a:cs typeface="+mn-lt"/>
              </a:rPr>
              <a:t>Le soutien, la formation des ressources enseignantes et l’innovation pédagogique sont au cœur de la mission du Centre de pédagogie universitaire (CPU) de l’UQAR. </a:t>
            </a:r>
          </a:p>
          <a:p>
            <a:r>
              <a:rPr lang="fr-FR" dirty="0">
                <a:solidFill>
                  <a:srgbClr val="1B365F"/>
                </a:solidFill>
                <a:ea typeface="+mn-lt"/>
                <a:cs typeface="+mn-lt"/>
              </a:rPr>
              <a:t>Les ressources du CPU sont dédiées à l’enrichissement de l’enseignement du corps enseignant afin de favoriser la réussite étudiante</a:t>
            </a:r>
            <a:r>
              <a:rPr lang="fr-FR" baseline="30000" dirty="0">
                <a:solidFill>
                  <a:srgbClr val="1B365F"/>
                </a:solidFill>
                <a:ea typeface="+mn-lt"/>
                <a:cs typeface="+mn-lt"/>
              </a:rPr>
              <a:t>1</a:t>
            </a:r>
            <a:r>
              <a:rPr lang="fr-FR" dirty="0">
                <a:solidFill>
                  <a:srgbClr val="1B365F"/>
                </a:solidFill>
                <a:ea typeface="+mn-lt"/>
                <a:cs typeface="+mn-lt"/>
              </a:rPr>
              <a:t>.</a:t>
            </a:r>
            <a:r>
              <a:rPr lang="fr-FR" sz="1200" dirty="0">
                <a:solidFill>
                  <a:srgbClr val="1B365F"/>
                </a:solidFill>
                <a:ea typeface="+mn-lt"/>
                <a:cs typeface="+mn-lt"/>
              </a:rPr>
              <a:t> </a:t>
            </a:r>
            <a:endParaRPr lang="fr-FR" sz="1200">
              <a:solidFill>
                <a:srgbClr val="1B365F"/>
              </a:solidFill>
              <a:ea typeface="+mn-lt"/>
              <a:cs typeface="+mn-lt"/>
            </a:endParaRPr>
          </a:p>
          <a:p>
            <a:endParaRPr lang="fr-FR" sz="1200" dirty="0">
              <a:solidFill>
                <a:srgbClr val="1B365F"/>
              </a:solidFill>
              <a:cs typeface="Calibri"/>
            </a:endParaRPr>
          </a:p>
          <a:p>
            <a:r>
              <a:rPr lang="fr-FR" dirty="0">
                <a:solidFill>
                  <a:srgbClr val="1B365F"/>
                </a:solidFill>
                <a:cs typeface="Calibri"/>
              </a:rPr>
              <a:t>Comme personne chargée de cours, vous avez accès à l'expertise du personnel du CPU, aux ressources disponibles sur leur Moodle (vidéos, articles, etc.) et aux formations. </a:t>
            </a:r>
          </a:p>
          <a:p>
            <a:r>
              <a:rPr lang="fr-FR" dirty="0">
                <a:solidFill>
                  <a:srgbClr val="1B365F"/>
                </a:solidFill>
                <a:cs typeface="Calibri"/>
              </a:rPr>
              <a:t>Le calendrier des formations vous est envoyé par courriel à chaque début de trimestre. </a:t>
            </a:r>
            <a:endParaRPr lang="fr-FR"/>
          </a:p>
          <a:p>
            <a:endParaRPr lang="fr-FR" dirty="0">
              <a:solidFill>
                <a:srgbClr val="1B365F"/>
              </a:solidFill>
              <a:cs typeface="Calibri"/>
            </a:endParaRPr>
          </a:p>
          <a:p>
            <a:r>
              <a:rPr lang="fr-FR" dirty="0">
                <a:solidFill>
                  <a:srgbClr val="1B365F"/>
                </a:solidFill>
                <a:cs typeface="Calibri"/>
              </a:rPr>
              <a:t>Vous pouvez accéder au Moodle du CPU grâce au Tableau de bord dans votre portail UQAR.</a:t>
            </a:r>
          </a:p>
          <a:p>
            <a:endParaRPr lang="fr-FR" dirty="0">
              <a:solidFill>
                <a:srgbClr val="1B365F"/>
              </a:solidFill>
              <a:cs typeface="Calibri"/>
            </a:endParaRPr>
          </a:p>
          <a:p>
            <a:r>
              <a:rPr lang="fr-FR" dirty="0">
                <a:solidFill>
                  <a:srgbClr val="1B365F"/>
                </a:solidFill>
                <a:cs typeface="Calibri"/>
              </a:rPr>
              <a:t>Vous pouvez écrire à l'équipe du CPU pour toute question :</a:t>
            </a:r>
            <a:r>
              <a:rPr lang="fr-FR" sz="1200" dirty="0">
                <a:solidFill>
                  <a:srgbClr val="000000"/>
                </a:solidFill>
                <a:cs typeface="Calibri"/>
              </a:rPr>
              <a:t> </a:t>
            </a:r>
            <a:r>
              <a:rPr lang="fr-FR" dirty="0">
                <a:solidFill>
                  <a:srgbClr val="1B365F"/>
                </a:solidFill>
                <a:ea typeface="+mn-lt"/>
                <a:cs typeface="+mn-lt"/>
                <a:hlinkClick r:id="rId3"/>
              </a:rPr>
              <a:t>pedagogie@uqar.ca</a:t>
            </a:r>
          </a:p>
          <a:p>
            <a:endParaRPr lang="fr-FR" dirty="0">
              <a:solidFill>
                <a:srgbClr val="1B365F"/>
              </a:solidFill>
              <a:cs typeface="Calibri"/>
            </a:endParaRPr>
          </a:p>
          <a:p>
            <a:pPr marL="342900" indent="-342900">
              <a:buAutoNum type="arabicPeriod"/>
            </a:pPr>
            <a:r>
              <a:rPr lang="fr-FR" sz="1000" dirty="0">
                <a:solidFill>
                  <a:srgbClr val="1B365F"/>
                </a:solidFill>
                <a:ea typeface="+mn-lt"/>
                <a:cs typeface="+mn-lt"/>
              </a:rPr>
              <a:t>(https://www.uqar.ca/nouvelles/uqar-info/3973-un-centre-de-pedagogie-universitaire-a-l-avant-garde)</a:t>
            </a:r>
            <a:endParaRPr lang="fr-FR" sz="1000">
              <a:solidFill>
                <a:srgbClr val="000000"/>
              </a:solidFill>
              <a:ea typeface="+mn-lt"/>
              <a:cs typeface="+mn-lt"/>
            </a:endParaRPr>
          </a:p>
        </p:txBody>
      </p:sp>
    </p:spTree>
    <p:extLst>
      <p:ext uri="{BB962C8B-B14F-4D97-AF65-F5344CB8AC3E}">
        <p14:creationId xmlns:p14="http://schemas.microsoft.com/office/powerpoint/2010/main" val="634713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Services adaptés </a:t>
            </a:r>
            <a:br>
              <a:rPr lang="fr-FR" sz="3600" b="1">
                <a:solidFill>
                  <a:srgbClr val="1B365F"/>
                </a:solidFill>
                <a:ea typeface="+mj-lt"/>
                <a:cs typeface="+mj-lt"/>
              </a:rPr>
            </a:br>
            <a:r>
              <a:rPr lang="fr-FR" sz="1600">
                <a:solidFill>
                  <a:srgbClr val="1B365F"/>
                </a:solidFill>
                <a:ea typeface="+mj-lt"/>
                <a:cs typeface="+mj-lt"/>
              </a:rPr>
              <a:t>La </a:t>
            </a:r>
            <a:r>
              <a:rPr lang="fr-FR" sz="1600">
                <a:solidFill>
                  <a:srgbClr val="1B365F"/>
                </a:solidFill>
                <a:ea typeface="+mj-lt"/>
                <a:cs typeface="+mj-lt"/>
                <a:hlinkClick r:id="rId3"/>
              </a:rPr>
              <a:t>lettre d'entente n</a:t>
            </a:r>
            <a:r>
              <a:rPr lang="fr-FR" sz="1100" baseline="30000">
                <a:solidFill>
                  <a:srgbClr val="1B365F"/>
                </a:solidFill>
                <a:ea typeface="+mj-lt"/>
                <a:cs typeface="+mj-lt"/>
                <a:hlinkClick r:id="rId3"/>
              </a:rPr>
              <a:t>o</a:t>
            </a:r>
            <a:r>
              <a:rPr lang="fr-FR" sz="1600">
                <a:solidFill>
                  <a:srgbClr val="1B365F"/>
                </a:solidFill>
                <a:ea typeface="+mj-lt"/>
                <a:cs typeface="+mj-lt"/>
                <a:hlinkClick r:id="rId3"/>
              </a:rPr>
              <a:t> 6</a:t>
            </a:r>
            <a:r>
              <a:rPr lang="fr-FR" sz="1600">
                <a:solidFill>
                  <a:srgbClr val="1B365F"/>
                </a:solidFill>
                <a:ea typeface="+mj-lt"/>
                <a:cs typeface="+mj-lt"/>
              </a:rPr>
              <a:t> encadre les accommodements pour les étudiantes et les étudiants en situation de handicap ou en difficulté d’adaptation ou d’apprentissage (EHDAA).</a:t>
            </a:r>
            <a:endParaRPr lang="fr-F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652631"/>
            <a:ext cx="10409549" cy="4351338"/>
          </a:xfrm>
        </p:spPr>
        <p:txBody>
          <a:bodyPr vert="horz" lIns="91440" tIns="45720" rIns="91440" bIns="45720" rtlCol="0" anchor="t">
            <a:noAutofit/>
          </a:bodyPr>
          <a:lstStyle/>
          <a:p>
            <a:pPr marL="0" indent="0">
              <a:buNone/>
            </a:pPr>
            <a:r>
              <a:rPr lang="fr-FR" sz="1600">
                <a:solidFill>
                  <a:srgbClr val="1B365F"/>
                </a:solidFill>
                <a:ea typeface="+mn-lt"/>
                <a:cs typeface="+mn-lt"/>
              </a:rPr>
              <a:t>ATTENDU que la directive pour l’accueil et le soutien des EHDAA prévoit l’obligation, pour l’Université et les personnes chargées de cours d’accommoder ces étudiantes et étudiants, sous réserve de la contrainte excessive ;</a:t>
            </a:r>
            <a:endParaRPr lang="fr-FR" sz="1600">
              <a:solidFill>
                <a:srgbClr val="1B365F"/>
              </a:solidFill>
              <a:ea typeface="Calibri"/>
              <a:cs typeface="Calibri"/>
            </a:endParaRPr>
          </a:p>
          <a:p>
            <a:pPr>
              <a:buNone/>
            </a:pPr>
            <a:r>
              <a:rPr lang="fr-FR" sz="1600">
                <a:solidFill>
                  <a:srgbClr val="1B365F"/>
                </a:solidFill>
                <a:ea typeface="+mn-lt"/>
                <a:cs typeface="+mn-lt"/>
              </a:rPr>
              <a:t>ATTENDU que la directive pour l’accueil et le soutien des EHDAA prévoit un plan de service adapté à leurs besoins ;</a:t>
            </a:r>
            <a:endParaRPr lang="fr-FR" sz="1600">
              <a:solidFill>
                <a:srgbClr val="1B365F"/>
              </a:solidFill>
              <a:ea typeface="Calibri"/>
              <a:cs typeface="Calibri"/>
            </a:endParaRPr>
          </a:p>
          <a:p>
            <a:pPr>
              <a:spcBef>
                <a:spcPts val="800"/>
              </a:spcBef>
            </a:pPr>
            <a:r>
              <a:rPr lang="fr-FR" sz="1500">
                <a:solidFill>
                  <a:srgbClr val="1B365F"/>
                </a:solidFill>
                <a:ea typeface="+mn-lt"/>
                <a:cs typeface="+mn-lt"/>
              </a:rPr>
              <a:t>Tout accommodement formulé par une étudiante ou un étudiant dans le cadre d’un cours doit transiter par les Services à la communauté étudiante et être transmis par écrit à la personne chargée de cours le plus tôt possible. Une personne chargée de cours n’est pas dans l’obligation de répondre à une demande d’accommodement d’une étudiante ou d’un étudiant si celle-ci n’a pas transité par les Services à la communauté étudiante.</a:t>
            </a:r>
            <a:endParaRPr lang="fr-FR" sz="1500">
              <a:solidFill>
                <a:srgbClr val="1B365F"/>
              </a:solidFill>
              <a:ea typeface="Calibri" panose="020F0502020204030204"/>
              <a:cs typeface="Calibri"/>
            </a:endParaRPr>
          </a:p>
          <a:p>
            <a:pPr>
              <a:spcBef>
                <a:spcPts val="800"/>
              </a:spcBef>
            </a:pPr>
            <a:r>
              <a:rPr lang="fr-FR" sz="1500">
                <a:solidFill>
                  <a:srgbClr val="1B365F"/>
                </a:solidFill>
                <a:ea typeface="+mn-lt"/>
                <a:cs typeface="+mn-lt"/>
              </a:rPr>
              <a:t>La personne chargée de cours peut refuser la demande si elle constitue une contrainte excessive comme le prévoit la directive.</a:t>
            </a:r>
            <a:endParaRPr lang="fr-FR" sz="1500">
              <a:solidFill>
                <a:srgbClr val="1B365F"/>
              </a:solidFill>
              <a:ea typeface="Calibri"/>
              <a:cs typeface="Calibri"/>
            </a:endParaRPr>
          </a:p>
          <a:p>
            <a:pPr>
              <a:spcBef>
                <a:spcPts val="800"/>
              </a:spcBef>
            </a:pPr>
            <a:r>
              <a:rPr lang="fr-FR" sz="1500">
                <a:solidFill>
                  <a:srgbClr val="1B365F"/>
                </a:solidFill>
                <a:ea typeface="+mn-lt"/>
                <a:cs typeface="+mn-lt"/>
              </a:rPr>
              <a:t>La personne chargée de cours peut refuser la demande si l’accommodement a pour conséquence de ne pas permettre d’atteindre les objectifs du cours.</a:t>
            </a:r>
            <a:endParaRPr lang="fr-FR" sz="1500">
              <a:solidFill>
                <a:srgbClr val="1B365F"/>
              </a:solidFill>
              <a:ea typeface="Calibri"/>
              <a:cs typeface="Calibri"/>
            </a:endParaRPr>
          </a:p>
          <a:p>
            <a:pPr>
              <a:spcBef>
                <a:spcPts val="800"/>
              </a:spcBef>
            </a:pPr>
            <a:r>
              <a:rPr lang="fr-FR" sz="1500">
                <a:solidFill>
                  <a:srgbClr val="1B365F"/>
                </a:solidFill>
                <a:ea typeface="+mn-lt"/>
                <a:cs typeface="+mn-lt"/>
              </a:rPr>
              <a:t>Une demande d’accommodement n’a normalement pas pour effet d’entraîner une surcharge de travail pour la personne chargée de cours. Le cas échéant, le comité des relations professionnelles en est saisi afin d’envisager une solution visant à régler la situation.</a:t>
            </a:r>
            <a:endParaRPr lang="fr-FR" sz="1500">
              <a:solidFill>
                <a:srgbClr val="1B365F"/>
              </a:solidFill>
              <a:ea typeface="Calibri"/>
              <a:cs typeface="Calibri"/>
            </a:endParaRPr>
          </a:p>
          <a:p>
            <a:pPr>
              <a:spcBef>
                <a:spcPts val="800"/>
              </a:spcBef>
            </a:pPr>
            <a:r>
              <a:rPr lang="fr-FR" sz="1500">
                <a:solidFill>
                  <a:srgbClr val="1B365F"/>
                </a:solidFill>
                <a:ea typeface="+mn-lt"/>
                <a:cs typeface="+mn-lt"/>
              </a:rPr>
              <a:t>La personne chargée de cours n’est pas tenue d’établir des modalités d’évaluation différentes pour une étudiante ou                    un étudiant.</a:t>
            </a:r>
            <a:endParaRPr lang="fr-FR" sz="1500">
              <a:solidFill>
                <a:srgbClr val="1B365F"/>
              </a:solidFill>
              <a:ea typeface="Calibri"/>
              <a:cs typeface="Calibri"/>
            </a:endParaRPr>
          </a:p>
          <a:p>
            <a:pPr>
              <a:spcBef>
                <a:spcPts val="800"/>
              </a:spcBef>
            </a:pPr>
            <a:r>
              <a:rPr lang="fr-FR" sz="1500">
                <a:solidFill>
                  <a:srgbClr val="1B365F"/>
                </a:solidFill>
                <a:ea typeface="+mn-lt"/>
                <a:cs typeface="+mn-lt"/>
              </a:rPr>
              <a:t>La personne chargée de cours n’est pas tenue de modifier ou d’adapter la plage horaire du cours dans lequel est                        inscrit l’étudiante ou l’étudiant qui formule une demande d’accommodement.</a:t>
            </a:r>
            <a:endParaRPr lang="fr-FR" sz="1500">
              <a:solidFill>
                <a:srgbClr val="1B365F"/>
              </a:solidFill>
              <a:ea typeface="Calibri" panose="020F0502020204030204"/>
              <a:cs typeface="Calibri" panose="020F0502020204030204"/>
            </a:endParaRPr>
          </a:p>
        </p:txBody>
      </p:sp>
    </p:spTree>
    <p:extLst>
      <p:ext uri="{BB962C8B-B14F-4D97-AF65-F5344CB8AC3E}">
        <p14:creationId xmlns:p14="http://schemas.microsoft.com/office/powerpoint/2010/main" val="3551640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Appréciation de l'enseignement</a:t>
            </a:r>
            <a:endParaRPr lang="fr-FR" sz="3600" b="1">
              <a:solidFill>
                <a:srgbClr val="1B365F"/>
              </a:solidFill>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578490"/>
            <a:ext cx="9551773" cy="4351338"/>
          </a:xfrm>
        </p:spPr>
        <p:txBody>
          <a:bodyPr vert="horz" lIns="91440" tIns="45720" rIns="91440" bIns="45720" rtlCol="0" anchor="t">
            <a:noAutofit/>
          </a:bodyPr>
          <a:lstStyle/>
          <a:p>
            <a:pPr marL="0" indent="0">
              <a:buNone/>
            </a:pPr>
            <a:r>
              <a:rPr lang="fr-FR" sz="1600">
                <a:solidFill>
                  <a:srgbClr val="002451"/>
                </a:solidFill>
                <a:ea typeface="+mn-lt"/>
                <a:cs typeface="+mn-lt"/>
              </a:rPr>
              <a:t>Les étudiant(e)s reçoivent une invitation à remplir l'appréciation de l'enseignement en fin de trimestre pour tous les cours qu'ils/elles ont suivis. On leur rappelle de remplir cette appréciation à chaque consultation du portail étudiant. La personne chargée de cours a le choix de rappeler à ses étudiant(e)s de remplir l'appréciation. Le taux de réponse n'est pas de la responsabilité de la ou du chargé(e) de cours. Sous réserve que le taux de réponse de l'appréciation étudiante atteigne au moins 50 %, celle-ci sera considérée pour déterminer si l'appréciation trimestrielle de l’enseignement est satisfaisante ou insatisfaisante.</a:t>
            </a:r>
            <a:endParaRPr lang="fr-FR"/>
          </a:p>
          <a:p>
            <a:pPr marL="0" indent="0">
              <a:buNone/>
            </a:pPr>
            <a:r>
              <a:rPr lang="fr-FR" sz="1600" b="1">
                <a:solidFill>
                  <a:srgbClr val="002451"/>
                </a:solidFill>
                <a:ea typeface="+mn-lt"/>
                <a:cs typeface="+mn-lt"/>
              </a:rPr>
              <a:t>Quel est le rôle de la personne chargée de cours dans l'évaluation de son enseignement ?</a:t>
            </a:r>
            <a:endParaRPr lang="fr-FR" sz="1600" b="1">
              <a:ea typeface="+mn-lt"/>
              <a:cs typeface="+mn-lt"/>
            </a:endParaRPr>
          </a:p>
          <a:p>
            <a:pPr marL="0" indent="0">
              <a:buNone/>
            </a:pPr>
            <a:r>
              <a:rPr lang="fr-FR" sz="1600">
                <a:solidFill>
                  <a:srgbClr val="002451"/>
                </a:solidFill>
                <a:ea typeface="+mn-lt"/>
                <a:cs typeface="+mn-lt"/>
              </a:rPr>
              <a:t>La </a:t>
            </a:r>
            <a:r>
              <a:rPr lang="fr-FR" sz="1600" b="1">
                <a:solidFill>
                  <a:srgbClr val="C82613"/>
                </a:solidFill>
                <a:ea typeface="+mn-lt"/>
                <a:cs typeface="+mn-lt"/>
              </a:rPr>
              <a:t>fiche de variables contextuelles</a:t>
            </a:r>
            <a:r>
              <a:rPr lang="fr-FR" sz="1600">
                <a:solidFill>
                  <a:srgbClr val="002451"/>
                </a:solidFill>
                <a:ea typeface="+mn-lt"/>
                <a:cs typeface="+mn-lt"/>
              </a:rPr>
              <a:t> est complétée par le ou la chargé(e) de cours et ajoutée au dossier d'évaluation. </a:t>
            </a:r>
            <a:r>
              <a:rPr lang="fr-FR" sz="1600">
                <a:solidFill>
                  <a:srgbClr val="C82613"/>
                </a:solidFill>
                <a:ea typeface="+mn-lt"/>
                <a:cs typeface="+mn-lt"/>
              </a:rPr>
              <a:t>Celle-ci peut servir à expliquer toute situation qui pourrait influencer l'appréciation de l'enseignement des étudiant(e)s et s'avérer importante dans le cas d'une appréciation jugée insatisfaisante. </a:t>
            </a:r>
            <a:endParaRPr lang="fr-FR" sz="1600">
              <a:solidFill>
                <a:srgbClr val="000000"/>
              </a:solidFill>
              <a:ea typeface="+mn-lt"/>
              <a:cs typeface="+mn-lt"/>
            </a:endParaRPr>
          </a:p>
          <a:p>
            <a:pPr marL="0" indent="0">
              <a:buNone/>
            </a:pPr>
            <a:r>
              <a:rPr lang="fr-FR" sz="1600">
                <a:solidFill>
                  <a:srgbClr val="002451"/>
                </a:solidFill>
                <a:ea typeface="+mn-lt"/>
                <a:cs typeface="+mn-lt"/>
              </a:rPr>
              <a:t>La fiche de variables contextuelles doit être complétée et retournée au secrétariat de module(s) ou du comité de programme(s) concerné. </a:t>
            </a:r>
          </a:p>
          <a:p>
            <a:pPr marL="0" indent="0">
              <a:buNone/>
            </a:pPr>
            <a:r>
              <a:rPr lang="fr-FR" sz="1600">
                <a:solidFill>
                  <a:srgbClr val="002451"/>
                </a:solidFill>
                <a:ea typeface="Calibri" panose="020F0502020204030204"/>
                <a:cs typeface="Calibri" panose="020F0502020204030204"/>
              </a:rPr>
              <a:t>Depuis mai 2025, </a:t>
            </a:r>
            <a:r>
              <a:rPr lang="fr-FR" sz="1600">
                <a:solidFill>
                  <a:srgbClr val="1B365F"/>
                </a:solidFill>
                <a:ea typeface="+mn-lt"/>
                <a:cs typeface="+mn-lt"/>
              </a:rPr>
              <a:t>les personnes enseignantes peuvent dorénavant déposer une plainte à la suite de la réception des résultats de l’appréciation étudiante de l’enseignement en vertu des dispositions de la </a:t>
            </a:r>
            <a:r>
              <a:rPr lang="fr-FR" sz="1600" i="1">
                <a:solidFill>
                  <a:srgbClr val="1B365F"/>
                </a:solidFill>
                <a:ea typeface="+mn-lt"/>
                <a:cs typeface="+mn-lt"/>
              </a:rPr>
              <a:t>Politique visant à prévenir et à contrer l’incivilité, la discrimination et le harcèlement</a:t>
            </a:r>
            <a:r>
              <a:rPr lang="fr-FR" sz="1600">
                <a:solidFill>
                  <a:srgbClr val="1B365F"/>
                </a:solidFill>
                <a:ea typeface="+mn-lt"/>
                <a:cs typeface="+mn-lt"/>
              </a:rPr>
              <a:t> (C3-D70) selon les délais prévus à la politique. Si la plainte est retenue, l’Université pourra lever la confidentialité associée à l’appréciation de l’enseignement. </a:t>
            </a:r>
            <a:endParaRPr lang="fr-FR" sz="1600">
              <a:solidFill>
                <a:srgbClr val="1B365F"/>
              </a:solidFill>
              <a:ea typeface="Calibri" panose="020F0502020204030204"/>
              <a:cs typeface="Calibri" panose="020F0502020204030204"/>
            </a:endParaRPr>
          </a:p>
        </p:txBody>
      </p:sp>
    </p:spTree>
    <p:extLst>
      <p:ext uri="{BB962C8B-B14F-4D97-AF65-F5344CB8AC3E}">
        <p14:creationId xmlns:p14="http://schemas.microsoft.com/office/powerpoint/2010/main" val="349086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7197D828-BCA8-16DE-A0B6-108A9816A2F8}"/>
              </a:ext>
            </a:extLst>
          </p:cNvPr>
          <p:cNvSpPr>
            <a:spLocks noGrp="1"/>
          </p:cNvSpPr>
          <p:nvPr>
            <p:ph type="title"/>
          </p:nvPr>
        </p:nvSpPr>
        <p:spPr>
          <a:xfrm>
            <a:off x="446940" y="648587"/>
            <a:ext cx="11235812" cy="785433"/>
          </a:xfrm>
        </p:spPr>
        <p:txBody>
          <a:bodyPr vert="horz" lIns="91440" tIns="45720" rIns="91440" bIns="45720" rtlCol="0" anchor="ctr">
            <a:noAutofit/>
          </a:bodyPr>
          <a:lstStyle/>
          <a:p>
            <a:r>
              <a:rPr lang="fr-FR" b="1">
                <a:solidFill>
                  <a:srgbClr val="1B365F"/>
                </a:solidFill>
                <a:ea typeface="+mj-lt"/>
                <a:cs typeface="+mj-lt"/>
              </a:rPr>
              <a:t>La </a:t>
            </a:r>
            <a:r>
              <a:rPr lang="fr-FR" b="1">
                <a:solidFill>
                  <a:srgbClr val="D11317"/>
                </a:solidFill>
                <a:ea typeface="+mj-lt"/>
                <a:cs typeface="+mj-lt"/>
              </a:rPr>
              <a:t>carrière </a:t>
            </a:r>
            <a:r>
              <a:rPr lang="fr-FR" b="1">
                <a:solidFill>
                  <a:srgbClr val="1B365F"/>
                </a:solidFill>
                <a:ea typeface="+mj-lt"/>
                <a:cs typeface="+mj-lt"/>
              </a:rPr>
              <a:t>de la personne chargée </a:t>
            </a:r>
            <a:br>
              <a:rPr lang="fr-FR" b="1">
                <a:solidFill>
                  <a:srgbClr val="1B365F"/>
                </a:solidFill>
                <a:ea typeface="+mj-lt"/>
                <a:cs typeface="+mj-lt"/>
              </a:rPr>
            </a:br>
            <a:r>
              <a:rPr lang="fr-FR" b="1">
                <a:solidFill>
                  <a:srgbClr val="1B365F"/>
                </a:solidFill>
                <a:ea typeface="+mj-lt"/>
                <a:cs typeface="+mj-lt"/>
              </a:rPr>
              <a:t>de cours à l'UQAR</a:t>
            </a:r>
            <a:endParaRPr lang="fr-FR">
              <a:solidFill>
                <a:srgbClr val="1B365F"/>
              </a:solidFill>
              <a:ea typeface="+mj-lt"/>
              <a:cs typeface="+mj-lt"/>
            </a:endParaRPr>
          </a:p>
        </p:txBody>
      </p:sp>
      <p:sp>
        <p:nvSpPr>
          <p:cNvPr id="3" name="Espace réservé du contenu 2">
            <a:extLst>
              <a:ext uri="{FF2B5EF4-FFF2-40B4-BE49-F238E27FC236}">
                <a16:creationId xmlns:a16="http://schemas.microsoft.com/office/drawing/2014/main" id="{0E5145BB-4483-DFA5-F5D3-114CFA7B5A24}"/>
              </a:ext>
            </a:extLst>
          </p:cNvPr>
          <p:cNvSpPr>
            <a:spLocks noGrp="1"/>
          </p:cNvSpPr>
          <p:nvPr>
            <p:ph idx="1"/>
          </p:nvPr>
        </p:nvSpPr>
        <p:spPr>
          <a:xfrm>
            <a:off x="447358" y="2136023"/>
            <a:ext cx="10515600" cy="2585114"/>
          </a:xfrm>
        </p:spPr>
        <p:txBody>
          <a:bodyPr vert="horz" lIns="91440" tIns="45720" rIns="91440" bIns="45720" rtlCol="0" anchor="t">
            <a:normAutofit/>
          </a:bodyPr>
          <a:lstStyle/>
          <a:p>
            <a:pPr marL="457200" indent="-457200"/>
            <a:r>
              <a:rPr lang="fr-FR">
                <a:solidFill>
                  <a:srgbClr val="1B365F"/>
                </a:solidFill>
                <a:cs typeface="Calibri"/>
              </a:rPr>
              <a:t>Convention et autres documents pertinents</a:t>
            </a:r>
          </a:p>
          <a:p>
            <a:pPr marL="457200" indent="-457200"/>
            <a:r>
              <a:rPr lang="fr-FR">
                <a:solidFill>
                  <a:srgbClr val="1B365F"/>
                </a:solidFill>
                <a:cs typeface="Calibri"/>
              </a:rPr>
              <a:t>Affichages / attributions</a:t>
            </a:r>
            <a:endParaRPr lang="fr-FR">
              <a:solidFill>
                <a:srgbClr val="1B365F"/>
              </a:solidFill>
              <a:ea typeface="Calibri"/>
              <a:cs typeface="Calibri"/>
            </a:endParaRPr>
          </a:p>
          <a:p>
            <a:pPr marL="457200" indent="-457200"/>
            <a:r>
              <a:rPr lang="fr-FR">
                <a:solidFill>
                  <a:srgbClr val="1B365F"/>
                </a:solidFill>
                <a:cs typeface="Calibri"/>
              </a:rPr>
              <a:t>EQE : Exigence de Qualification pour l'Enseignement</a:t>
            </a:r>
            <a:endParaRPr lang="fr-FR">
              <a:solidFill>
                <a:srgbClr val="1B365F"/>
              </a:solidFill>
              <a:ea typeface="Calibri"/>
              <a:cs typeface="Calibri"/>
            </a:endParaRPr>
          </a:p>
          <a:p>
            <a:pPr marL="457200" indent="-457200"/>
            <a:r>
              <a:rPr lang="fr-FR">
                <a:solidFill>
                  <a:srgbClr val="1B365F"/>
                </a:solidFill>
                <a:cs typeface="Calibri"/>
              </a:rPr>
              <a:t>Programme de perfectionnement du SCCCUQAR</a:t>
            </a:r>
            <a:endParaRPr lang="fr-FR">
              <a:solidFill>
                <a:srgbClr val="1B365F"/>
              </a:solidFill>
              <a:ea typeface="Calibri"/>
              <a:cs typeface="Calibri"/>
            </a:endParaRPr>
          </a:p>
          <a:p>
            <a:pPr marL="457200" indent="-457200"/>
            <a:r>
              <a:rPr lang="fr-FR">
                <a:solidFill>
                  <a:srgbClr val="1B365F"/>
                </a:solidFill>
                <a:cs typeface="Calibri"/>
              </a:rPr>
              <a:t>Régime de retraite</a:t>
            </a:r>
            <a:endParaRPr lang="fr-FR">
              <a:solidFill>
                <a:srgbClr val="1B365F"/>
              </a:solidFill>
              <a:ea typeface="Calibri"/>
              <a:cs typeface="Calibri"/>
            </a:endParaRPr>
          </a:p>
        </p:txBody>
      </p:sp>
    </p:spTree>
    <p:extLst>
      <p:ext uri="{BB962C8B-B14F-4D97-AF65-F5344CB8AC3E}">
        <p14:creationId xmlns:p14="http://schemas.microsoft.com/office/powerpoint/2010/main" val="25619306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2CE5C09-8B2E-5FD1-CEFE-ECF8C3DFE825}"/>
              </a:ext>
            </a:extLst>
          </p:cNvPr>
          <p:cNvSpPr txBox="1"/>
          <p:nvPr/>
        </p:nvSpPr>
        <p:spPr>
          <a:xfrm>
            <a:off x="576836" y="1888742"/>
            <a:ext cx="10043651" cy="923330"/>
          </a:xfrm>
          <a:prstGeom prst="rect">
            <a:avLst/>
          </a:prstGeom>
          <a:noFill/>
        </p:spPr>
        <p:txBody>
          <a:bodyPr wrap="square" lIns="91440" tIns="45720" rIns="91440" bIns="45720" rtlCol="0" anchor="t">
            <a:spAutoFit/>
          </a:bodyPr>
          <a:lstStyle/>
          <a:p>
            <a:r>
              <a:rPr lang="fr-CA" sz="5400">
                <a:solidFill>
                  <a:schemeClr val="accent1">
                    <a:lumMod val="50000"/>
                  </a:schemeClr>
                </a:solidFill>
                <a:ea typeface="Calibri" panose="020F0502020204030204"/>
                <a:cs typeface="Calibri" panose="020F0502020204030204"/>
              </a:rPr>
              <a:t>Questions ou commentaires?</a:t>
            </a:r>
          </a:p>
        </p:txBody>
      </p:sp>
      <p:sp>
        <p:nvSpPr>
          <p:cNvPr id="4" name="ZoneTexte 3">
            <a:extLst>
              <a:ext uri="{FF2B5EF4-FFF2-40B4-BE49-F238E27FC236}">
                <a16:creationId xmlns:a16="http://schemas.microsoft.com/office/drawing/2014/main" id="{BB83F0D7-21A4-2B61-764B-2ECF0143756F}"/>
              </a:ext>
            </a:extLst>
          </p:cNvPr>
          <p:cNvSpPr txBox="1"/>
          <p:nvPr/>
        </p:nvSpPr>
        <p:spPr>
          <a:xfrm>
            <a:off x="1209446" y="3190023"/>
            <a:ext cx="5957355" cy="2862322"/>
          </a:xfrm>
          <a:prstGeom prst="rect">
            <a:avLst/>
          </a:prstGeom>
          <a:noFill/>
        </p:spPr>
        <p:txBody>
          <a:bodyPr wrap="square" lIns="91440" tIns="45720" rIns="91440" bIns="45720" rtlCol="0" anchor="t">
            <a:spAutoFit/>
          </a:bodyPr>
          <a:lstStyle/>
          <a:p>
            <a:pPr algn="ctr"/>
            <a:r>
              <a:rPr lang="fr-CA" sz="3600">
                <a:solidFill>
                  <a:schemeClr val="accent1">
                    <a:lumMod val="50000"/>
                  </a:schemeClr>
                </a:solidFill>
              </a:rPr>
              <a:t>Merci pour votre présence !</a:t>
            </a:r>
            <a:endParaRPr lang="fr-CA" sz="3600">
              <a:solidFill>
                <a:schemeClr val="accent1">
                  <a:lumMod val="50000"/>
                </a:schemeClr>
              </a:solidFill>
              <a:cs typeface="Calibri" panose="020F0502020204030204"/>
            </a:endParaRPr>
          </a:p>
          <a:p>
            <a:pPr algn="ctr"/>
            <a:endParaRPr lang="fr-CA" sz="3600">
              <a:solidFill>
                <a:schemeClr val="accent1">
                  <a:lumMod val="50000"/>
                </a:schemeClr>
              </a:solidFill>
              <a:cs typeface="Calibri" panose="020F0502020204030204"/>
            </a:endParaRPr>
          </a:p>
          <a:p>
            <a:pPr algn="ctr"/>
            <a:r>
              <a:rPr lang="fr-CA" sz="3600" err="1">
                <a:solidFill>
                  <a:srgbClr val="FA3B1E"/>
                </a:solidFill>
                <a:cs typeface="Calibri"/>
              </a:rPr>
              <a:t>Venez-vous</a:t>
            </a:r>
            <a:r>
              <a:rPr lang="fr-CA" sz="3600" dirty="0">
                <a:solidFill>
                  <a:srgbClr val="FA3B1E"/>
                </a:solidFill>
                <a:cs typeface="Calibri"/>
              </a:rPr>
              <a:t> jouer aux quilles </a:t>
            </a:r>
            <a:r>
              <a:rPr lang="fr-CA" sz="3600">
                <a:solidFill>
                  <a:srgbClr val="FA3B1E"/>
                </a:solidFill>
                <a:cs typeface="Calibri"/>
              </a:rPr>
              <a:t>avec nous</a:t>
            </a:r>
            <a:r>
              <a:rPr lang="fr-CA" sz="3600" dirty="0">
                <a:solidFill>
                  <a:srgbClr val="FA3B1E"/>
                </a:solidFill>
                <a:cs typeface="Calibri"/>
              </a:rPr>
              <a:t>, vendredi le 23 février</a:t>
            </a:r>
            <a:r>
              <a:rPr lang="fr-CA" sz="3600">
                <a:solidFill>
                  <a:srgbClr val="FA3B1E"/>
                </a:solidFill>
                <a:cs typeface="Calibri"/>
              </a:rPr>
              <a:t>?</a:t>
            </a:r>
          </a:p>
        </p:txBody>
      </p:sp>
    </p:spTree>
    <p:extLst>
      <p:ext uri="{BB962C8B-B14F-4D97-AF65-F5344CB8AC3E}">
        <p14:creationId xmlns:p14="http://schemas.microsoft.com/office/powerpoint/2010/main" val="2125261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4000" b="1">
                <a:solidFill>
                  <a:srgbClr val="1B365F"/>
                </a:solidFill>
                <a:ea typeface="+mj-lt"/>
                <a:cs typeface="+mj-lt"/>
              </a:rPr>
              <a:t>Qu’est-ce qu’une convention collective ?</a:t>
            </a:r>
            <a:endParaRPr lang="fr-FR" sz="4000" b="1">
              <a:ea typeface="Calibri Light"/>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55" y="1751826"/>
            <a:ext cx="10515600" cy="4351338"/>
          </a:xfrm>
        </p:spPr>
        <p:txBody>
          <a:bodyPr vert="horz" lIns="91440" tIns="45720" rIns="91440" bIns="45720" rtlCol="0" anchor="t">
            <a:normAutofit/>
          </a:bodyPr>
          <a:lstStyle/>
          <a:p>
            <a:pPr marL="0" indent="0">
              <a:buNone/>
            </a:pPr>
            <a:r>
              <a:rPr lang="fr-FR">
                <a:solidFill>
                  <a:srgbClr val="1B365F"/>
                </a:solidFill>
                <a:ea typeface="+mn-lt"/>
                <a:cs typeface="+mn-lt"/>
              </a:rPr>
              <a:t>Une convention collective est un contrat de travail écrit qui détermine les conditions d’emploi et de travail des salariés d’une unité de négociation</a:t>
            </a:r>
            <a:endParaRPr lang="fr-FR"/>
          </a:p>
          <a:p>
            <a:pPr marL="0" indent="0">
              <a:buNone/>
            </a:pPr>
            <a:r>
              <a:rPr lang="fr-FR">
                <a:solidFill>
                  <a:srgbClr val="1B365F"/>
                </a:solidFill>
                <a:ea typeface="+mn-lt"/>
                <a:cs typeface="+mn-lt"/>
              </a:rPr>
              <a:t>Elle est négociée entre le syndicat et l’employeur, selon les règles du Code du travail</a:t>
            </a:r>
            <a:endParaRPr lang="fr-FR">
              <a:ea typeface="+mn-lt"/>
              <a:cs typeface="+mn-lt"/>
            </a:endParaRPr>
          </a:p>
          <a:p>
            <a:pPr marL="0" indent="0">
              <a:buNone/>
            </a:pPr>
            <a:r>
              <a:rPr lang="fr-FR">
                <a:solidFill>
                  <a:srgbClr val="1B365F"/>
                </a:solidFill>
                <a:ea typeface="+mn-lt"/>
                <a:cs typeface="+mn-lt"/>
              </a:rPr>
              <a:t>Elle s’applique à tous les salariés visés par l’accréditation syndicale</a:t>
            </a:r>
          </a:p>
          <a:p>
            <a:pPr marL="0" indent="0">
              <a:buNone/>
            </a:pPr>
            <a:r>
              <a:rPr lang="fr-FR">
                <a:solidFill>
                  <a:srgbClr val="1B365F"/>
                </a:solidFill>
                <a:ea typeface="+mn-lt"/>
                <a:cs typeface="+mn-lt"/>
              </a:rPr>
              <a:t>Elle remplace les contrats individuels de travail et prévaut sur les politiques et règlements de l’employeur (diapo suivante)</a:t>
            </a:r>
            <a:endParaRPr lang="fr-FR">
              <a:ea typeface="+mn-lt"/>
              <a:cs typeface="+mn-lt"/>
            </a:endParaRPr>
          </a:p>
          <a:p>
            <a:endParaRPr lang="fr-FR">
              <a:solidFill>
                <a:srgbClr val="1B365F"/>
              </a:solidFill>
              <a:ea typeface="Calibri"/>
              <a:cs typeface="Calibri"/>
            </a:endParaRPr>
          </a:p>
        </p:txBody>
      </p:sp>
    </p:spTree>
    <p:extLst>
      <p:ext uri="{BB962C8B-B14F-4D97-AF65-F5344CB8AC3E}">
        <p14:creationId xmlns:p14="http://schemas.microsoft.com/office/powerpoint/2010/main" val="3698886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4000" b="1">
                <a:solidFill>
                  <a:srgbClr val="1B365F"/>
                </a:solidFill>
                <a:ea typeface="+mj-lt"/>
                <a:cs typeface="+mj-lt"/>
              </a:rPr>
              <a:t>Notre convention collective </a:t>
            </a:r>
            <a:r>
              <a:rPr lang="fr-FR" sz="2000">
                <a:solidFill>
                  <a:srgbClr val="1B365F"/>
                </a:solidFill>
                <a:ea typeface="+mj-lt"/>
                <a:cs typeface="+mj-lt"/>
                <a:hlinkClick r:id="rId3"/>
              </a:rPr>
              <a:t>https://scccuqar.monsyndicat.org/convention-collective/</a:t>
            </a:r>
            <a:endParaRPr lang="fr-FR" sz="2000">
              <a:ea typeface="+mj-lt"/>
              <a:cs typeface="+mj-l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55" y="1665413"/>
            <a:ext cx="10515600" cy="4351338"/>
          </a:xfrm>
        </p:spPr>
        <p:txBody>
          <a:bodyPr vert="horz" lIns="91440" tIns="45720" rIns="91440" bIns="45720" rtlCol="0" anchor="t">
            <a:normAutofit fontScale="92500" lnSpcReduction="10000"/>
          </a:bodyPr>
          <a:lstStyle/>
          <a:p>
            <a:pPr marL="0" indent="0" rtl="0">
              <a:buNone/>
            </a:pPr>
            <a:r>
              <a:rPr lang="fr-CA" sz="2400" b="1">
                <a:solidFill>
                  <a:srgbClr val="1B365F"/>
                </a:solidFill>
                <a:latin typeface="Calibri"/>
                <a:ea typeface="Segoe UI"/>
                <a:cs typeface="Segoe UI"/>
              </a:rPr>
              <a:t>La convention collective comporte 27 chapitres et plusieurs lettres d'entente qui traitent de différents aspects du travail des chargées et chargés de cours, tels que</a:t>
            </a:r>
            <a:r>
              <a:rPr lang="fr-CA" sz="2400">
                <a:solidFill>
                  <a:srgbClr val="1B365F"/>
                </a:solidFill>
                <a:latin typeface="Calibri"/>
                <a:ea typeface="Segoe UI"/>
                <a:cs typeface="Segoe UI"/>
              </a:rPr>
              <a:t> :</a:t>
            </a:r>
            <a:r>
              <a:rPr lang="fr-FR" sz="2400">
                <a:solidFill>
                  <a:srgbClr val="1B365F"/>
                </a:solidFill>
                <a:latin typeface="Calibri"/>
                <a:ea typeface="Segoe UI"/>
                <a:cs typeface="Segoe UI"/>
              </a:rPr>
              <a:t>​</a:t>
            </a:r>
            <a:endParaRPr lang="fr-FR"/>
          </a:p>
          <a:p>
            <a:pPr marL="228600" lvl="0" indent="-228600" rtl="0">
              <a:buChar char="•"/>
            </a:pPr>
            <a:r>
              <a:rPr lang="fr-CA" sz="2800">
                <a:solidFill>
                  <a:srgbClr val="1B365F"/>
                </a:solidFill>
                <a:latin typeface="Calibri"/>
                <a:ea typeface="Arial"/>
                <a:cs typeface="Arial"/>
              </a:rPr>
              <a:t>Les modalités d’embauche et d’attribution des charges de cours​</a:t>
            </a:r>
          </a:p>
          <a:p>
            <a:pPr marL="228600" lvl="0" indent="-228600" rtl="0">
              <a:buChar char="•"/>
            </a:pPr>
            <a:r>
              <a:rPr lang="fr-CA" sz="2800">
                <a:solidFill>
                  <a:srgbClr val="1B365F"/>
                </a:solidFill>
                <a:latin typeface="Calibri"/>
                <a:ea typeface="Arial"/>
                <a:cs typeface="Arial"/>
              </a:rPr>
              <a:t>La rémunération et les avantages sociaux​</a:t>
            </a:r>
          </a:p>
          <a:p>
            <a:pPr marL="228600" lvl="0" indent="-228600" rtl="0">
              <a:buChar char="•"/>
            </a:pPr>
            <a:r>
              <a:rPr lang="fr-CA" sz="2800">
                <a:solidFill>
                  <a:srgbClr val="1B365F"/>
                </a:solidFill>
                <a:latin typeface="Calibri"/>
                <a:ea typeface="Arial"/>
                <a:cs typeface="Arial"/>
              </a:rPr>
              <a:t>Les congés, les vacances et les absences​</a:t>
            </a:r>
          </a:p>
          <a:p>
            <a:pPr marL="228600" lvl="0" indent="-228600" rtl="0">
              <a:buChar char="•"/>
            </a:pPr>
            <a:r>
              <a:rPr lang="fr-CA" sz="2800">
                <a:solidFill>
                  <a:srgbClr val="1B365F"/>
                </a:solidFill>
                <a:latin typeface="Calibri"/>
                <a:ea typeface="Arial"/>
                <a:cs typeface="Arial"/>
              </a:rPr>
              <a:t>La formation, le perfectionnement et la reconnaissance professionnelle​</a:t>
            </a:r>
          </a:p>
          <a:p>
            <a:pPr marL="228600" lvl="0" indent="-228600" rtl="0">
              <a:buChar char="•"/>
            </a:pPr>
            <a:r>
              <a:rPr lang="fr-CA" sz="2800">
                <a:solidFill>
                  <a:srgbClr val="1B365F"/>
                </a:solidFill>
                <a:latin typeface="Calibri"/>
                <a:ea typeface="Arial"/>
                <a:cs typeface="Arial"/>
              </a:rPr>
              <a:t>Les conditions de travail et l’environnement pédagogique​</a:t>
            </a:r>
          </a:p>
          <a:p>
            <a:pPr marL="228600" lvl="0" indent="-228600" rtl="0">
              <a:buChar char="•"/>
            </a:pPr>
            <a:r>
              <a:rPr lang="fr-CA" sz="2800">
                <a:solidFill>
                  <a:srgbClr val="1B365F"/>
                </a:solidFill>
                <a:latin typeface="Calibri"/>
                <a:ea typeface="Arial"/>
                <a:cs typeface="Arial"/>
              </a:rPr>
              <a:t>La santé et la sécurité au travail​</a:t>
            </a:r>
          </a:p>
          <a:p>
            <a:pPr marL="228600" lvl="0" indent="-228600" rtl="0">
              <a:buChar char="•"/>
            </a:pPr>
            <a:r>
              <a:rPr lang="fr-CA" sz="2800">
                <a:solidFill>
                  <a:srgbClr val="1B365F"/>
                </a:solidFill>
                <a:latin typeface="Calibri"/>
                <a:ea typeface="Arial"/>
                <a:cs typeface="Arial"/>
              </a:rPr>
              <a:t>Le règlement des griefs et des différends​</a:t>
            </a:r>
          </a:p>
          <a:p>
            <a:pPr marL="228600" lvl="0" indent="-228600" rtl="0">
              <a:buChar char="•"/>
            </a:pPr>
            <a:r>
              <a:rPr lang="fr-CA" sz="2800">
                <a:solidFill>
                  <a:srgbClr val="1B365F"/>
                </a:solidFill>
                <a:latin typeface="Calibri"/>
                <a:ea typeface="Arial"/>
                <a:cs typeface="Arial"/>
              </a:rPr>
              <a:t>La participation syndicale et la consultation</a:t>
            </a:r>
            <a:endParaRPr lang="fr-FR">
              <a:solidFill>
                <a:srgbClr val="1B365F"/>
              </a:solidFill>
              <a:ea typeface="Calibri"/>
              <a:cs typeface="Calibri"/>
            </a:endParaRPr>
          </a:p>
        </p:txBody>
      </p:sp>
    </p:spTree>
    <p:extLst>
      <p:ext uri="{BB962C8B-B14F-4D97-AF65-F5344CB8AC3E}">
        <p14:creationId xmlns:p14="http://schemas.microsoft.com/office/powerpoint/2010/main" val="210341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747584" y="369244"/>
            <a:ext cx="10515600" cy="1325563"/>
          </a:xfrm>
        </p:spPr>
        <p:txBody>
          <a:bodyPr>
            <a:normAutofit/>
          </a:bodyPr>
          <a:lstStyle/>
          <a:p>
            <a:r>
              <a:rPr lang="fr-CA" sz="4000" b="1">
                <a:solidFill>
                  <a:srgbClr val="1B365F"/>
                </a:solidFill>
                <a:ea typeface="+mj-lt"/>
                <a:cs typeface="+mj-lt"/>
              </a:rPr>
              <a:t>Différences entre la convention collective et les règlements et politiques de l’UQAR ?</a:t>
            </a:r>
            <a:endParaRPr lang="fr-F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747915" y="1841976"/>
            <a:ext cx="10087233" cy="4355456"/>
          </a:xfrm>
        </p:spPr>
        <p:txBody>
          <a:bodyPr vert="horz" lIns="91440" tIns="45720" rIns="91440" bIns="45720" rtlCol="0" anchor="t">
            <a:normAutofit/>
          </a:bodyPr>
          <a:lstStyle/>
          <a:p>
            <a:pPr marL="0" indent="0">
              <a:buNone/>
            </a:pPr>
            <a:r>
              <a:rPr lang="fr-CA" sz="2600">
                <a:solidFill>
                  <a:srgbClr val="1B365F"/>
                </a:solidFill>
                <a:ea typeface="+mn-lt"/>
                <a:cs typeface="+mn-lt"/>
              </a:rPr>
              <a:t>La convention collective est un document juridique qui a force de loi et qui lie contractuellement le syndicat et l’employeur</a:t>
            </a:r>
            <a:endParaRPr lang="fr-FR" sz="2600">
              <a:solidFill>
                <a:srgbClr val="1B365F"/>
              </a:solidFill>
              <a:ea typeface="+mn-lt"/>
              <a:cs typeface="+mn-lt"/>
            </a:endParaRPr>
          </a:p>
          <a:p>
            <a:pPr marL="0" indent="0">
              <a:buNone/>
            </a:pPr>
            <a:r>
              <a:rPr lang="fr-CA" sz="2600">
                <a:solidFill>
                  <a:srgbClr val="1B365F"/>
                </a:solidFill>
                <a:ea typeface="+mn-lt"/>
                <a:cs typeface="+mn-lt"/>
              </a:rPr>
              <a:t>Les règlements et politiques de l’UQAR sont des documents administratifs qui émanent de l’autorité universitaire et qui visent à encadrer le fonctionnement de l’institution</a:t>
            </a:r>
          </a:p>
          <a:p>
            <a:pPr marL="0" indent="0">
              <a:buNone/>
            </a:pPr>
            <a:r>
              <a:rPr lang="fr-CA" sz="2600">
                <a:solidFill>
                  <a:srgbClr val="1B365F"/>
                </a:solidFill>
                <a:ea typeface="+mn-lt"/>
                <a:cs typeface="+mn-lt"/>
              </a:rPr>
              <a:t>La convention collective prévaut sur les règlements et politiques de l’UQAR, sauf s’ils ne concernent pas les conditions d’emploi et de travail des chargées et chargés de cours</a:t>
            </a:r>
          </a:p>
          <a:p>
            <a:pPr marL="0" indent="0">
              <a:buNone/>
            </a:pPr>
            <a:r>
              <a:rPr lang="fr-CA" sz="2600">
                <a:solidFill>
                  <a:srgbClr val="1B365F"/>
                </a:solidFill>
                <a:ea typeface="+mn-lt"/>
                <a:cs typeface="+mn-lt"/>
              </a:rPr>
              <a:t>En cas de doute ou de conflit entre la convention collective et les règlements et politiques de l’UQAR, il faut consulter le syndicat</a:t>
            </a:r>
            <a:endParaRPr lang="fr-FR" sz="2600"/>
          </a:p>
        </p:txBody>
      </p:sp>
    </p:spTree>
    <p:extLst>
      <p:ext uri="{BB962C8B-B14F-4D97-AF65-F5344CB8AC3E}">
        <p14:creationId xmlns:p14="http://schemas.microsoft.com/office/powerpoint/2010/main" val="226847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a:xfrm>
            <a:off x="747584" y="369244"/>
            <a:ext cx="10515600" cy="1325563"/>
          </a:xfrm>
        </p:spPr>
        <p:txBody>
          <a:bodyPr>
            <a:normAutofit/>
          </a:bodyPr>
          <a:lstStyle/>
          <a:p>
            <a:r>
              <a:rPr lang="fr-CA" sz="4000" b="1">
                <a:solidFill>
                  <a:srgbClr val="1B365F"/>
                </a:solidFill>
                <a:ea typeface="+mj-lt"/>
                <a:cs typeface="+mj-lt"/>
              </a:rPr>
              <a:t>Quelle est la durée et la validité de la convention collective ?</a:t>
            </a:r>
            <a:endParaRPr lang="fr-FR">
              <a:ea typeface="+mj-lt"/>
              <a:cs typeface="+mj-l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747915" y="1936244"/>
            <a:ext cx="10087233" cy="4355456"/>
          </a:xfrm>
        </p:spPr>
        <p:txBody>
          <a:bodyPr vert="horz" lIns="91440" tIns="45720" rIns="91440" bIns="45720" rtlCol="0" anchor="t">
            <a:normAutofit/>
          </a:bodyPr>
          <a:lstStyle/>
          <a:p>
            <a:pPr marL="0" indent="0">
              <a:buNone/>
            </a:pPr>
            <a:r>
              <a:rPr lang="fr-CA" sz="2600">
                <a:solidFill>
                  <a:srgbClr val="1B365F"/>
                </a:solidFill>
                <a:latin typeface="Calibri"/>
                <a:ea typeface="+mn-lt"/>
                <a:cs typeface="Arial"/>
              </a:rPr>
              <a:t>La convention collective actuelle est en vigueur depuis juin 2023 et se terminera le 31 mai 2025</a:t>
            </a:r>
            <a:endParaRPr lang="fr-FR"/>
          </a:p>
          <a:p>
            <a:pPr marL="0" indent="0">
              <a:buNone/>
            </a:pPr>
            <a:r>
              <a:rPr lang="fr-CA" sz="2600">
                <a:solidFill>
                  <a:srgbClr val="1B365F"/>
                </a:solidFill>
                <a:latin typeface="Calibri"/>
                <a:ea typeface="+mn-lt"/>
                <a:cs typeface="Arial"/>
              </a:rPr>
              <a:t>Elle peut être modifiée en cours de </a:t>
            </a:r>
            <a:r>
              <a:rPr lang="fr-CA" sz="2600" dirty="0">
                <a:solidFill>
                  <a:srgbClr val="1B365F"/>
                </a:solidFill>
                <a:latin typeface="Calibri"/>
                <a:ea typeface="+mn-lt"/>
                <a:cs typeface="Arial"/>
              </a:rPr>
              <a:t>route</a:t>
            </a:r>
            <a:r>
              <a:rPr lang="fr-CA" sz="2600">
                <a:solidFill>
                  <a:srgbClr val="1B365F"/>
                </a:solidFill>
                <a:latin typeface="Calibri"/>
                <a:ea typeface="+mn-lt"/>
                <a:cs typeface="Arial"/>
              </a:rPr>
              <a:t> par des ententes particulières ou des lettres d’entente signées entre le syndicat et l’employeur</a:t>
            </a:r>
          </a:p>
          <a:p>
            <a:pPr marL="0" indent="0">
              <a:buNone/>
            </a:pPr>
            <a:r>
              <a:rPr lang="fr-CA" sz="2600">
                <a:solidFill>
                  <a:srgbClr val="1B365F"/>
                </a:solidFill>
                <a:latin typeface="Calibri"/>
                <a:ea typeface="+mn-lt"/>
                <a:cs typeface="Arial"/>
              </a:rPr>
              <a:t>Pendant la période de négociation, la convention collective continue de s’appliquer jusqu’à ce qu’une nouvelle convention soit conclue ou qu’un conflit de travail soit déclenché</a:t>
            </a:r>
            <a:endParaRPr lang="fr-FR" sz="2600">
              <a:latin typeface="Calibri"/>
              <a:ea typeface="Calibri"/>
              <a:cs typeface="Calibri"/>
            </a:endParaRPr>
          </a:p>
        </p:txBody>
      </p:sp>
    </p:spTree>
    <p:extLst>
      <p:ext uri="{BB962C8B-B14F-4D97-AF65-F5344CB8AC3E}">
        <p14:creationId xmlns:p14="http://schemas.microsoft.com/office/powerpoint/2010/main" val="149467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600" b="1">
                <a:solidFill>
                  <a:srgbClr val="1B365F"/>
                </a:solidFill>
                <a:ea typeface="+mj-lt"/>
                <a:cs typeface="+mj-lt"/>
              </a:rPr>
              <a:t>Affichages / attributions</a:t>
            </a:r>
            <a:endParaRPr lang="fr-F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535850"/>
            <a:ext cx="10052116" cy="4351338"/>
          </a:xfrm>
        </p:spPr>
        <p:txBody>
          <a:bodyPr vert="horz" lIns="91440" tIns="45720" rIns="91440" bIns="45720" rtlCol="0" anchor="t">
            <a:normAutofit fontScale="85000" lnSpcReduction="10000"/>
          </a:bodyPr>
          <a:lstStyle/>
          <a:p>
            <a:pPr marL="0" indent="0">
              <a:spcAft>
                <a:spcPts val="800"/>
              </a:spcAft>
              <a:buNone/>
            </a:pPr>
            <a:r>
              <a:rPr lang="fr-FR" dirty="0">
                <a:solidFill>
                  <a:srgbClr val="1B365F"/>
                </a:solidFill>
                <a:ea typeface="Calibri"/>
                <a:cs typeface="Calibri"/>
              </a:rPr>
              <a:t>Pour chaque trimestre, il y a deux affichages des charges de cours. </a:t>
            </a:r>
            <a:endParaRPr lang="fr-FR" dirty="0">
              <a:ea typeface="Calibri" panose="020F0502020204030204"/>
              <a:cs typeface="Calibri" panose="020F0502020204030204"/>
            </a:endParaRPr>
          </a:p>
          <a:p>
            <a:pPr marL="0" indent="0">
              <a:spcAft>
                <a:spcPts val="800"/>
              </a:spcAft>
              <a:buNone/>
            </a:pPr>
            <a:r>
              <a:rPr lang="fr-FR" dirty="0">
                <a:solidFill>
                  <a:srgbClr val="1B365F"/>
                </a:solidFill>
                <a:ea typeface="Calibri"/>
                <a:cs typeface="Calibri"/>
              </a:rPr>
              <a:t>Pour appliquer sur les charges de cours que vous désirez donner, il faut se rendre dans l'onglet </a:t>
            </a:r>
            <a:r>
              <a:rPr lang="fr-FR" i="1" dirty="0">
                <a:solidFill>
                  <a:srgbClr val="1B365F"/>
                </a:solidFill>
                <a:ea typeface="Calibri"/>
                <a:cs typeface="Calibri"/>
              </a:rPr>
              <a:t>Mon dossier</a:t>
            </a:r>
            <a:r>
              <a:rPr lang="fr-FR" dirty="0">
                <a:solidFill>
                  <a:srgbClr val="1B365F"/>
                </a:solidFill>
                <a:ea typeface="Calibri"/>
                <a:cs typeface="Calibri"/>
              </a:rPr>
              <a:t> du portail UQAR. Vous choisissez ensuite le trimestre et l'unité administrative et vous pourrez voir les cours offerts. </a:t>
            </a:r>
          </a:p>
          <a:p>
            <a:pPr marL="0" indent="0">
              <a:spcAft>
                <a:spcPts val="800"/>
              </a:spcAft>
              <a:buNone/>
            </a:pPr>
            <a:r>
              <a:rPr lang="fr-FR" dirty="0">
                <a:solidFill>
                  <a:srgbClr val="1B365F"/>
                </a:solidFill>
                <a:ea typeface="Calibri"/>
                <a:cs typeface="Calibri"/>
              </a:rPr>
              <a:t>Vous devez ensuite sélectionner les cours pour lesquels vous voulez poser votre candidature et soumettre votre candidature. Assurez-vous de recevoir votre confirmation. </a:t>
            </a:r>
          </a:p>
          <a:p>
            <a:pPr marL="0" indent="0">
              <a:spcAft>
                <a:spcPts val="800"/>
              </a:spcAft>
              <a:buNone/>
            </a:pPr>
            <a:r>
              <a:rPr lang="fr-FR" dirty="0">
                <a:solidFill>
                  <a:srgbClr val="1B365F"/>
                </a:solidFill>
                <a:ea typeface="Calibri"/>
                <a:cs typeface="Calibri"/>
              </a:rPr>
              <a:t>Les attributions se feront conformément à </a:t>
            </a:r>
            <a:r>
              <a:rPr lang="fr-FR" dirty="0">
                <a:solidFill>
                  <a:srgbClr val="1B365F"/>
                </a:solidFill>
                <a:ea typeface="Calibri"/>
                <a:cs typeface="Calibri"/>
                <a:hlinkClick r:id="rId3"/>
              </a:rPr>
              <a:t>l'article 9</a:t>
            </a:r>
            <a:r>
              <a:rPr lang="fr-FR" dirty="0">
                <a:solidFill>
                  <a:srgbClr val="1B365F"/>
                </a:solidFill>
                <a:ea typeface="Calibri"/>
                <a:cs typeface="Calibri"/>
              </a:rPr>
              <a:t> de la convention collective.</a:t>
            </a:r>
          </a:p>
          <a:p>
            <a:pPr marL="0" indent="0">
              <a:spcAft>
                <a:spcPts val="800"/>
              </a:spcAft>
              <a:buNone/>
            </a:pPr>
            <a:r>
              <a:rPr lang="fr-FR" dirty="0">
                <a:solidFill>
                  <a:srgbClr val="1B365F"/>
                </a:solidFill>
                <a:ea typeface="Calibri"/>
                <a:cs typeface="Calibri"/>
              </a:rPr>
              <a:t>Le SCCCUQAR vous enverra les dates importantes pour les affichages/attributions dans les jours précédant le début de la période d'affichage pour chaque trimestre. </a:t>
            </a:r>
          </a:p>
        </p:txBody>
      </p:sp>
    </p:spTree>
    <p:extLst>
      <p:ext uri="{BB962C8B-B14F-4D97-AF65-F5344CB8AC3E}">
        <p14:creationId xmlns:p14="http://schemas.microsoft.com/office/powerpoint/2010/main" val="30574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C7471-AC67-5D7F-F48F-5A431A69F33E}"/>
              </a:ext>
            </a:extLst>
          </p:cNvPr>
          <p:cNvSpPr>
            <a:spLocks noGrp="1"/>
          </p:cNvSpPr>
          <p:nvPr>
            <p:ph type="title"/>
          </p:nvPr>
        </p:nvSpPr>
        <p:spPr/>
        <p:txBody>
          <a:bodyPr>
            <a:normAutofit/>
          </a:bodyPr>
          <a:lstStyle/>
          <a:p>
            <a:r>
              <a:rPr lang="fr-FR" sz="3200" b="1" dirty="0">
                <a:solidFill>
                  <a:srgbClr val="1B365F"/>
                </a:solidFill>
                <a:ea typeface="+mj-lt"/>
                <a:cs typeface="+mj-lt"/>
              </a:rPr>
              <a:t>Simple ou double emploi?</a:t>
            </a:r>
            <a:endParaRPr lang="fr-FR" sz="3200" b="1">
              <a:cs typeface="Calibri Light"/>
            </a:endParaRPr>
          </a:p>
        </p:txBody>
      </p:sp>
      <p:sp>
        <p:nvSpPr>
          <p:cNvPr id="3" name="Espace réservé du contenu 2">
            <a:extLst>
              <a:ext uri="{FF2B5EF4-FFF2-40B4-BE49-F238E27FC236}">
                <a16:creationId xmlns:a16="http://schemas.microsoft.com/office/drawing/2014/main" id="{DCC3488E-B330-7E6D-B219-C424A99245E2}"/>
              </a:ext>
            </a:extLst>
          </p:cNvPr>
          <p:cNvSpPr>
            <a:spLocks noGrp="1"/>
          </p:cNvSpPr>
          <p:nvPr>
            <p:ph idx="1"/>
          </p:nvPr>
        </p:nvSpPr>
        <p:spPr>
          <a:xfrm>
            <a:off x="838200" y="1535850"/>
            <a:ext cx="10052116" cy="4351338"/>
          </a:xfrm>
        </p:spPr>
        <p:txBody>
          <a:bodyPr vert="horz" lIns="91440" tIns="45720" rIns="91440" bIns="45720" rtlCol="0" anchor="t">
            <a:noAutofit/>
          </a:bodyPr>
          <a:lstStyle/>
          <a:p>
            <a:pPr>
              <a:buNone/>
            </a:pPr>
            <a:r>
              <a:rPr lang="fr-FR" sz="1600" dirty="0">
                <a:solidFill>
                  <a:srgbClr val="002451"/>
                </a:solidFill>
                <a:ea typeface="+mn-lt"/>
                <a:cs typeface="+mn-lt"/>
              </a:rPr>
              <a:t>Êtes-vous </a:t>
            </a:r>
            <a:r>
              <a:rPr lang="fr-FR" sz="1600" err="1">
                <a:solidFill>
                  <a:srgbClr val="002451"/>
                </a:solidFill>
                <a:ea typeface="+mn-lt"/>
                <a:cs typeface="+mn-lt"/>
              </a:rPr>
              <a:t>certain.e.s</a:t>
            </a:r>
            <a:r>
              <a:rPr lang="fr-FR" sz="1600" dirty="0">
                <a:solidFill>
                  <a:srgbClr val="002451"/>
                </a:solidFill>
                <a:ea typeface="+mn-lt"/>
                <a:cs typeface="+mn-lt"/>
              </a:rPr>
              <a:t> de votre situation d'emploi ?</a:t>
            </a:r>
            <a:endParaRPr lang="fr-FR" sz="1600">
              <a:cs typeface="Calibri"/>
            </a:endParaRPr>
          </a:p>
          <a:p>
            <a:pPr>
              <a:buNone/>
            </a:pPr>
            <a:r>
              <a:rPr lang="fr-FR" sz="1600" dirty="0">
                <a:solidFill>
                  <a:srgbClr val="002451"/>
                </a:solidFill>
                <a:ea typeface="+mn-lt"/>
                <a:cs typeface="+mn-lt"/>
              </a:rPr>
              <a:t>La définition du </a:t>
            </a:r>
            <a:r>
              <a:rPr lang="fr-FR" sz="1600" b="1" dirty="0">
                <a:solidFill>
                  <a:srgbClr val="002451"/>
                </a:solidFill>
                <a:ea typeface="+mn-lt"/>
                <a:cs typeface="+mn-lt"/>
              </a:rPr>
              <a:t>double emploi</a:t>
            </a:r>
            <a:r>
              <a:rPr lang="fr-FR" sz="1600" dirty="0">
                <a:solidFill>
                  <a:srgbClr val="002451"/>
                </a:solidFill>
                <a:ea typeface="+mn-lt"/>
                <a:cs typeface="+mn-lt"/>
              </a:rPr>
              <a:t> a été précisée dans la dernière convention collective. En effet, le nombre d'heures de travail en dehors de votre travail de </a:t>
            </a:r>
            <a:r>
              <a:rPr lang="fr-FR" sz="1600" err="1">
                <a:solidFill>
                  <a:srgbClr val="002451"/>
                </a:solidFill>
                <a:ea typeface="+mn-lt"/>
                <a:cs typeface="+mn-lt"/>
              </a:rPr>
              <a:t>chargé.e</a:t>
            </a:r>
            <a:r>
              <a:rPr lang="fr-FR" sz="1600" dirty="0">
                <a:solidFill>
                  <a:srgbClr val="002451"/>
                </a:solidFill>
                <a:ea typeface="+mn-lt"/>
                <a:cs typeface="+mn-lt"/>
              </a:rPr>
              <a:t> de cours </a:t>
            </a:r>
            <a:r>
              <a:rPr lang="fr-FR" sz="1600" b="1" dirty="0">
                <a:solidFill>
                  <a:srgbClr val="002451"/>
                </a:solidFill>
                <a:ea typeface="+mn-lt"/>
                <a:cs typeface="+mn-lt"/>
              </a:rPr>
              <a:t>ne doit pas dépasser 28 heures pour être considéré à simple emploi</a:t>
            </a:r>
            <a:r>
              <a:rPr lang="fr-FR" sz="1600" dirty="0">
                <a:solidFill>
                  <a:srgbClr val="002451"/>
                </a:solidFill>
                <a:ea typeface="+mn-lt"/>
                <a:cs typeface="+mn-lt"/>
              </a:rPr>
              <a:t>. Voici un extrait de l'Article 10 de la convention : </a:t>
            </a:r>
            <a:endParaRPr lang="fr-FR" sz="1600">
              <a:cs typeface="Calibri"/>
            </a:endParaRPr>
          </a:p>
          <a:p>
            <a:pPr algn="just">
              <a:buNone/>
            </a:pPr>
            <a:r>
              <a:rPr lang="fr-FR" sz="1600" dirty="0">
                <a:solidFill>
                  <a:srgbClr val="002451"/>
                </a:solidFill>
                <a:latin typeface="Calibri"/>
                <a:cs typeface="Calibri"/>
              </a:rPr>
              <a:t>« a) toute personne qui, en fonction de son activité professionnelle principale déclarée sur le formulaire de déclaration d’emploi (à l’annexe C), effectue un travail rémunéré, à titre de salariée, de professionnelle ou de professionnel, de travailleuse ou travailleur autonome, de personne contractuelle ou autre, dont l’emploi du temps correspond à vingt-huit (28) heures par semaine et plus;</a:t>
            </a:r>
            <a:endParaRPr lang="fr-FR" sz="1600">
              <a:latin typeface="Calibri"/>
              <a:cs typeface="Calibri"/>
            </a:endParaRPr>
          </a:p>
          <a:p>
            <a:pPr algn="just">
              <a:buNone/>
            </a:pPr>
            <a:r>
              <a:rPr lang="fr-FR" sz="1600" dirty="0">
                <a:solidFill>
                  <a:srgbClr val="002451"/>
                </a:solidFill>
                <a:latin typeface="Calibri"/>
                <a:cs typeface="Calibri"/>
              </a:rPr>
              <a:t> b) toute personne qui, en fonction de ses activités professionnelles déclarées sur le formulaire de déclaration d’emploi (à l’annexe C), cumule chez un ou plusieurs employeurs un nombre d’heures hebdomadaires (comptées sur une base trimestrielle) correspondant à vingt-huit (28) heures par semaine; ... »</a:t>
            </a:r>
            <a:endParaRPr lang="fr-FR" sz="1600">
              <a:latin typeface="Calibri"/>
              <a:cs typeface="Calibri"/>
            </a:endParaRPr>
          </a:p>
          <a:p>
            <a:pPr>
              <a:buNone/>
            </a:pPr>
            <a:r>
              <a:rPr lang="fr-FR" sz="1600" b="1" dirty="0">
                <a:solidFill>
                  <a:srgbClr val="002451"/>
                </a:solidFill>
                <a:ea typeface="+mn-lt"/>
                <a:cs typeface="+mn-lt"/>
              </a:rPr>
              <a:t>D'autres situations</a:t>
            </a:r>
            <a:r>
              <a:rPr lang="fr-FR" sz="1600" dirty="0">
                <a:solidFill>
                  <a:srgbClr val="002451"/>
                </a:solidFill>
                <a:ea typeface="+mn-lt"/>
                <a:cs typeface="+mn-lt"/>
              </a:rPr>
              <a:t> sont aussi considérées comme une situation de double emploi. </a:t>
            </a:r>
            <a:endParaRPr lang="fr-FR" sz="1600">
              <a:cs typeface="Calibri"/>
            </a:endParaRPr>
          </a:p>
          <a:p>
            <a:pPr>
              <a:buNone/>
            </a:pPr>
            <a:r>
              <a:rPr lang="fr-FR" sz="1600" dirty="0">
                <a:solidFill>
                  <a:srgbClr val="002451"/>
                </a:solidFill>
                <a:ea typeface="+mn-lt"/>
                <a:cs typeface="+mn-lt"/>
              </a:rPr>
              <a:t>Une fausse déclaration de votre situation d'emploi est passible de conséquences importantes, y compris le congédiement. </a:t>
            </a:r>
            <a:endParaRPr lang="en-US" sz="1600">
              <a:cs typeface="Calibri"/>
            </a:endParaRPr>
          </a:p>
          <a:p>
            <a:pPr>
              <a:buNone/>
            </a:pPr>
            <a:r>
              <a:rPr lang="fr-FR" sz="1600" dirty="0">
                <a:solidFill>
                  <a:srgbClr val="002451"/>
                </a:solidFill>
                <a:ea typeface="+mn-lt"/>
                <a:cs typeface="+mn-lt"/>
              </a:rPr>
              <a:t>Le SCCCUQAR vous encourage à aller lire l'article 10 de la convention collective ou à écrire à </a:t>
            </a:r>
            <a:r>
              <a:rPr lang="fr-FR" sz="1600" dirty="0">
                <a:solidFill>
                  <a:srgbClr val="002451"/>
                </a:solidFill>
                <a:ea typeface="+mn-lt"/>
                <a:cs typeface="+mn-lt"/>
                <a:hlinkClick r:id="rId3"/>
              </a:rPr>
              <a:t>scccuqar@uqar.ca</a:t>
            </a:r>
            <a:r>
              <a:rPr lang="fr-FR" sz="1600" dirty="0">
                <a:solidFill>
                  <a:srgbClr val="002451"/>
                </a:solidFill>
                <a:ea typeface="+mn-lt"/>
                <a:cs typeface="+mn-lt"/>
              </a:rPr>
              <a:t>                si vous avez un doute concernant votre situation. </a:t>
            </a:r>
            <a:endParaRPr lang="fr-FR" sz="1600">
              <a:cs typeface="Calibri" panose="020F0502020204030204"/>
            </a:endParaRPr>
          </a:p>
          <a:p>
            <a:pPr>
              <a:buNone/>
            </a:pPr>
            <a:r>
              <a:rPr lang="fr-FR" sz="1600" dirty="0">
                <a:solidFill>
                  <a:srgbClr val="000000"/>
                </a:solidFill>
                <a:ea typeface="+mn-lt"/>
                <a:cs typeface="+mn-lt"/>
              </a:rPr>
              <a:t>Article 10 : </a:t>
            </a:r>
            <a:r>
              <a:rPr lang="fr-FR" sz="1600" dirty="0">
                <a:solidFill>
                  <a:srgbClr val="000000"/>
                </a:solidFill>
                <a:ea typeface="+mn-lt"/>
                <a:cs typeface="+mn-lt"/>
                <a:hlinkClick r:id="rId4"/>
              </a:rPr>
              <a:t>https://scccuqar.monsyndicat.org/article-10-le-double-emploi/</a:t>
            </a:r>
            <a:endParaRPr lang="fr-FR" sz="1600"/>
          </a:p>
        </p:txBody>
      </p:sp>
    </p:spTree>
    <p:extLst>
      <p:ext uri="{BB962C8B-B14F-4D97-AF65-F5344CB8AC3E}">
        <p14:creationId xmlns:p14="http://schemas.microsoft.com/office/powerpoint/2010/main" val="5572464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30</Slides>
  <Notes>0</Notes>
  <HiddenSlides>0</HiddenSlide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Thème Office</vt:lpstr>
      <vt:lpstr>Informations Nouveaux membres SCCCUQAR</vt:lpstr>
      <vt:lpstr>Plan de la rencontre</vt:lpstr>
      <vt:lpstr>La carrière de la personne chargée  de cours à l'UQAR</vt:lpstr>
      <vt:lpstr>Qu’est-ce qu’une convention collective ?</vt:lpstr>
      <vt:lpstr>Notre convention collective https://scccuqar.monsyndicat.org/convention-collective/</vt:lpstr>
      <vt:lpstr>Différences entre la convention collective et les règlements et politiques de l’UQAR ?</vt:lpstr>
      <vt:lpstr>Quelle est la durée et la validité de la convention collective ?</vt:lpstr>
      <vt:lpstr>Affichages / attributions</vt:lpstr>
      <vt:lpstr>Simple ou double emploi?</vt:lpstr>
      <vt:lpstr>EQE : Exigence de Qualification pour l'Enseignement</vt:lpstr>
      <vt:lpstr>Programme de perfectionnement du SCCCUQAR</vt:lpstr>
      <vt:lpstr>Régime de retraite</vt:lpstr>
      <vt:lpstr>Assurances collectives</vt:lpstr>
      <vt:lpstr>Les aspects administratifs pour  la personne chargée de cours</vt:lpstr>
      <vt:lpstr>Formulaire d'adhésion du SCCCUQAR</vt:lpstr>
      <vt:lpstr>Locaux des chargés de cours</vt:lpstr>
      <vt:lpstr>Fonctionnement des modules et départements</vt:lpstr>
      <vt:lpstr>Plateforme Octopus, gestion des demandes de services</vt:lpstr>
      <vt:lpstr>Remboursement de 100$ par cours</vt:lpstr>
      <vt:lpstr>Remboursement de 100$ par cours</vt:lpstr>
      <vt:lpstr>Remboursement des frais des déplacements</vt:lpstr>
      <vt:lpstr>Pour l'enseignement d'une  charge de cours</vt:lpstr>
      <vt:lpstr>Liberté académique</vt:lpstr>
      <vt:lpstr>Copibec et le droit d'auteur</vt:lpstr>
      <vt:lpstr>Copibec et le droit d'auteur</vt:lpstr>
      <vt:lpstr>Centre d'aide à la réussite (CAR)</vt:lpstr>
      <vt:lpstr>Centre de pédagogie universitaire (CPU), anciennement Centre apprentissage réussite et pédagogie universitaire (CARPU) .</vt:lpstr>
      <vt:lpstr>Services adaptés  La lettre d'entente no 6 encadre les accommodements pour les étudiantes et les étudiants en situation de handicap ou en difficulté d’adaptation ou d’apprentissage (EHDAA).</vt:lpstr>
      <vt:lpstr>Appréciation de l'enseignement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Christian Guillemette</dc:creator>
  <cp:revision>305</cp:revision>
  <dcterms:created xsi:type="dcterms:W3CDTF">2023-05-25T00:11:35Z</dcterms:created>
  <dcterms:modified xsi:type="dcterms:W3CDTF">2024-02-26T20:37:56Z</dcterms:modified>
</cp:coreProperties>
</file>