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ve You Glory" panose="020B0604020202020204" charset="0"/>
      <p:regular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63136" y="483815"/>
            <a:ext cx="627762" cy="779389"/>
          </a:xfrm>
          <a:custGeom>
            <a:avLst/>
            <a:gdLst/>
            <a:ahLst/>
            <a:cxnLst/>
            <a:rect l="l" t="t" r="r" b="b"/>
            <a:pathLst>
              <a:path w="627762" h="779389">
                <a:moveTo>
                  <a:pt x="0" y="0"/>
                </a:moveTo>
                <a:lnTo>
                  <a:pt x="627762" y="0"/>
                </a:lnTo>
                <a:lnTo>
                  <a:pt x="627762" y="779388"/>
                </a:lnTo>
                <a:lnTo>
                  <a:pt x="0" y="779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7384736" y="2433696"/>
            <a:ext cx="472229" cy="586289"/>
          </a:xfrm>
          <a:custGeom>
            <a:avLst/>
            <a:gdLst/>
            <a:ahLst/>
            <a:cxnLst/>
            <a:rect l="l" t="t" r="r" b="b"/>
            <a:pathLst>
              <a:path w="472229" h="586289">
                <a:moveTo>
                  <a:pt x="0" y="0"/>
                </a:moveTo>
                <a:lnTo>
                  <a:pt x="472230" y="0"/>
                </a:lnTo>
                <a:lnTo>
                  <a:pt x="472230" y="586289"/>
                </a:lnTo>
                <a:lnTo>
                  <a:pt x="0" y="586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6425519" y="757195"/>
            <a:ext cx="1195332" cy="1500987"/>
          </a:xfrm>
          <a:custGeom>
            <a:avLst/>
            <a:gdLst/>
            <a:ahLst/>
            <a:cxnLst/>
            <a:rect l="l" t="t" r="r" b="b"/>
            <a:pathLst>
              <a:path w="1195332" h="1500987">
                <a:moveTo>
                  <a:pt x="0" y="0"/>
                </a:moveTo>
                <a:lnTo>
                  <a:pt x="1195332" y="0"/>
                </a:lnTo>
                <a:lnTo>
                  <a:pt x="1195332" y="1500987"/>
                </a:lnTo>
                <a:lnTo>
                  <a:pt x="0" y="1500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615810" y="757195"/>
            <a:ext cx="3920969" cy="8936682"/>
          </a:xfrm>
          <a:custGeom>
            <a:avLst/>
            <a:gdLst/>
            <a:ahLst/>
            <a:cxnLst/>
            <a:rect l="l" t="t" r="r" b="b"/>
            <a:pathLst>
              <a:path w="3920969" h="8936682">
                <a:moveTo>
                  <a:pt x="0" y="0"/>
                </a:moveTo>
                <a:lnTo>
                  <a:pt x="3920970" y="0"/>
                </a:lnTo>
                <a:lnTo>
                  <a:pt x="3920970" y="8936682"/>
                </a:lnTo>
                <a:lnTo>
                  <a:pt x="0" y="89366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4945174" y="7999726"/>
            <a:ext cx="6965151" cy="2202729"/>
          </a:xfrm>
          <a:custGeom>
            <a:avLst/>
            <a:gdLst/>
            <a:ahLst/>
            <a:cxnLst/>
            <a:rect l="l" t="t" r="r" b="b"/>
            <a:pathLst>
              <a:path w="6965151" h="2202729">
                <a:moveTo>
                  <a:pt x="0" y="0"/>
                </a:moveTo>
                <a:lnTo>
                  <a:pt x="6965151" y="0"/>
                </a:lnTo>
                <a:lnTo>
                  <a:pt x="6965151" y="2202729"/>
                </a:lnTo>
                <a:lnTo>
                  <a:pt x="0" y="22027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2319900" y="8346070"/>
            <a:ext cx="3104981" cy="1824460"/>
          </a:xfrm>
          <a:custGeom>
            <a:avLst/>
            <a:gdLst/>
            <a:ahLst/>
            <a:cxnLst/>
            <a:rect l="l" t="t" r="r" b="b"/>
            <a:pathLst>
              <a:path w="3104981" h="1824460">
                <a:moveTo>
                  <a:pt x="0" y="0"/>
                </a:moveTo>
                <a:lnTo>
                  <a:pt x="3104982" y="0"/>
                </a:lnTo>
                <a:lnTo>
                  <a:pt x="3104982" y="1824460"/>
                </a:lnTo>
                <a:lnTo>
                  <a:pt x="0" y="18244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789740" y="1800769"/>
            <a:ext cx="11201158" cy="409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8"/>
              </a:lnSpc>
            </a:pPr>
            <a:r>
              <a:rPr lang="en-US" sz="8005">
                <a:solidFill>
                  <a:srgbClr val="171717"/>
                </a:solidFill>
                <a:latin typeface="Give You Glory"/>
              </a:rPr>
              <a:t>Journée nationale des</a:t>
            </a:r>
          </a:p>
          <a:p>
            <a:pPr algn="ctr">
              <a:lnSpc>
                <a:spcPts val="11208"/>
              </a:lnSpc>
            </a:pPr>
            <a:r>
              <a:rPr lang="en-US" sz="8005">
                <a:solidFill>
                  <a:srgbClr val="171717"/>
                </a:solidFill>
                <a:latin typeface="Give You Glory"/>
              </a:rPr>
              <a:t>chargées et chargés </a:t>
            </a:r>
          </a:p>
          <a:p>
            <a:pPr algn="ctr">
              <a:lnSpc>
                <a:spcPts val="11208"/>
              </a:lnSpc>
              <a:spcBef>
                <a:spcPct val="0"/>
              </a:spcBef>
            </a:pPr>
            <a:r>
              <a:rPr lang="en-US" sz="8005">
                <a:solidFill>
                  <a:srgbClr val="171717"/>
                </a:solidFill>
                <a:latin typeface="Give You Glory"/>
              </a:rPr>
              <a:t>de cours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70371" y="5970232"/>
            <a:ext cx="8639896" cy="1624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41"/>
              </a:lnSpc>
              <a:spcBef>
                <a:spcPct val="0"/>
              </a:spcBef>
            </a:pP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Aujourd’hui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,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chères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 et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chers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collègues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, nous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vous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célébrons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4093545"/>
            <a:ext cx="15194968" cy="21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Samuel Collard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</a:t>
            </a:r>
          </a:p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Il anime bien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C'est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quelqu'un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beaucoup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d'exemples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amène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élèves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participer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intéragir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classe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instaure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bonne entente dans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classe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007695"/>
            <a:ext cx="15194968" cy="4391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premier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ressources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humaines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avec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Stéphane Paquin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lors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ma première session au BAC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administration. À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moment,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j'avais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pris la concentration finance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suite à son cours,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intérêt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envers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domaine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RH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n'a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grandi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fini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baccalauréat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travaillant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tant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conseillère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RH et SST.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Disons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son impact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professionnel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flagrant. Stéphane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excellent chargé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probablement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meilleur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universitaire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expérience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professionnelle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enrichit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grandement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l'expérience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ici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à l'UQAR.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Maude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4093545"/>
            <a:ext cx="15194968" cy="21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Ma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chargée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Marie-Linda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Bluteau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Elle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dégage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joie de vivre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exceptionnelle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envie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d’aller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Elle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veut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chacun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réussissent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Elle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compréhensive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s’intéresse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nous.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C’est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agréable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d’avoir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chargée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s’intéresse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!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Judith Leclerc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550620"/>
            <a:ext cx="15194968" cy="3288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Michel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Verreault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</a:t>
            </a:r>
          </a:p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impliqué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notre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réussite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nous aide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savoir quoi faire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nos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travaux. Il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demande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toujours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comment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ça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notre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session.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toujours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voit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qu’il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passionné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qu’il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veut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transmettre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passion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travers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toujours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lorsqu’il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nous partage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exemples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concrets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Anaé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3200" y="3852006"/>
            <a:ext cx="14901599" cy="4873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3"/>
              </a:lnSpc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Merci à toutes les étudiantes et </a:t>
            </a:r>
          </a:p>
          <a:p>
            <a:pPr algn="ctr">
              <a:lnSpc>
                <a:spcPts val="9103"/>
              </a:lnSpc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à tous les étudiants qui ont </a:t>
            </a:r>
          </a:p>
          <a:p>
            <a:pPr algn="ctr">
              <a:lnSpc>
                <a:spcPts val="9103"/>
              </a:lnSpc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partagé des témoignages! </a:t>
            </a:r>
          </a:p>
          <a:p>
            <a:pPr algn="ctr">
              <a:lnSpc>
                <a:spcPts val="2384"/>
              </a:lnSpc>
            </a:pPr>
            <a:endParaRPr lang="en-US" sz="6502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9103"/>
              </a:lnSpc>
              <a:spcBef>
                <a:spcPct val="0"/>
              </a:spcBef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ÇA fait chaud au coeur de vous lire!</a:t>
            </a:r>
          </a:p>
        </p:txBody>
      </p:sp>
      <p:sp>
        <p:nvSpPr>
          <p:cNvPr id="3" name="Freeform 3"/>
          <p:cNvSpPr/>
          <p:nvPr/>
        </p:nvSpPr>
        <p:spPr>
          <a:xfrm>
            <a:off x="616752" y="1504315"/>
            <a:ext cx="947076" cy="1189250"/>
          </a:xfrm>
          <a:custGeom>
            <a:avLst/>
            <a:gdLst/>
            <a:ahLst/>
            <a:cxnLst/>
            <a:rect l="l" t="t" r="r" b="b"/>
            <a:pathLst>
              <a:path w="947076" h="1189250">
                <a:moveTo>
                  <a:pt x="0" y="0"/>
                </a:moveTo>
                <a:lnTo>
                  <a:pt x="947076" y="0"/>
                </a:lnTo>
                <a:lnTo>
                  <a:pt x="947076" y="1189251"/>
                </a:lnTo>
                <a:lnTo>
                  <a:pt x="0" y="1189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284554">
            <a:off x="17100073" y="8117314"/>
            <a:ext cx="474916" cy="589625"/>
          </a:xfrm>
          <a:custGeom>
            <a:avLst/>
            <a:gdLst/>
            <a:ahLst/>
            <a:cxnLst/>
            <a:rect l="l" t="t" r="r" b="b"/>
            <a:pathLst>
              <a:path w="474916" h="589625">
                <a:moveTo>
                  <a:pt x="0" y="0"/>
                </a:moveTo>
                <a:lnTo>
                  <a:pt x="474916" y="0"/>
                </a:lnTo>
                <a:lnTo>
                  <a:pt x="474916" y="589625"/>
                </a:lnTo>
                <a:lnTo>
                  <a:pt x="0" y="58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1198621">
            <a:off x="1708708" y="1004350"/>
            <a:ext cx="796063" cy="988340"/>
          </a:xfrm>
          <a:custGeom>
            <a:avLst/>
            <a:gdLst/>
            <a:ahLst/>
            <a:cxnLst/>
            <a:rect l="l" t="t" r="r" b="b"/>
            <a:pathLst>
              <a:path w="796063" h="988340">
                <a:moveTo>
                  <a:pt x="0" y="0"/>
                </a:moveTo>
                <a:lnTo>
                  <a:pt x="796063" y="0"/>
                </a:lnTo>
                <a:lnTo>
                  <a:pt x="796063" y="988340"/>
                </a:lnTo>
                <a:lnTo>
                  <a:pt x="0" y="9883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1198621">
            <a:off x="16723348" y="8819835"/>
            <a:ext cx="706327" cy="876929"/>
          </a:xfrm>
          <a:custGeom>
            <a:avLst/>
            <a:gdLst/>
            <a:ahLst/>
            <a:cxnLst/>
            <a:rect l="l" t="t" r="r" b="b"/>
            <a:pathLst>
              <a:path w="706327" h="876929">
                <a:moveTo>
                  <a:pt x="0" y="0"/>
                </a:moveTo>
                <a:lnTo>
                  <a:pt x="706327" y="0"/>
                </a:lnTo>
                <a:lnTo>
                  <a:pt x="706327" y="876930"/>
                </a:lnTo>
                <a:lnTo>
                  <a:pt x="0" y="87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7932808" y="714626"/>
            <a:ext cx="2422384" cy="2437619"/>
          </a:xfrm>
          <a:custGeom>
            <a:avLst/>
            <a:gdLst/>
            <a:ahLst/>
            <a:cxnLst/>
            <a:rect l="l" t="t" r="r" b="b"/>
            <a:pathLst>
              <a:path w="2422384" h="2437619">
                <a:moveTo>
                  <a:pt x="0" y="0"/>
                </a:moveTo>
                <a:lnTo>
                  <a:pt x="2422384" y="0"/>
                </a:lnTo>
                <a:lnTo>
                  <a:pt x="2422384" y="2437618"/>
                </a:lnTo>
                <a:lnTo>
                  <a:pt x="0" y="2437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2034345"/>
            <a:ext cx="13708378" cy="4335275"/>
          </a:xfrm>
          <a:custGeom>
            <a:avLst/>
            <a:gdLst/>
            <a:ahLst/>
            <a:cxnLst/>
            <a:rect l="l" t="t" r="r" b="b"/>
            <a:pathLst>
              <a:path w="13708378" h="4335275">
                <a:moveTo>
                  <a:pt x="0" y="0"/>
                </a:moveTo>
                <a:lnTo>
                  <a:pt x="13708378" y="0"/>
                </a:lnTo>
                <a:lnTo>
                  <a:pt x="13708378" y="4335275"/>
                </a:lnTo>
                <a:lnTo>
                  <a:pt x="0" y="4335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869372" y="1074529"/>
            <a:ext cx="16549255" cy="9810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3"/>
              </a:lnSpc>
            </a:pPr>
            <a:r>
              <a:rPr lang="en-US" sz="6502" dirty="0">
                <a:solidFill>
                  <a:srgbClr val="171717"/>
                </a:solidFill>
                <a:latin typeface="Give You Glory"/>
              </a:rPr>
              <a:t>Le</a:t>
            </a:r>
          </a:p>
          <a:p>
            <a:pPr algn="ctr">
              <a:lnSpc>
                <a:spcPts val="9103"/>
              </a:lnSpc>
            </a:pPr>
            <a:endParaRPr lang="en-US" sz="6502" dirty="0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9103"/>
              </a:lnSpc>
            </a:pPr>
            <a:endParaRPr lang="en-US" sz="6502" dirty="0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9103"/>
              </a:lnSpc>
            </a:pPr>
            <a:endParaRPr lang="en-US" sz="6502" dirty="0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9103"/>
              </a:lnSpc>
            </a:pPr>
            <a:endParaRPr lang="en-US" sz="6502" dirty="0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7283"/>
              </a:lnSpc>
            </a:pP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salue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le travail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essentiel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des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personnes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chargées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de cours.</a:t>
            </a:r>
          </a:p>
          <a:p>
            <a:pPr algn="ctr">
              <a:lnSpc>
                <a:spcPts val="7283"/>
              </a:lnSpc>
            </a:pPr>
            <a:r>
              <a:rPr lang="en-US" sz="5202" dirty="0">
                <a:solidFill>
                  <a:srgbClr val="171717"/>
                </a:solidFill>
                <a:latin typeface="Give You Glory"/>
              </a:rPr>
              <a:t>Bonne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journée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nationale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des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chargées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et chargés de cours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chères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et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chers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</a:t>
            </a:r>
            <a:r>
              <a:rPr lang="en-US" sz="5202" dirty="0" err="1">
                <a:solidFill>
                  <a:srgbClr val="171717"/>
                </a:solidFill>
                <a:latin typeface="Give You Glory"/>
              </a:rPr>
              <a:t>collègues</a:t>
            </a:r>
            <a:r>
              <a:rPr lang="en-US" sz="5202" dirty="0">
                <a:solidFill>
                  <a:srgbClr val="171717"/>
                </a:solidFill>
                <a:latin typeface="Give You Glory"/>
              </a:rPr>
              <a:t> !</a:t>
            </a:r>
          </a:p>
          <a:p>
            <a:pPr algn="ctr">
              <a:lnSpc>
                <a:spcPts val="9103"/>
              </a:lnSpc>
              <a:spcBef>
                <a:spcPct val="0"/>
              </a:spcBef>
            </a:pPr>
            <a:endParaRPr lang="en-US" sz="5202" dirty="0">
              <a:solidFill>
                <a:srgbClr val="171717"/>
              </a:solidFill>
              <a:latin typeface="Give You Glor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3200" y="3355928"/>
            <a:ext cx="15021599" cy="425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6"/>
              </a:lnSpc>
              <a:spcBef>
                <a:spcPct val="0"/>
              </a:spcBef>
            </a:pPr>
            <a:r>
              <a:rPr lang="en-US" sz="4040">
                <a:solidFill>
                  <a:srgbClr val="171717"/>
                </a:solidFill>
                <a:latin typeface="Nunito"/>
              </a:rPr>
              <a:t>Les personnes chargées de cours sont des professionnels passionnés qui partagent leurs connaissances et leur expérience avec les étudiantes et étudiants, contribuant ainsi à la diversité et à la qualité de l’enseignement universitaire. Merci, pour votre engagement et votre générosité, indispensables à la qualité de la formation universitaire offerte à l’UQAR.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109530" y="8549322"/>
            <a:ext cx="8844523" cy="133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>
                <a:solidFill>
                  <a:srgbClr val="171717"/>
                </a:solidFill>
                <a:latin typeface="Give You Glory"/>
              </a:rPr>
              <a:t>  - Dominique Marquis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71717"/>
                </a:solidFill>
                <a:latin typeface="Nunito Sans"/>
              </a:rPr>
              <a:t>Vice-rectrice à la formation et à la recherche</a:t>
            </a:r>
          </a:p>
        </p:txBody>
      </p:sp>
      <p:sp>
        <p:nvSpPr>
          <p:cNvPr id="4" name="Freeform 4"/>
          <p:cNvSpPr/>
          <p:nvPr/>
        </p:nvSpPr>
        <p:spPr>
          <a:xfrm>
            <a:off x="14757312" y="728659"/>
            <a:ext cx="721171" cy="905580"/>
          </a:xfrm>
          <a:custGeom>
            <a:avLst/>
            <a:gdLst/>
            <a:ahLst/>
            <a:cxnLst/>
            <a:rect l="l" t="t" r="r" b="b"/>
            <a:pathLst>
              <a:path w="721171" h="905580">
                <a:moveTo>
                  <a:pt x="0" y="0"/>
                </a:moveTo>
                <a:lnTo>
                  <a:pt x="721171" y="0"/>
                </a:lnTo>
                <a:lnTo>
                  <a:pt x="721171" y="905580"/>
                </a:lnTo>
                <a:lnTo>
                  <a:pt x="0" y="90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028700" y="8710295"/>
            <a:ext cx="661140" cy="820828"/>
          </a:xfrm>
          <a:custGeom>
            <a:avLst/>
            <a:gdLst/>
            <a:ahLst/>
            <a:cxnLst/>
            <a:rect l="l" t="t" r="r" b="b"/>
            <a:pathLst>
              <a:path w="661140" h="820828">
                <a:moveTo>
                  <a:pt x="0" y="0"/>
                </a:moveTo>
                <a:lnTo>
                  <a:pt x="661140" y="0"/>
                </a:lnTo>
                <a:lnTo>
                  <a:pt x="661140" y="820828"/>
                </a:lnTo>
                <a:lnTo>
                  <a:pt x="0" y="820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1198621">
            <a:off x="15664975" y="1506930"/>
            <a:ext cx="1024706" cy="1272208"/>
          </a:xfrm>
          <a:custGeom>
            <a:avLst/>
            <a:gdLst/>
            <a:ahLst/>
            <a:cxnLst/>
            <a:rect l="l" t="t" r="r" b="b"/>
            <a:pathLst>
              <a:path w="1024706" h="1272208">
                <a:moveTo>
                  <a:pt x="0" y="0"/>
                </a:moveTo>
                <a:lnTo>
                  <a:pt x="1024706" y="0"/>
                </a:lnTo>
                <a:lnTo>
                  <a:pt x="1024706" y="1272208"/>
                </a:lnTo>
                <a:lnTo>
                  <a:pt x="0" y="1272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721739" y="1284438"/>
            <a:ext cx="8844523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71717"/>
                </a:solidFill>
                <a:latin typeface="Arimo"/>
              </a:rPr>
              <a:t>Quelques mots de la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71717"/>
                </a:solidFill>
                <a:latin typeface="Arimo"/>
              </a:rPr>
              <a:t>Vice-rectrice à la formation et à la recherche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23773" y="2525552"/>
            <a:ext cx="8489700" cy="9748089"/>
          </a:xfrm>
          <a:custGeom>
            <a:avLst/>
            <a:gdLst/>
            <a:ahLst/>
            <a:cxnLst/>
            <a:rect l="l" t="t" r="r" b="b"/>
            <a:pathLst>
              <a:path w="8489700" h="9748089">
                <a:moveTo>
                  <a:pt x="0" y="0"/>
                </a:moveTo>
                <a:lnTo>
                  <a:pt x="8489700" y="0"/>
                </a:lnTo>
                <a:lnTo>
                  <a:pt x="8489700" y="9748089"/>
                </a:lnTo>
                <a:lnTo>
                  <a:pt x="0" y="974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7023185" y="3162598"/>
            <a:ext cx="472229" cy="586289"/>
          </a:xfrm>
          <a:custGeom>
            <a:avLst/>
            <a:gdLst/>
            <a:ahLst/>
            <a:cxnLst/>
            <a:rect l="l" t="t" r="r" b="b"/>
            <a:pathLst>
              <a:path w="472229" h="586289">
                <a:moveTo>
                  <a:pt x="0" y="0"/>
                </a:moveTo>
                <a:lnTo>
                  <a:pt x="472230" y="0"/>
                </a:lnTo>
                <a:lnTo>
                  <a:pt x="472230" y="586289"/>
                </a:lnTo>
                <a:lnTo>
                  <a:pt x="0" y="586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5827854" y="1284813"/>
            <a:ext cx="1195332" cy="1500987"/>
          </a:xfrm>
          <a:custGeom>
            <a:avLst/>
            <a:gdLst/>
            <a:ahLst/>
            <a:cxnLst/>
            <a:rect l="l" t="t" r="r" b="b"/>
            <a:pathLst>
              <a:path w="1195332" h="1500987">
                <a:moveTo>
                  <a:pt x="0" y="0"/>
                </a:moveTo>
                <a:lnTo>
                  <a:pt x="1195331" y="0"/>
                </a:lnTo>
                <a:lnTo>
                  <a:pt x="1195331" y="1500987"/>
                </a:lnTo>
                <a:lnTo>
                  <a:pt x="0" y="1500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217745" y="4147795"/>
            <a:ext cx="10947800" cy="366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43"/>
              </a:lnSpc>
            </a:pPr>
            <a:r>
              <a:rPr lang="en-US" sz="7174">
                <a:solidFill>
                  <a:srgbClr val="171717"/>
                </a:solidFill>
                <a:latin typeface="Give You Glory"/>
              </a:rPr>
              <a:t>Et maintenant, </a:t>
            </a:r>
          </a:p>
          <a:p>
            <a:pPr>
              <a:lnSpc>
                <a:spcPts val="10043"/>
              </a:lnSpc>
              <a:spcBef>
                <a:spcPct val="0"/>
              </a:spcBef>
            </a:pPr>
            <a:r>
              <a:rPr lang="en-US" sz="7174">
                <a:solidFill>
                  <a:srgbClr val="171717"/>
                </a:solidFill>
                <a:latin typeface="Give You Glory"/>
              </a:rPr>
              <a:t>quelques témoignages d’étudiantes et d’étudiants</a:t>
            </a:r>
          </a:p>
        </p:txBody>
      </p:sp>
      <p:sp>
        <p:nvSpPr>
          <p:cNvPr id="6" name="Freeform 6"/>
          <p:cNvSpPr/>
          <p:nvPr/>
        </p:nvSpPr>
        <p:spPr>
          <a:xfrm>
            <a:off x="1544633" y="1028700"/>
            <a:ext cx="801625" cy="1006607"/>
          </a:xfrm>
          <a:custGeom>
            <a:avLst/>
            <a:gdLst/>
            <a:ahLst/>
            <a:cxnLst/>
            <a:rect l="l" t="t" r="r" b="b"/>
            <a:pathLst>
              <a:path w="801625" h="1006607">
                <a:moveTo>
                  <a:pt x="0" y="0"/>
                </a:moveTo>
                <a:lnTo>
                  <a:pt x="801625" y="0"/>
                </a:lnTo>
                <a:lnTo>
                  <a:pt x="801625" y="1006607"/>
                </a:lnTo>
                <a:lnTo>
                  <a:pt x="0" y="1006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2346258" y="1742162"/>
            <a:ext cx="905183" cy="1123816"/>
          </a:xfrm>
          <a:custGeom>
            <a:avLst/>
            <a:gdLst/>
            <a:ahLst/>
            <a:cxnLst/>
            <a:rect l="l" t="t" r="r" b="b"/>
            <a:pathLst>
              <a:path w="905183" h="1123816">
                <a:moveTo>
                  <a:pt x="0" y="0"/>
                </a:moveTo>
                <a:lnTo>
                  <a:pt x="905183" y="0"/>
                </a:lnTo>
                <a:lnTo>
                  <a:pt x="905183" y="1123816"/>
                </a:lnTo>
                <a:lnTo>
                  <a:pt x="0" y="11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2193308"/>
            <a:ext cx="15194968" cy="604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Léa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Dufour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chargée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définitivement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marqué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académique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personnel.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D'abord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approche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pédagogique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stimulante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amène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développer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leurs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compétences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la lecture et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l'écriture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effet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c'est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grâce aux multiples discussions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enrichissantes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aux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nombreux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exemples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concrets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d'élèves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ayant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difficultés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lecture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écriture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primaire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je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prête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intervenir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l'impression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d'avoir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outils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nécessaires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écriture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lecture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afin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débuter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jeune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carrière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d'enseignante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adaptation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scolaire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sociale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De plus,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Dufour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partager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passion pour la recherche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échangeant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intérêts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les études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qu'elle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avait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lues.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Cela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m'a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motivée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poursuivre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études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maîtrise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éducation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Bref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je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considère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chanceuse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d'avoir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côtoyer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cette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chargée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durant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universitaire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Raphaëlle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279158"/>
            <a:ext cx="15194968" cy="383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Pascale Lavoie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chargée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appréciée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par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(es)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travail social. Sa passion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contagieuse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transforme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expérience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enrichissante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Je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peux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dire sans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aucun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doute que,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semaine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hâte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présenter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à son cours. Ce qui la distingue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vraiment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c'est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accueil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écoute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Lorsque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avons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questions,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même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n'est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pas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lien avec son cours,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sommes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toujours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à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l'aise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lui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poser, car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savons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aurons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réponse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juste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empreinte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d'empathie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17941" y="3279158"/>
            <a:ext cx="15194968" cy="383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Michèle Tessier-Baillargeon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</a:p>
          <a:p>
            <a:pPr>
              <a:lnSpc>
                <a:spcPts val="4279"/>
              </a:lnSpc>
            </a:pPr>
            <a:r>
              <a:rPr lang="en-US" sz="3056" dirty="0" err="1">
                <a:solidFill>
                  <a:srgbClr val="171717"/>
                </a:solidFill>
                <a:latin typeface="Nunito"/>
              </a:rPr>
              <a:t>Cette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chargée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réellement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passionnée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passionnante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Grâce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rigueur,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j’ai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même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d’intégrer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compétences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au-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delà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Également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mettre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lumière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questionnements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débats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lors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cours,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permettant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ainsi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questionner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futures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enseignantes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Je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remercie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encore pour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pertinent,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collé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notre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réalité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! </a:t>
            </a:r>
          </a:p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Merci pour tout.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550620"/>
            <a:ext cx="15194968" cy="3288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Monsieur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David Adam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chargé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pour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d'États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Financiers I et II,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motivateur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troupe.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deux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grande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charge de travail et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difficiles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conscient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ne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pas des cours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faciles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prend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approche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pédagogique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il a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réussite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à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coeur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chargés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devraient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avoir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cette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attitude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envers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leurs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malgré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difficulté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leur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matière.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007695"/>
            <a:ext cx="15194968" cy="4391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Céline Yon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</a:t>
            </a:r>
          </a:p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 err="1">
                <a:solidFill>
                  <a:srgbClr val="171717"/>
                </a:solidFill>
                <a:latin typeface="Nunito"/>
              </a:rPr>
              <a:t>Cette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personne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inspirante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tant par la transmission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valeurs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primordiales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à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l'enseignement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le vivre ensemble que par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concret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facilitant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compréhension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métier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rêve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écoute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rareté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considérable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favorise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bien-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être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l'intérieur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l'université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Elle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transmet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passion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apprentissages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m'aide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sentir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confiante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la conception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travaux. Grâce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cette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personne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davantage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confiance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capacités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j'avais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mauvaise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habitude de sous-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estimer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Merci Céline.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007695"/>
            <a:ext cx="15194968" cy="4391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Guillaume Perron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chargé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travail social. </a:t>
            </a:r>
          </a:p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 err="1">
                <a:solidFill>
                  <a:srgbClr val="171717"/>
                </a:solidFill>
                <a:latin typeface="Nunito"/>
              </a:rPr>
              <a:t>J’ai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suivi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l’intervention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Par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couleur et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honnêteté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M. Perron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grandement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inspiré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à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poursuivre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 formation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travail social.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nombreux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témoignages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sur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expérience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professionnelle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le cadre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d’interventions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auprès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groupes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(par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exemple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ateliers sur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l’estime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qu’il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auprès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d’hommes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)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étaient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envie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d’orienter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carrière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sens.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formule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humour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bonne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humeur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goût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me lever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mardi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matin! Merci M. Perron!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1102</Words>
  <Application>Microsoft Office PowerPoint</Application>
  <PresentationFormat>Personnalisé</PresentationFormat>
  <Paragraphs>49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Arimo</vt:lpstr>
      <vt:lpstr>Give You Glory</vt:lpstr>
      <vt:lpstr>Nunito Sans</vt:lpstr>
      <vt:lpstr>Calibri</vt:lpstr>
      <vt:lpstr>Arial</vt:lpstr>
      <vt:lpstr>Nunito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Lévis, Journée nationale des chargées et chargés de cous</dc:title>
  <cp:lastModifiedBy>Syndicat des chargés de cours de l'UQAR</cp:lastModifiedBy>
  <cp:revision>3</cp:revision>
  <dcterms:created xsi:type="dcterms:W3CDTF">2006-08-16T00:00:00Z</dcterms:created>
  <dcterms:modified xsi:type="dcterms:W3CDTF">2023-11-20T14:21:36Z</dcterms:modified>
  <dc:identifier>DAF0qV5OZA8</dc:identifier>
</cp:coreProperties>
</file>