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8" r:id="rId5"/>
    <p:sldId id="267" r:id="rId6"/>
    <p:sldId id="269" r:id="rId7"/>
    <p:sldId id="270"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B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5" d="100"/>
          <a:sy n="65"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01/06/2023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1049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01/06/2023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17278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01/06/2023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902177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01/06/2023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84179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01/06/2023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46692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38941B0-F4D5-4460-BCAD-F7E2B41A8257}" type="datetimeFigureOut">
              <a:rPr lang="fr-FR" smtClean="0"/>
              <a:t>01/06/2023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74763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38941B0-F4D5-4460-BCAD-F7E2B41A8257}" type="datetimeFigureOut">
              <a:rPr lang="fr-FR" smtClean="0"/>
              <a:t>01/06/2023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61186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38941B0-F4D5-4460-BCAD-F7E2B41A8257}" type="datetimeFigureOut">
              <a:rPr lang="fr-FR" smtClean="0"/>
              <a:t>01/06/2023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9585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8941B0-F4D5-4460-BCAD-F7E2B41A8257}" type="datetimeFigureOut">
              <a:rPr lang="fr-FR" smtClean="0"/>
              <a:t>01/06/2023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04020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01/06/2023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70640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01/06/2023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61090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941B0-F4D5-4460-BCAD-F7E2B41A8257}" type="datetimeFigureOut">
              <a:rPr lang="fr-FR" smtClean="0"/>
              <a:t>01/06/2023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6CCC6-2BE5-4E42-96A4-D1E8E81A3D8E}" type="slidenum">
              <a:rPr lang="fr-FR" smtClean="0"/>
              <a:t>‹N°›</a:t>
            </a:fld>
            <a:endParaRPr lang="fr-FR"/>
          </a:p>
        </p:txBody>
      </p:sp>
    </p:spTree>
    <p:extLst>
      <p:ext uri="{BB962C8B-B14F-4D97-AF65-F5344CB8AC3E}">
        <p14:creationId xmlns:p14="http://schemas.microsoft.com/office/powerpoint/2010/main" val="307112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761AFDAA-F249-1ECB-3879-86C640B8A4B3}"/>
              </a:ext>
            </a:extLst>
          </p:cNvPr>
          <p:cNvSpPr>
            <a:spLocks noGrp="1"/>
          </p:cNvSpPr>
          <p:nvPr>
            <p:ph type="ctrTitle"/>
          </p:nvPr>
        </p:nvSpPr>
        <p:spPr>
          <a:xfrm>
            <a:off x="307473" y="1396027"/>
            <a:ext cx="9144000" cy="2387600"/>
          </a:xfrm>
        </p:spPr>
        <p:txBody>
          <a:bodyPr/>
          <a:lstStyle/>
          <a:p>
            <a:r>
              <a:rPr lang="fr-FR" dirty="0">
                <a:solidFill>
                  <a:schemeClr val="accent1">
                    <a:lumMod val="50000"/>
                  </a:schemeClr>
                </a:solidFill>
              </a:rPr>
              <a:t>Assemblée générale annuelle du 1</a:t>
            </a:r>
            <a:r>
              <a:rPr lang="fr-FR" baseline="30000" dirty="0">
                <a:solidFill>
                  <a:schemeClr val="accent1">
                    <a:lumMod val="50000"/>
                  </a:schemeClr>
                </a:solidFill>
              </a:rPr>
              <a:t>er</a:t>
            </a:r>
            <a:r>
              <a:rPr lang="fr-FR" dirty="0">
                <a:solidFill>
                  <a:schemeClr val="accent1">
                    <a:lumMod val="50000"/>
                  </a:schemeClr>
                </a:solidFill>
              </a:rPr>
              <a:t> juin 2023</a:t>
            </a:r>
          </a:p>
        </p:txBody>
      </p:sp>
      <p:sp>
        <p:nvSpPr>
          <p:cNvPr id="5" name="Sous-titre 2">
            <a:extLst>
              <a:ext uri="{FF2B5EF4-FFF2-40B4-BE49-F238E27FC236}">
                <a16:creationId xmlns:a16="http://schemas.microsoft.com/office/drawing/2014/main" id="{848C89B1-C957-645D-5109-46F69B46A1E5}"/>
              </a:ext>
            </a:extLst>
          </p:cNvPr>
          <p:cNvSpPr>
            <a:spLocks noGrp="1"/>
          </p:cNvSpPr>
          <p:nvPr>
            <p:ph type="subTitle" idx="1"/>
          </p:nvPr>
        </p:nvSpPr>
        <p:spPr>
          <a:xfrm>
            <a:off x="307473" y="4137035"/>
            <a:ext cx="6727508" cy="1655762"/>
          </a:xfrm>
        </p:spPr>
        <p:txBody>
          <a:bodyPr>
            <a:normAutofit/>
          </a:bodyPr>
          <a:lstStyle/>
          <a:p>
            <a:endParaRPr lang="fr-FR" dirty="0">
              <a:solidFill>
                <a:schemeClr val="accent1">
                  <a:lumMod val="50000"/>
                </a:schemeClr>
              </a:solidFill>
            </a:endParaRPr>
          </a:p>
          <a:p>
            <a:r>
              <a:rPr lang="fr-FR" dirty="0">
                <a:solidFill>
                  <a:schemeClr val="accent1">
                    <a:lumMod val="50000"/>
                  </a:schemeClr>
                </a:solidFill>
              </a:rPr>
              <a:t>Rapport de Christian Guillemette</a:t>
            </a:r>
          </a:p>
          <a:p>
            <a:r>
              <a:rPr lang="fr-FR" dirty="0">
                <a:solidFill>
                  <a:schemeClr val="accent1">
                    <a:lumMod val="50000"/>
                  </a:schemeClr>
                </a:solidFill>
              </a:rPr>
              <a:t>Premier vice-président pour l’année 2022-2023</a:t>
            </a:r>
          </a:p>
        </p:txBody>
      </p:sp>
    </p:spTree>
    <p:extLst>
      <p:ext uri="{BB962C8B-B14F-4D97-AF65-F5344CB8AC3E}">
        <p14:creationId xmlns:p14="http://schemas.microsoft.com/office/powerpoint/2010/main" val="3784089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A1D965B8-CD35-5080-1670-CF911DD1E228}"/>
              </a:ext>
            </a:extLst>
          </p:cNvPr>
          <p:cNvSpPr>
            <a:spLocks noGrp="1"/>
          </p:cNvSpPr>
          <p:nvPr>
            <p:ph type="title"/>
          </p:nvPr>
        </p:nvSpPr>
        <p:spPr>
          <a:xfrm>
            <a:off x="516194" y="129637"/>
            <a:ext cx="10837606" cy="1325563"/>
          </a:xfrm>
        </p:spPr>
        <p:txBody>
          <a:bodyPr/>
          <a:lstStyle/>
          <a:p>
            <a:r>
              <a:rPr lang="fr-FR" b="1" dirty="0">
                <a:solidFill>
                  <a:schemeClr val="accent1">
                    <a:lumMod val="50000"/>
                  </a:schemeClr>
                </a:solidFill>
              </a:rPr>
              <a:t>Rappel des responsabilités de la personne à la première vice-présidence</a:t>
            </a:r>
          </a:p>
        </p:txBody>
      </p:sp>
      <p:sp>
        <p:nvSpPr>
          <p:cNvPr id="5" name="Espace réservé du contenu 2">
            <a:extLst>
              <a:ext uri="{FF2B5EF4-FFF2-40B4-BE49-F238E27FC236}">
                <a16:creationId xmlns:a16="http://schemas.microsoft.com/office/drawing/2014/main" id="{E4F0F846-18A6-22B8-8A77-54226AB50FE2}"/>
              </a:ext>
            </a:extLst>
          </p:cNvPr>
          <p:cNvSpPr>
            <a:spLocks noGrp="1"/>
          </p:cNvSpPr>
          <p:nvPr>
            <p:ph idx="1"/>
          </p:nvPr>
        </p:nvSpPr>
        <p:spPr>
          <a:xfrm>
            <a:off x="516194" y="1714243"/>
            <a:ext cx="9896167" cy="4351338"/>
          </a:xfrm>
        </p:spPr>
        <p:txBody>
          <a:bodyPr>
            <a:noAutofit/>
          </a:bodyPr>
          <a:lstStyle/>
          <a:p>
            <a:pPr marL="354013" indent="-354013">
              <a:buClr>
                <a:schemeClr val="accent1">
                  <a:lumMod val="50000"/>
                </a:schemeClr>
              </a:buClr>
              <a:buFont typeface="+mj-lt"/>
              <a:buAutoNum type="alphaLcParenR"/>
            </a:pPr>
            <a:r>
              <a:rPr lang="fr-CA" sz="2000" dirty="0"/>
              <a:t>en l’absence de la présidence, préside et dirige les réunions du comité exécutif, du conseil syndical et de l’assemblée générale à moins que, à l’occasion, elle ne délègue cette tâche à une autre personne;</a:t>
            </a:r>
          </a:p>
          <a:p>
            <a:pPr marL="354013" indent="-354013">
              <a:buClr>
                <a:schemeClr val="accent1">
                  <a:lumMod val="50000"/>
                </a:schemeClr>
              </a:buClr>
              <a:buFont typeface="+mj-lt"/>
              <a:buAutoNum type="alphaLcParenR"/>
            </a:pPr>
            <a:r>
              <a:rPr lang="fr-CA" sz="2000" dirty="0"/>
              <a:t>voit, en collaboration avec la vice-présidence à l’information et à la vie syndicale à organiser des activités sociales pour les membres de son campus;</a:t>
            </a:r>
          </a:p>
          <a:p>
            <a:pPr marL="354013" indent="-354013">
              <a:buClr>
                <a:schemeClr val="accent1">
                  <a:lumMod val="50000"/>
                </a:schemeClr>
              </a:buClr>
              <a:buFont typeface="+mj-lt"/>
              <a:buAutoNum type="alphaLcParenR"/>
            </a:pPr>
            <a:r>
              <a:rPr lang="fr-CA" sz="2000" dirty="0"/>
              <a:t>en partenariat avec la présidence, est responsable de la représentation et des relations du Syndicat avec la fédération, les autres syndicats de personnes chargées de cours et la CSN, auxquels le Syndicat est affilié;</a:t>
            </a:r>
          </a:p>
          <a:p>
            <a:pPr marL="354013" indent="-354013">
              <a:buClr>
                <a:schemeClr val="accent1">
                  <a:lumMod val="50000"/>
                </a:schemeClr>
              </a:buClr>
              <a:buFont typeface="+mj-lt"/>
              <a:buAutoNum type="alphaLcParenR"/>
            </a:pPr>
            <a:r>
              <a:rPr lang="fr-CA" sz="2000" dirty="0"/>
              <a:t>plus spécifiquement en lien avec son campus d’attache, est responsable de la représentation auprès du conseil central, et de tout autre syndicat, groupe ou association à l’externe jugés pertinents par le comité exécutif. Au besoin, est aussi responsable des représentations auprès de l’employeur à son campus d’attache;</a:t>
            </a:r>
          </a:p>
          <a:p>
            <a:pPr marL="354013" indent="-354013">
              <a:buClr>
                <a:schemeClr val="accent1">
                  <a:lumMod val="50000"/>
                </a:schemeClr>
              </a:buClr>
              <a:buFont typeface="+mj-lt"/>
              <a:buAutoNum type="alphaLcParenR"/>
            </a:pPr>
            <a:r>
              <a:rPr lang="fr-CA" sz="2000" dirty="0"/>
              <a:t>est responsable des relations du Syndicat avec les autres syndicats, associations et regroupements de l’UQAR et voit plus largement à promouvoir la solidarité intersyndicale;</a:t>
            </a:r>
          </a:p>
          <a:p>
            <a:pPr marL="354013" indent="-354013">
              <a:buClr>
                <a:schemeClr val="accent1">
                  <a:lumMod val="50000"/>
                </a:schemeClr>
              </a:buClr>
              <a:buFont typeface="+mj-lt"/>
              <a:buAutoNum type="alphaLcParenR"/>
            </a:pPr>
            <a:r>
              <a:rPr lang="fr-CA" sz="2000" dirty="0"/>
              <a:t>accomplit toute autre tâche prévue au plan de travail annuel adopté par l’assemblée générale;</a:t>
            </a:r>
          </a:p>
        </p:txBody>
      </p:sp>
    </p:spTree>
    <p:extLst>
      <p:ext uri="{BB962C8B-B14F-4D97-AF65-F5344CB8AC3E}">
        <p14:creationId xmlns:p14="http://schemas.microsoft.com/office/powerpoint/2010/main" val="2164658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7197D828-BCA8-16DE-A0B6-108A9816A2F8}"/>
              </a:ext>
            </a:extLst>
          </p:cNvPr>
          <p:cNvSpPr>
            <a:spLocks noGrp="1"/>
          </p:cNvSpPr>
          <p:nvPr>
            <p:ph type="title"/>
          </p:nvPr>
        </p:nvSpPr>
        <p:spPr>
          <a:xfrm>
            <a:off x="117989" y="147484"/>
            <a:ext cx="11235812" cy="785433"/>
          </a:xfrm>
        </p:spPr>
        <p:txBody>
          <a:bodyPr>
            <a:normAutofit/>
          </a:bodyPr>
          <a:lstStyle/>
          <a:p>
            <a:r>
              <a:rPr lang="fr-FR" b="1" dirty="0">
                <a:solidFill>
                  <a:schemeClr val="accent1">
                    <a:lumMod val="50000"/>
                  </a:schemeClr>
                </a:solidFill>
              </a:rPr>
              <a:t>Principales réalisations</a:t>
            </a:r>
          </a:p>
        </p:txBody>
      </p:sp>
      <p:graphicFrame>
        <p:nvGraphicFramePr>
          <p:cNvPr id="5" name="Tableau 6">
            <a:extLst>
              <a:ext uri="{FF2B5EF4-FFF2-40B4-BE49-F238E27FC236}">
                <a16:creationId xmlns:a16="http://schemas.microsoft.com/office/drawing/2014/main" id="{86CC7836-CB65-0F9C-915C-969A49274A40}"/>
              </a:ext>
            </a:extLst>
          </p:cNvPr>
          <p:cNvGraphicFramePr>
            <a:graphicFrameLocks noGrp="1"/>
          </p:cNvGraphicFramePr>
          <p:nvPr>
            <p:ph idx="1"/>
            <p:extLst>
              <p:ext uri="{D42A27DB-BD31-4B8C-83A1-F6EECF244321}">
                <p14:modId xmlns:p14="http://schemas.microsoft.com/office/powerpoint/2010/main" val="3547114519"/>
              </p:ext>
            </p:extLst>
          </p:nvPr>
        </p:nvGraphicFramePr>
        <p:xfrm>
          <a:off x="117988" y="944716"/>
          <a:ext cx="12074012" cy="5765800"/>
        </p:xfrm>
        <a:graphic>
          <a:graphicData uri="http://schemas.openxmlformats.org/drawingml/2006/table">
            <a:tbl>
              <a:tblPr firstRow="1" bandRow="1">
                <a:tableStyleId>{5C22544A-7EE6-4342-B048-85BDC9FD1C3A}</a:tableStyleId>
              </a:tblPr>
              <a:tblGrid>
                <a:gridCol w="1974039">
                  <a:extLst>
                    <a:ext uri="{9D8B030D-6E8A-4147-A177-3AD203B41FA5}">
                      <a16:colId xmlns:a16="http://schemas.microsoft.com/office/drawing/2014/main" val="2315853376"/>
                    </a:ext>
                  </a:extLst>
                </a:gridCol>
                <a:gridCol w="2730696">
                  <a:extLst>
                    <a:ext uri="{9D8B030D-6E8A-4147-A177-3AD203B41FA5}">
                      <a16:colId xmlns:a16="http://schemas.microsoft.com/office/drawing/2014/main" val="1371240078"/>
                    </a:ext>
                  </a:extLst>
                </a:gridCol>
                <a:gridCol w="4734232">
                  <a:extLst>
                    <a:ext uri="{9D8B030D-6E8A-4147-A177-3AD203B41FA5}">
                      <a16:colId xmlns:a16="http://schemas.microsoft.com/office/drawing/2014/main" val="4253074370"/>
                    </a:ext>
                  </a:extLst>
                </a:gridCol>
                <a:gridCol w="2635045">
                  <a:extLst>
                    <a:ext uri="{9D8B030D-6E8A-4147-A177-3AD203B41FA5}">
                      <a16:colId xmlns:a16="http://schemas.microsoft.com/office/drawing/2014/main" val="1416439261"/>
                    </a:ext>
                  </a:extLst>
                </a:gridCol>
              </a:tblGrid>
              <a:tr h="370840">
                <a:tc>
                  <a:txBody>
                    <a:bodyPr/>
                    <a:lstStyle/>
                    <a:p>
                      <a:pPr algn="ctr"/>
                      <a:r>
                        <a:rPr lang="fr-CA" dirty="0"/>
                        <a:t>Responsabilités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fr-CA" dirty="0"/>
                        <a:t>Été et automne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fr-CA" dirty="0"/>
                        <a:t>Hiver 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fr-CA" dirty="0"/>
                        <a:t>Début été 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242998493"/>
                  </a:ext>
                </a:extLst>
              </a:tr>
              <a:tr h="370840">
                <a:tc>
                  <a:txBody>
                    <a:bodyPr/>
                    <a:lstStyle/>
                    <a:p>
                      <a:pPr marL="342900" indent="-342900">
                        <a:buFont typeface="+mj-lt"/>
                        <a:buAutoNum type="alphaLcParenR"/>
                      </a:pPr>
                      <a:r>
                        <a:rPr lang="fr-CA" dirty="0"/>
                        <a:t>Rencontres du conseil syndical et des assemblées des membres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CA" dirty="0"/>
                        <a:t>Élection lors de l’AG du 14 juin 2022.</a:t>
                      </a:r>
                    </a:p>
                    <a:p>
                      <a:r>
                        <a:rPr lang="fr-CA" b="1" dirty="0"/>
                        <a:t>Conseil syndical</a:t>
                      </a:r>
                      <a:r>
                        <a:rPr lang="fr-CA" dirty="0"/>
                        <a:t>: 22 nov.</a:t>
                      </a:r>
                    </a:p>
                    <a:p>
                      <a:r>
                        <a:rPr lang="fr-CA" b="1" dirty="0"/>
                        <a:t>AG</a:t>
                      </a:r>
                      <a:r>
                        <a:rPr lang="fr-CA" dirty="0"/>
                        <a:t>: 29 novembre.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CA" dirty="0"/>
                        <a:t>Participation et / ou animation des rencontres suivantes:</a:t>
                      </a:r>
                    </a:p>
                    <a:p>
                      <a:pPr marL="285750" indent="-285750">
                        <a:buFont typeface="Arial" panose="020B0604020202020204" pitchFamily="34" charset="0"/>
                        <a:buChar char="•"/>
                      </a:pPr>
                      <a:r>
                        <a:rPr lang="fr-CA" b="1" dirty="0"/>
                        <a:t>CS</a:t>
                      </a:r>
                      <a:r>
                        <a:rPr lang="fr-CA" dirty="0"/>
                        <a:t>: 19 janvier et 27 avril</a:t>
                      </a:r>
                    </a:p>
                    <a:p>
                      <a:pPr marL="285750" indent="-285750">
                        <a:buFont typeface="Arial" panose="020B0604020202020204" pitchFamily="34" charset="0"/>
                        <a:buChar char="•"/>
                      </a:pPr>
                      <a:r>
                        <a:rPr lang="fr-CA" b="1" dirty="0"/>
                        <a:t>AG</a:t>
                      </a:r>
                      <a:r>
                        <a:rPr lang="fr-CA" dirty="0"/>
                        <a:t>: 26 janvier, 16 février et 30 mars.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CA" dirty="0"/>
                        <a:t>Participation et / ou animation des rencontres suivantes:</a:t>
                      </a:r>
                    </a:p>
                    <a:p>
                      <a:pPr marL="285750" indent="-285750">
                        <a:buFont typeface="Arial" panose="020B0604020202020204" pitchFamily="34" charset="0"/>
                        <a:buChar char="•"/>
                      </a:pPr>
                      <a:r>
                        <a:rPr lang="fr-CA" b="1" dirty="0"/>
                        <a:t>AG</a:t>
                      </a:r>
                      <a:r>
                        <a:rPr lang="fr-CA" b="0" dirty="0"/>
                        <a:t>: 2 mai</a:t>
                      </a:r>
                    </a:p>
                    <a:p>
                      <a:pPr marL="285750" indent="-285750">
                        <a:buFont typeface="Arial" panose="020B0604020202020204" pitchFamily="34" charset="0"/>
                        <a:buChar char="•"/>
                      </a:pPr>
                      <a:r>
                        <a:rPr lang="fr-CA" b="1" dirty="0"/>
                        <a:t>CS</a:t>
                      </a:r>
                      <a:r>
                        <a:rPr lang="fr-CA" dirty="0"/>
                        <a:t>: 25 mai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3555917"/>
                  </a:ext>
                </a:extLst>
              </a:tr>
              <a:tr h="1776523">
                <a:tc>
                  <a:txBody>
                    <a:bodyPr/>
                    <a:lstStyle/>
                    <a:p>
                      <a:pPr marL="342900" indent="-342900">
                        <a:buFont typeface="+mj-lt"/>
                        <a:buAutoNum type="alphaLcParenR" startAt="2"/>
                      </a:pPr>
                      <a:r>
                        <a:rPr lang="fr-CA" dirty="0"/>
                        <a:t>Organisation d’activités sociales et de mobilisation, pour le campus de Rimouski</a:t>
                      </a:r>
                    </a:p>
                    <a:p>
                      <a:pPr marL="354013" lvl="1" indent="0">
                        <a:buFont typeface="+mj-lt"/>
                        <a:buNone/>
                      </a:pPr>
                      <a:r>
                        <a:rPr lang="fr-CA" dirty="0"/>
                        <a:t>(priorité du plan de travail annuel du SCCCUQAR)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CA" b="0" dirty="0"/>
                        <a:t>Participation au </a:t>
                      </a:r>
                      <a:r>
                        <a:rPr lang="fr-CA" b="1" dirty="0"/>
                        <a:t>40</a:t>
                      </a:r>
                      <a:r>
                        <a:rPr lang="fr-CA" b="1" baseline="30000" dirty="0"/>
                        <a:t>e</a:t>
                      </a:r>
                      <a:r>
                        <a:rPr lang="fr-CA" b="1" dirty="0"/>
                        <a:t> anniversaire du SCCCUQAR</a:t>
                      </a:r>
                      <a:r>
                        <a:rPr lang="fr-CA" b="0" dirty="0"/>
                        <a:t>, à Rimouski.</a:t>
                      </a:r>
                    </a:p>
                    <a:p>
                      <a:endParaRPr lang="fr-CA" b="0" dirty="0"/>
                    </a:p>
                    <a:p>
                      <a:r>
                        <a:rPr lang="fr-CA" b="1" dirty="0"/>
                        <a:t>Activités sociales</a:t>
                      </a:r>
                      <a:r>
                        <a:rPr lang="fr-CA" dirty="0"/>
                        <a:t>: 3 nov. et 2 décembre.</a:t>
                      </a:r>
                    </a:p>
                    <a:p>
                      <a:endParaRPr lang="fr-CA" dirty="0"/>
                    </a:p>
                    <a:p>
                      <a:r>
                        <a:rPr lang="fr-CA" b="1" dirty="0"/>
                        <a:t>Activités de mobilisation</a:t>
                      </a:r>
                      <a:r>
                        <a:rPr lang="fr-CA" dirty="0"/>
                        <a:t>:</a:t>
                      </a:r>
                    </a:p>
                    <a:p>
                      <a:pPr marL="285750" indent="-285750">
                        <a:buFont typeface="Arial" panose="020B0604020202020204" pitchFamily="34" charset="0"/>
                        <a:buChar char="•"/>
                      </a:pPr>
                      <a:r>
                        <a:rPr lang="fr-CA" dirty="0"/>
                        <a:t>Journée des PCC: 22 nov.</a:t>
                      </a:r>
                    </a:p>
                    <a:p>
                      <a:pPr marL="285750" indent="-285750">
                        <a:buFont typeface="Arial" panose="020B0604020202020204" pitchFamily="34" charset="0"/>
                        <a:buChar char="•"/>
                      </a:pPr>
                      <a:r>
                        <a:rPr lang="fr-CA" dirty="0"/>
                        <a:t>Affichage sur les portes des bureaux des PCC.</a:t>
                      </a:r>
                    </a:p>
                    <a:p>
                      <a:pPr marL="285750" indent="-285750">
                        <a:buFont typeface="Arial" panose="020B0604020202020204" pitchFamily="34" charset="0"/>
                        <a:buChar char="•"/>
                      </a:pPr>
                      <a:r>
                        <a:rPr lang="fr-CA" dirty="0"/>
                        <a:t>Comité mob.: 6 et 19 déc.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CA" b="1" dirty="0"/>
                        <a:t>Activités de mobilisation</a:t>
                      </a:r>
                      <a:r>
                        <a:rPr lang="fr-CA" dirty="0"/>
                        <a:t>:</a:t>
                      </a:r>
                    </a:p>
                    <a:p>
                      <a:pPr marL="285750" indent="-285750">
                        <a:buFont typeface="Arial" panose="020B0604020202020204" pitchFamily="34" charset="0"/>
                        <a:buChar char="•"/>
                      </a:pPr>
                      <a:r>
                        <a:rPr lang="fr-CA" dirty="0"/>
                        <a:t>Comité mob.: 20 et 27 janv., 21 et 24 fév., 3 et 24 mars, 7 et 14 avril</a:t>
                      </a:r>
                    </a:p>
                    <a:p>
                      <a:pPr marL="285750" indent="-285750">
                        <a:buFont typeface="Arial" panose="020B0604020202020204" pitchFamily="34" charset="0"/>
                        <a:buChar char="•"/>
                      </a:pPr>
                      <a:r>
                        <a:rPr lang="fr-CA" dirty="0"/>
                        <a:t>Permanence au local et distribution de macarons: 31 janv. (pm) et 1</a:t>
                      </a:r>
                      <a:r>
                        <a:rPr lang="fr-CA" baseline="30000" dirty="0"/>
                        <a:t>er</a:t>
                      </a:r>
                      <a:r>
                        <a:rPr lang="fr-CA" dirty="0"/>
                        <a:t> fév. (</a:t>
                      </a:r>
                      <a:r>
                        <a:rPr lang="fr-CA" dirty="0" err="1"/>
                        <a:t>am</a:t>
                      </a:r>
                      <a:r>
                        <a:rPr lang="fr-CA" dirty="0"/>
                        <a:t>).</a:t>
                      </a:r>
                    </a:p>
                    <a:p>
                      <a:pPr marL="285750" indent="-285750">
                        <a:buFont typeface="Arial" panose="020B0604020202020204" pitchFamily="34" charset="0"/>
                        <a:buChar char="•"/>
                      </a:pPr>
                      <a:r>
                        <a:rPr lang="fr-CA" dirty="0"/>
                        <a:t>Dîner syndical et affichage (avec W. Forget, R. Lepage., D. J. Roy et É. D.-Lefebvre): 23 fév.</a:t>
                      </a:r>
                    </a:p>
                    <a:p>
                      <a:pPr marL="285750" indent="-285750">
                        <a:buFont typeface="Arial" panose="020B0604020202020204" pitchFamily="34" charset="0"/>
                        <a:buChar char="•"/>
                      </a:pPr>
                      <a:r>
                        <a:rPr lang="fr-CA" dirty="0"/>
                        <a:t>Affichage des collants « On veut une bonne convention » (avec Richard Lepage): mars</a:t>
                      </a:r>
                    </a:p>
                    <a:p>
                      <a:pPr marL="285750" indent="-285750">
                        <a:buFont typeface="Arial" panose="020B0604020202020204" pitchFamily="34" charset="0"/>
                        <a:buChar char="•"/>
                      </a:pPr>
                      <a:r>
                        <a:rPr lang="fr-CA" dirty="0"/>
                        <a:t>Activité de correction collective: 3 avril (</a:t>
                      </a:r>
                      <a:r>
                        <a:rPr lang="fr-CA" dirty="0" err="1"/>
                        <a:t>am</a:t>
                      </a:r>
                      <a:r>
                        <a:rPr lang="fr-CA" dirty="0"/>
                        <a:t> et pm, avec M.-C. Bolduc) et 4 avril (pm, avec W. Forget)</a:t>
                      </a:r>
                    </a:p>
                    <a:p>
                      <a:pPr marL="285750" indent="-285750">
                        <a:buFont typeface="Arial" panose="020B0604020202020204" pitchFamily="34" charset="0"/>
                        <a:buChar char="•"/>
                      </a:pPr>
                      <a:r>
                        <a:rPr lang="fr-CA" dirty="0"/>
                        <a:t>Affichage avis de convocation AG du 2 mai x 2: avril. Retrait des affiches: mai.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504030488"/>
                  </a:ext>
                </a:extLst>
              </a:tr>
            </a:tbl>
          </a:graphicData>
        </a:graphic>
      </p:graphicFrame>
      <p:sp>
        <p:nvSpPr>
          <p:cNvPr id="6" name="ZoneTexte 5">
            <a:extLst>
              <a:ext uri="{FF2B5EF4-FFF2-40B4-BE49-F238E27FC236}">
                <a16:creationId xmlns:a16="http://schemas.microsoft.com/office/drawing/2014/main" id="{E657D1DC-51A2-98E8-F642-74E5452B7046}"/>
              </a:ext>
            </a:extLst>
          </p:cNvPr>
          <p:cNvSpPr txBox="1"/>
          <p:nvPr/>
        </p:nvSpPr>
        <p:spPr>
          <a:xfrm>
            <a:off x="9955162" y="3271777"/>
            <a:ext cx="2118850" cy="3139321"/>
          </a:xfrm>
          <a:prstGeom prst="rect">
            <a:avLst/>
          </a:prstGeom>
          <a:solidFill>
            <a:srgbClr val="E9EBF5"/>
          </a:solidFill>
        </p:spPr>
        <p:txBody>
          <a:bodyPr wrap="square" rtlCol="0">
            <a:spAutoFit/>
          </a:bodyPr>
          <a:lstStyle/>
          <a:p>
            <a:r>
              <a:rPr lang="fr-CA" dirty="0">
                <a:solidFill>
                  <a:schemeClr val="accent1">
                    <a:lumMod val="50000"/>
                  </a:schemeClr>
                </a:solidFill>
              </a:rPr>
              <a:t>En plus de ces rencontres et activités, plusieurs heures ont été consacrées à la préparation et la coordination de celles-ci, en collaboration avec la VP à l’information et à la mobilisation.</a:t>
            </a:r>
          </a:p>
        </p:txBody>
      </p:sp>
      <p:sp>
        <p:nvSpPr>
          <p:cNvPr id="7" name="Accolade fermante 6">
            <a:extLst>
              <a:ext uri="{FF2B5EF4-FFF2-40B4-BE49-F238E27FC236}">
                <a16:creationId xmlns:a16="http://schemas.microsoft.com/office/drawing/2014/main" id="{525C4A89-F3BC-6848-89C5-9EA4D6A952F1}"/>
              </a:ext>
            </a:extLst>
          </p:cNvPr>
          <p:cNvSpPr/>
          <p:nvPr/>
        </p:nvSpPr>
        <p:spPr>
          <a:xfrm>
            <a:off x="9379975" y="3090351"/>
            <a:ext cx="575187" cy="3502175"/>
          </a:xfrm>
          <a:prstGeom prst="rightBrac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dirty="0"/>
          </a:p>
        </p:txBody>
      </p:sp>
    </p:spTree>
    <p:extLst>
      <p:ext uri="{BB962C8B-B14F-4D97-AF65-F5344CB8AC3E}">
        <p14:creationId xmlns:p14="http://schemas.microsoft.com/office/powerpoint/2010/main" val="2461744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graphicFrame>
        <p:nvGraphicFramePr>
          <p:cNvPr id="3" name="Tableau 6">
            <a:extLst>
              <a:ext uri="{FF2B5EF4-FFF2-40B4-BE49-F238E27FC236}">
                <a16:creationId xmlns:a16="http://schemas.microsoft.com/office/drawing/2014/main" id="{586E8758-7E65-7F3B-D823-FDDB4C209751}"/>
              </a:ext>
            </a:extLst>
          </p:cNvPr>
          <p:cNvGraphicFramePr>
            <a:graphicFrameLocks noGrp="1"/>
          </p:cNvGraphicFramePr>
          <p:nvPr>
            <p:ph idx="1"/>
            <p:extLst>
              <p:ext uri="{D42A27DB-BD31-4B8C-83A1-F6EECF244321}">
                <p14:modId xmlns:p14="http://schemas.microsoft.com/office/powerpoint/2010/main" val="2290953315"/>
              </p:ext>
            </p:extLst>
          </p:nvPr>
        </p:nvGraphicFramePr>
        <p:xfrm>
          <a:off x="103239" y="722672"/>
          <a:ext cx="11990438" cy="5582920"/>
        </p:xfrm>
        <a:graphic>
          <a:graphicData uri="http://schemas.openxmlformats.org/drawingml/2006/table">
            <a:tbl>
              <a:tblPr firstRow="1" bandRow="1">
                <a:tableStyleId>{5C22544A-7EE6-4342-B048-85BDC9FD1C3A}</a:tableStyleId>
              </a:tblPr>
              <a:tblGrid>
                <a:gridCol w="2048184">
                  <a:extLst>
                    <a:ext uri="{9D8B030D-6E8A-4147-A177-3AD203B41FA5}">
                      <a16:colId xmlns:a16="http://schemas.microsoft.com/office/drawing/2014/main" val="2315853376"/>
                    </a:ext>
                  </a:extLst>
                </a:gridCol>
                <a:gridCol w="2759790">
                  <a:extLst>
                    <a:ext uri="{9D8B030D-6E8A-4147-A177-3AD203B41FA5}">
                      <a16:colId xmlns:a16="http://schemas.microsoft.com/office/drawing/2014/main" val="1371240078"/>
                    </a:ext>
                  </a:extLst>
                </a:gridCol>
                <a:gridCol w="4365522">
                  <a:extLst>
                    <a:ext uri="{9D8B030D-6E8A-4147-A177-3AD203B41FA5}">
                      <a16:colId xmlns:a16="http://schemas.microsoft.com/office/drawing/2014/main" val="4253074370"/>
                    </a:ext>
                  </a:extLst>
                </a:gridCol>
                <a:gridCol w="2816942">
                  <a:extLst>
                    <a:ext uri="{9D8B030D-6E8A-4147-A177-3AD203B41FA5}">
                      <a16:colId xmlns:a16="http://schemas.microsoft.com/office/drawing/2014/main" val="1416439261"/>
                    </a:ext>
                  </a:extLst>
                </a:gridCol>
              </a:tblGrid>
              <a:tr h="370840">
                <a:tc>
                  <a:txBody>
                    <a:bodyPr/>
                    <a:lstStyle/>
                    <a:p>
                      <a:pPr algn="ctr"/>
                      <a:r>
                        <a:rPr lang="fr-CA" dirty="0"/>
                        <a:t>Responsabilités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fr-CA" dirty="0"/>
                        <a:t>Été et automne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fr-CA" dirty="0"/>
                        <a:t>Hiver 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fr-CA" dirty="0"/>
                        <a:t>Début été 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242998493"/>
                  </a:ext>
                </a:extLst>
              </a:tr>
              <a:tr h="370840">
                <a:tc>
                  <a:txBody>
                    <a:bodyPr/>
                    <a:lstStyle/>
                    <a:p>
                      <a:pPr marL="342900" indent="-342900">
                        <a:buFont typeface="+mj-lt"/>
                        <a:buAutoNum type="alphaLcParenR" startAt="3"/>
                      </a:pPr>
                      <a:r>
                        <a:rPr lang="fr-CA" dirty="0"/>
                        <a:t>Représentation dans les instances de la CSN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CA" dirty="0"/>
                        <a:t>CCQCA: 26 octobre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CA" dirty="0"/>
                        <a:t>FNEEQ (Reg. Université): </a:t>
                      </a:r>
                    </a:p>
                    <a:p>
                      <a:pPr marL="285750" indent="-285750">
                        <a:buFont typeface="Arial" panose="020B0604020202020204" pitchFamily="34" charset="0"/>
                        <a:buChar char="•"/>
                      </a:pPr>
                      <a:r>
                        <a:rPr lang="fr-CA" b="1" dirty="0"/>
                        <a:t>Rencontres régulières</a:t>
                      </a:r>
                      <a:r>
                        <a:rPr lang="fr-CA" dirty="0"/>
                        <a:t>: 26 janvier (</a:t>
                      </a:r>
                      <a:r>
                        <a:rPr lang="fr-CA" dirty="0" err="1"/>
                        <a:t>am</a:t>
                      </a:r>
                      <a:r>
                        <a:rPr lang="fr-CA" dirty="0"/>
                        <a:t>), 3 mars (</a:t>
                      </a:r>
                      <a:r>
                        <a:rPr lang="fr-CA" dirty="0" err="1"/>
                        <a:t>am</a:t>
                      </a:r>
                      <a:r>
                        <a:rPr lang="fr-CA" dirty="0"/>
                        <a:t>), 30 et 31 mars.</a:t>
                      </a:r>
                    </a:p>
                    <a:p>
                      <a:pPr marL="285750" indent="-285750">
                        <a:buFont typeface="Arial" panose="020B0604020202020204" pitchFamily="34" charset="0"/>
                        <a:buChar char="•"/>
                      </a:pPr>
                      <a:r>
                        <a:rPr lang="fr-CA" b="1" dirty="0"/>
                        <a:t>Comité </a:t>
                      </a:r>
                      <a:r>
                        <a:rPr lang="fr-CA" b="1" i="1" dirty="0"/>
                        <a:t>ad hoc</a:t>
                      </a:r>
                      <a:r>
                        <a:rPr lang="fr-CA" b="1" dirty="0"/>
                        <a:t> sur la liberté académique</a:t>
                      </a:r>
                      <a:r>
                        <a:rPr lang="fr-CA" dirty="0"/>
                        <a:t>: 20 janvier et 3 mars.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CA" dirty="0"/>
                        <a:t>FNEEQ (Reg. Université): </a:t>
                      </a:r>
                    </a:p>
                    <a:p>
                      <a:pPr marL="285750" indent="-285750">
                        <a:buFont typeface="Arial" panose="020B0604020202020204" pitchFamily="34" charset="0"/>
                        <a:buChar char="•"/>
                      </a:pPr>
                      <a:r>
                        <a:rPr lang="fr-CA" b="1" dirty="0"/>
                        <a:t>Comité </a:t>
                      </a:r>
                      <a:r>
                        <a:rPr lang="fr-CA" b="1" i="1" dirty="0"/>
                        <a:t>ad hoc</a:t>
                      </a:r>
                      <a:r>
                        <a:rPr lang="fr-CA" b="1" dirty="0"/>
                        <a:t> sur le financement des universités</a:t>
                      </a:r>
                      <a:r>
                        <a:rPr lang="fr-CA" b="0" dirty="0"/>
                        <a:t>: 13 juin.</a:t>
                      </a:r>
                    </a:p>
                    <a:p>
                      <a:endParaRPr lang="fr-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3555917"/>
                  </a:ext>
                </a:extLst>
              </a:tr>
              <a:tr h="370840">
                <a:tc>
                  <a:txBody>
                    <a:bodyPr/>
                    <a:lstStyle/>
                    <a:p>
                      <a:pPr marL="342900" indent="-342900">
                        <a:buFont typeface="+mj-lt"/>
                        <a:buAutoNum type="alphaLcParenR" startAt="4"/>
                      </a:pPr>
                      <a:r>
                        <a:rPr lang="fr-CA" dirty="0"/>
                        <a:t>Représentation au campus de Rimouski et à l’externe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CA" b="1" dirty="0"/>
                        <a:t>Sous-commission des études</a:t>
                      </a:r>
                      <a:r>
                        <a:rPr lang="fr-CA" dirty="0"/>
                        <a:t>: 11 oct., 15 nov., 13 déc. </a:t>
                      </a:r>
                    </a:p>
                    <a:p>
                      <a:endParaRPr lang="fr-CA" dirty="0"/>
                    </a:p>
                    <a:p>
                      <a:r>
                        <a:rPr lang="fr-CA" b="1" dirty="0"/>
                        <a:t>Collation des grades</a:t>
                      </a:r>
                      <a:r>
                        <a:rPr lang="fr-CA" dirty="0"/>
                        <a:t>: 22 octobre.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fr-CA" b="1" dirty="0"/>
                        <a:t>Sous-commission des études</a:t>
                      </a:r>
                      <a:r>
                        <a:rPr lang="fr-CA" dirty="0"/>
                        <a:t>: 24 janv. et 14 mars, </a:t>
                      </a:r>
                    </a:p>
                    <a:p>
                      <a:pPr marL="285750" indent="-285750">
                        <a:buFont typeface="Arial" panose="020B0604020202020204" pitchFamily="34" charset="0"/>
                        <a:buChar char="•"/>
                      </a:pPr>
                      <a:r>
                        <a:rPr lang="fr-CA" b="1" dirty="0"/>
                        <a:t>Rencontre UQAR</a:t>
                      </a:r>
                      <a:r>
                        <a:rPr lang="fr-CA" dirty="0"/>
                        <a:t> sur les locaux: 15 fév.</a:t>
                      </a:r>
                    </a:p>
                    <a:p>
                      <a:pPr marL="285750" indent="-285750">
                        <a:buFont typeface="Arial" panose="020B0604020202020204" pitchFamily="34" charset="0"/>
                        <a:buChar char="•"/>
                      </a:pPr>
                      <a:r>
                        <a:rPr lang="fr-CA" b="1" dirty="0"/>
                        <a:t>Représentation médiatique</a:t>
                      </a:r>
                      <a:r>
                        <a:rPr lang="fr-CA" dirty="0"/>
                        <a:t>: appréciation de l’enseignement et négo convention collective: 22 (TVA) et 23 (R-C Québec et Rimouski) février;</a:t>
                      </a:r>
                    </a:p>
                    <a:p>
                      <a:pPr marL="285750" indent="-285750">
                        <a:buFont typeface="Arial" panose="020B0604020202020204" pitchFamily="34" charset="0"/>
                        <a:buChar char="•"/>
                      </a:pPr>
                      <a:r>
                        <a:rPr lang="fr-CA" dirty="0"/>
                        <a:t>Courte participation au </a:t>
                      </a:r>
                      <a:r>
                        <a:rPr lang="fr-CA" b="1" dirty="0"/>
                        <a:t>comité de grief </a:t>
                      </a:r>
                      <a:r>
                        <a:rPr lang="fr-CA" dirty="0"/>
                        <a:t>du 24 mars 2023, pour assister à une présentation du DRH à propos du CISSTÉ.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b="1" dirty="0"/>
                        <a:t>Rencontre UQAR </a:t>
                      </a:r>
                      <a:r>
                        <a:rPr lang="fr-CA" dirty="0"/>
                        <a:t>sur le budget: 2 mai.</a:t>
                      </a:r>
                    </a:p>
                    <a:p>
                      <a:pPr marL="285750" indent="-285750">
                        <a:buFont typeface="Arial" panose="020B0604020202020204" pitchFamily="34" charset="0"/>
                        <a:buChar char="•"/>
                      </a:pPr>
                      <a:r>
                        <a:rPr lang="fr-CA" b="1" dirty="0"/>
                        <a:t>Représentation médiatique</a:t>
                      </a:r>
                      <a:r>
                        <a:rPr lang="fr-CA" dirty="0"/>
                        <a:t>:  signature de l’entente de principe: 5 mai (R-C Rimouski).</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A"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b="1" dirty="0"/>
                        <a:t>Sous-commission des études</a:t>
                      </a:r>
                      <a:r>
                        <a:rPr lang="fr-CA" dirty="0"/>
                        <a:t>: 16 mai.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4030488"/>
                  </a:ext>
                </a:extLst>
              </a:tr>
              <a:tr h="370840">
                <a:tc>
                  <a:txBody>
                    <a:bodyPr/>
                    <a:lstStyle/>
                    <a:p>
                      <a:pPr marL="342900" indent="-342900">
                        <a:buFont typeface="+mj-lt"/>
                        <a:buAutoNum type="alphaLcParenR" startAt="5"/>
                      </a:pPr>
                      <a:r>
                        <a:rPr lang="fr-CA" dirty="0"/>
                        <a:t>Relations intersyndicales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fr-CA" dirty="0"/>
                        <a:t>Démarche auprès des autres syndicats pour le dossier SST.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fr-CA" dirty="0"/>
                        <a:t>Rencontre intersyndicale: 22 mars.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3209421"/>
                  </a:ext>
                </a:extLst>
              </a:tr>
            </a:tbl>
          </a:graphicData>
        </a:graphic>
      </p:graphicFrame>
      <p:sp>
        <p:nvSpPr>
          <p:cNvPr id="2" name="Titre 1">
            <a:extLst>
              <a:ext uri="{FF2B5EF4-FFF2-40B4-BE49-F238E27FC236}">
                <a16:creationId xmlns:a16="http://schemas.microsoft.com/office/drawing/2014/main" id="{306DD89B-47E9-F1B4-F2B9-59DA6E8B9645}"/>
              </a:ext>
            </a:extLst>
          </p:cNvPr>
          <p:cNvSpPr>
            <a:spLocks noGrp="1"/>
          </p:cNvSpPr>
          <p:nvPr>
            <p:ph type="title"/>
          </p:nvPr>
        </p:nvSpPr>
        <p:spPr>
          <a:xfrm>
            <a:off x="98323" y="111892"/>
            <a:ext cx="11255477" cy="610780"/>
          </a:xfrm>
        </p:spPr>
        <p:txBody>
          <a:bodyPr>
            <a:normAutofit fontScale="90000"/>
          </a:bodyPr>
          <a:lstStyle/>
          <a:p>
            <a:r>
              <a:rPr lang="fr-FR" b="1" dirty="0">
                <a:solidFill>
                  <a:schemeClr val="accent1">
                    <a:lumMod val="50000"/>
                  </a:schemeClr>
                </a:solidFill>
              </a:rPr>
              <a:t>Principales réalisations</a:t>
            </a:r>
          </a:p>
        </p:txBody>
      </p:sp>
    </p:spTree>
    <p:extLst>
      <p:ext uri="{BB962C8B-B14F-4D97-AF65-F5344CB8AC3E}">
        <p14:creationId xmlns:p14="http://schemas.microsoft.com/office/powerpoint/2010/main" val="2139354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6AEBDB-F14D-4DD2-95CA-FF882D517642}"/>
              </a:ext>
            </a:extLst>
          </p:cNvPr>
          <p:cNvSpPr>
            <a:spLocks noGrp="1"/>
          </p:cNvSpPr>
          <p:nvPr>
            <p:ph type="title"/>
          </p:nvPr>
        </p:nvSpPr>
        <p:spPr>
          <a:xfrm>
            <a:off x="244536" y="111891"/>
            <a:ext cx="11109264" cy="876251"/>
          </a:xfrm>
        </p:spPr>
        <p:txBody>
          <a:bodyPr>
            <a:normAutofit/>
          </a:bodyPr>
          <a:lstStyle/>
          <a:p>
            <a:r>
              <a:rPr lang="fr-FR" b="1" dirty="0">
                <a:solidFill>
                  <a:schemeClr val="accent1">
                    <a:lumMod val="50000"/>
                  </a:schemeClr>
                </a:solidFill>
              </a:rPr>
              <a:t>Principales réalisations</a:t>
            </a:r>
          </a:p>
        </p:txBody>
      </p:sp>
      <p:graphicFrame>
        <p:nvGraphicFramePr>
          <p:cNvPr id="3" name="Tableau 6">
            <a:extLst>
              <a:ext uri="{FF2B5EF4-FFF2-40B4-BE49-F238E27FC236}">
                <a16:creationId xmlns:a16="http://schemas.microsoft.com/office/drawing/2014/main" id="{F4D7D887-D42B-E5FB-24EA-0C925AC54801}"/>
              </a:ext>
            </a:extLst>
          </p:cNvPr>
          <p:cNvGraphicFramePr>
            <a:graphicFrameLocks noGrp="1"/>
          </p:cNvGraphicFramePr>
          <p:nvPr>
            <p:ph idx="1"/>
            <p:extLst>
              <p:ext uri="{D42A27DB-BD31-4B8C-83A1-F6EECF244321}">
                <p14:modId xmlns:p14="http://schemas.microsoft.com/office/powerpoint/2010/main" val="592344255"/>
              </p:ext>
            </p:extLst>
          </p:nvPr>
        </p:nvGraphicFramePr>
        <p:xfrm>
          <a:off x="244536" y="1183640"/>
          <a:ext cx="11702927" cy="4765040"/>
        </p:xfrm>
        <a:graphic>
          <a:graphicData uri="http://schemas.openxmlformats.org/drawingml/2006/table">
            <a:tbl>
              <a:tblPr firstRow="1" bandRow="1">
                <a:tableStyleId>{5C22544A-7EE6-4342-B048-85BDC9FD1C3A}</a:tableStyleId>
              </a:tblPr>
              <a:tblGrid>
                <a:gridCol w="2560074">
                  <a:extLst>
                    <a:ext uri="{9D8B030D-6E8A-4147-A177-3AD203B41FA5}">
                      <a16:colId xmlns:a16="http://schemas.microsoft.com/office/drawing/2014/main" val="2315853376"/>
                    </a:ext>
                  </a:extLst>
                </a:gridCol>
                <a:gridCol w="3331988">
                  <a:extLst>
                    <a:ext uri="{9D8B030D-6E8A-4147-A177-3AD203B41FA5}">
                      <a16:colId xmlns:a16="http://schemas.microsoft.com/office/drawing/2014/main" val="484989266"/>
                    </a:ext>
                  </a:extLst>
                </a:gridCol>
                <a:gridCol w="2743200">
                  <a:extLst>
                    <a:ext uri="{9D8B030D-6E8A-4147-A177-3AD203B41FA5}">
                      <a16:colId xmlns:a16="http://schemas.microsoft.com/office/drawing/2014/main" val="741358995"/>
                    </a:ext>
                  </a:extLst>
                </a:gridCol>
                <a:gridCol w="3067665">
                  <a:extLst>
                    <a:ext uri="{9D8B030D-6E8A-4147-A177-3AD203B41FA5}">
                      <a16:colId xmlns:a16="http://schemas.microsoft.com/office/drawing/2014/main" val="745453706"/>
                    </a:ext>
                  </a:extLst>
                </a:gridCol>
              </a:tblGrid>
              <a:tr h="370840">
                <a:tc>
                  <a:txBody>
                    <a:bodyPr/>
                    <a:lstStyle/>
                    <a:p>
                      <a:pPr algn="ctr"/>
                      <a:r>
                        <a:rPr lang="fr-CA" dirty="0"/>
                        <a:t>Responsabilités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fr-CA" dirty="0"/>
                        <a:t>Été et automne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fr-CA" dirty="0"/>
                        <a:t>Hiver 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fr-CA" dirty="0"/>
                        <a:t>Début été 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242998493"/>
                  </a:ext>
                </a:extLst>
              </a:tr>
              <a:tr h="370840">
                <a:tc gridSpan="4">
                  <a:txBody>
                    <a:bodyPr/>
                    <a:lstStyle/>
                    <a:p>
                      <a:pPr marL="342900" indent="-342900">
                        <a:buFont typeface="+mj-lt"/>
                        <a:buAutoNum type="alphaLcParenR" startAt="6"/>
                      </a:pPr>
                      <a:r>
                        <a:rPr lang="fr-CA" dirty="0"/>
                        <a:t>Autres tâches prévues au plan de travail annuel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CA"/>
                    </a:p>
                  </a:txBody>
                  <a:tcPr/>
                </a:tc>
                <a:tc hMerge="1">
                  <a:txBody>
                    <a:bodyPr/>
                    <a:lstStyle/>
                    <a:p>
                      <a:endParaRPr lang="fr-C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fr-CA"/>
                    </a:p>
                  </a:txBody>
                  <a:tcPr/>
                </a:tc>
                <a:extLst>
                  <a:ext uri="{0D108BD9-81ED-4DB2-BD59-A6C34878D82A}">
                    <a16:rowId xmlns:a16="http://schemas.microsoft.com/office/drawing/2014/main" val="2023555917"/>
                  </a:ext>
                </a:extLst>
              </a:tr>
              <a:tr h="370840">
                <a:tc rowSpan="2">
                  <a:txBody>
                    <a:bodyPr/>
                    <a:lstStyle/>
                    <a:p>
                      <a:pPr marL="354013" lvl="0" indent="0">
                        <a:buFont typeface="Arial" panose="020B0604020202020204" pitchFamily="34" charset="0"/>
                        <a:buNone/>
                      </a:pPr>
                      <a:r>
                        <a:rPr lang="fr-CA" dirty="0"/>
                        <a:t>Participation à la vie associative du syndicat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fr-CA" b="1" dirty="0"/>
                        <a:t>Accueil au syndicat</a:t>
                      </a:r>
                      <a:r>
                        <a:rPr lang="fr-CA" dirty="0"/>
                        <a:t>, par Mme Cormier et M. </a:t>
                      </a:r>
                      <a:r>
                        <a:rPr lang="fr-CA" dirty="0" err="1"/>
                        <a:t>Ayeva</a:t>
                      </a:r>
                      <a:r>
                        <a:rPr lang="fr-CA" dirty="0"/>
                        <a:t>: 1</a:t>
                      </a:r>
                      <a:r>
                        <a:rPr lang="fr-CA" baseline="30000" dirty="0"/>
                        <a:t>er</a:t>
                      </a:r>
                      <a:r>
                        <a:rPr lang="fr-CA" dirty="0"/>
                        <a:t> sept.</a:t>
                      </a:r>
                    </a:p>
                    <a:p>
                      <a:pPr marL="285750" indent="-285750">
                        <a:buFont typeface="Arial" panose="020B0604020202020204" pitchFamily="34" charset="0"/>
                        <a:buChar char="•"/>
                      </a:pPr>
                      <a:r>
                        <a:rPr lang="fr-CA" b="1" dirty="0"/>
                        <a:t>Rencontres du CÉ</a:t>
                      </a:r>
                      <a:r>
                        <a:rPr lang="fr-CA" dirty="0"/>
                        <a:t>: 25 août, 20 oct., 1</a:t>
                      </a:r>
                      <a:r>
                        <a:rPr lang="fr-CA" baseline="30000" dirty="0"/>
                        <a:t>er</a:t>
                      </a:r>
                      <a:r>
                        <a:rPr lang="fr-CA" baseline="0" dirty="0"/>
                        <a:t>,</a:t>
                      </a:r>
                      <a:r>
                        <a:rPr lang="fr-CA" baseline="30000" dirty="0"/>
                        <a:t> </a:t>
                      </a:r>
                      <a:r>
                        <a:rPr lang="fr-CA" dirty="0"/>
                        <a:t>24 et 29 nov., 13 déc.</a:t>
                      </a:r>
                    </a:p>
                    <a:p>
                      <a:pPr marL="285750" indent="-285750">
                        <a:buFont typeface="Arial" panose="020B0604020202020204" pitchFamily="34" charset="0"/>
                        <a:buChar char="•"/>
                      </a:pPr>
                      <a:r>
                        <a:rPr lang="fr-CA" b="1" dirty="0"/>
                        <a:t>Rencontre d’organisation du travail </a:t>
                      </a:r>
                      <a:r>
                        <a:rPr lang="fr-CA" dirty="0"/>
                        <a:t>avec l’agente administrative: 1</a:t>
                      </a:r>
                      <a:r>
                        <a:rPr lang="fr-CA" baseline="30000" dirty="0"/>
                        <a:t>er</a:t>
                      </a:r>
                      <a:r>
                        <a:rPr lang="fr-CA" dirty="0"/>
                        <a:t> nov.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fr-CA" b="1" dirty="0"/>
                        <a:t>Rencontres du CÉ</a:t>
                      </a:r>
                      <a:r>
                        <a:rPr lang="fr-CA" dirty="0"/>
                        <a:t>: 17 et 25 janv., 16 fév., 9 et 23 mars, 6 et 24 avril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b="1" dirty="0"/>
                        <a:t>Rencontres du CÉ</a:t>
                      </a:r>
                      <a:r>
                        <a:rPr lang="fr-CA" dirty="0"/>
                        <a:t>: 19, 23 et 30 mai. Prévue: 27 juin.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b="1" dirty="0"/>
                        <a:t>Processus d’embauche </a:t>
                      </a:r>
                      <a:r>
                        <a:rPr lang="fr-CA" dirty="0"/>
                        <a:t>de la nouvelle agente administrative: 9 et 10 mai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4030488"/>
                  </a:ext>
                </a:extLst>
              </a:tr>
              <a:tr h="370840">
                <a:tc vMerge="1">
                  <a:txBody>
                    <a:bodyPr/>
                    <a:lstStyle/>
                    <a:p>
                      <a:pPr marL="354013" lvl="0" indent="0">
                        <a:buFont typeface="Arial" panose="020B0604020202020204" pitchFamily="34" charset="0"/>
                        <a:buNone/>
                      </a:pPr>
                      <a:endParaRPr lang="fr-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285750" indent="-285750">
                        <a:buFont typeface="Arial" panose="020B0604020202020204" pitchFamily="34" charset="0"/>
                        <a:buChar char="•"/>
                      </a:pPr>
                      <a:r>
                        <a:rPr lang="fr-CA" b="1" dirty="0"/>
                        <a:t>Participation aux tâches administratives liées au fonctionnement du syndicat et du CÉ</a:t>
                      </a:r>
                      <a:r>
                        <a:rPr lang="fr-CA" dirty="0"/>
                        <a:t>: suivi des courriels, rédaction de quelques textes à inclure dans les bulletins d’information, coordination des tâches avec les collègues de l’exécutif et avec l’agente administrative, collaboration à la préparation / rédaction de documents utilisés par le CÉ, finalisation du travail effectué par Dany </a:t>
                      </a:r>
                      <a:r>
                        <a:rPr lang="fr-CA" dirty="0" err="1"/>
                        <a:t>Héon</a:t>
                      </a:r>
                      <a:r>
                        <a:rPr lang="fr-CA" dirty="0"/>
                        <a:t> en vue de l’adoption de la </a:t>
                      </a:r>
                      <a:r>
                        <a:rPr lang="fr-CA" i="1" dirty="0"/>
                        <a:t>Politique syndicale visant à prévenir l’incivilité, la discrimination, le harcèlement ou la violence psychologique ou physique </a:t>
                      </a:r>
                      <a:r>
                        <a:rPr lang="fr-CA" dirty="0"/>
                        <a:t>du SCCCUQAR.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285750" indent="-285750">
                        <a:buFont typeface="Arial" panose="020B0604020202020204" pitchFamily="34" charset="0"/>
                        <a:buChar char="•"/>
                      </a:pPr>
                      <a:endParaRPr lang="fr-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2911723"/>
                  </a:ext>
                </a:extLst>
              </a:tr>
            </a:tbl>
          </a:graphicData>
        </a:graphic>
      </p:graphicFrame>
    </p:spTree>
    <p:extLst>
      <p:ext uri="{BB962C8B-B14F-4D97-AF65-F5344CB8AC3E}">
        <p14:creationId xmlns:p14="http://schemas.microsoft.com/office/powerpoint/2010/main" val="3900202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9F319C-7927-F077-8414-DDDAC518FA23}"/>
              </a:ext>
            </a:extLst>
          </p:cNvPr>
          <p:cNvSpPr>
            <a:spLocks noGrp="1"/>
          </p:cNvSpPr>
          <p:nvPr>
            <p:ph type="title"/>
          </p:nvPr>
        </p:nvSpPr>
        <p:spPr>
          <a:xfrm>
            <a:off x="244536" y="111891"/>
            <a:ext cx="11109264" cy="934589"/>
          </a:xfrm>
        </p:spPr>
        <p:txBody>
          <a:bodyPr>
            <a:normAutofit/>
          </a:bodyPr>
          <a:lstStyle/>
          <a:p>
            <a:r>
              <a:rPr lang="fr-FR" b="1" dirty="0">
                <a:solidFill>
                  <a:schemeClr val="accent1">
                    <a:lumMod val="50000"/>
                  </a:schemeClr>
                </a:solidFill>
              </a:rPr>
              <a:t>Principales réalisations</a:t>
            </a:r>
          </a:p>
        </p:txBody>
      </p:sp>
      <p:graphicFrame>
        <p:nvGraphicFramePr>
          <p:cNvPr id="3" name="Tableau 6">
            <a:extLst>
              <a:ext uri="{FF2B5EF4-FFF2-40B4-BE49-F238E27FC236}">
                <a16:creationId xmlns:a16="http://schemas.microsoft.com/office/drawing/2014/main" id="{E212AFE6-9B98-F295-6278-A38FE4FCA111}"/>
              </a:ext>
            </a:extLst>
          </p:cNvPr>
          <p:cNvGraphicFramePr>
            <a:graphicFrameLocks noGrp="1"/>
          </p:cNvGraphicFramePr>
          <p:nvPr>
            <p:ph idx="1"/>
            <p:extLst>
              <p:ext uri="{D42A27DB-BD31-4B8C-83A1-F6EECF244321}">
                <p14:modId xmlns:p14="http://schemas.microsoft.com/office/powerpoint/2010/main" val="431478909"/>
              </p:ext>
            </p:extLst>
          </p:nvPr>
        </p:nvGraphicFramePr>
        <p:xfrm>
          <a:off x="244535" y="1046480"/>
          <a:ext cx="11834393" cy="4765040"/>
        </p:xfrm>
        <a:graphic>
          <a:graphicData uri="http://schemas.openxmlformats.org/drawingml/2006/table">
            <a:tbl>
              <a:tblPr firstRow="1" bandRow="1">
                <a:tableStyleId>{5C22544A-7EE6-4342-B048-85BDC9FD1C3A}</a:tableStyleId>
              </a:tblPr>
              <a:tblGrid>
                <a:gridCol w="2588833">
                  <a:extLst>
                    <a:ext uri="{9D8B030D-6E8A-4147-A177-3AD203B41FA5}">
                      <a16:colId xmlns:a16="http://schemas.microsoft.com/office/drawing/2014/main" val="2315853376"/>
                    </a:ext>
                  </a:extLst>
                </a:gridCol>
                <a:gridCol w="2950541">
                  <a:extLst>
                    <a:ext uri="{9D8B030D-6E8A-4147-A177-3AD203B41FA5}">
                      <a16:colId xmlns:a16="http://schemas.microsoft.com/office/drawing/2014/main" val="484989266"/>
                    </a:ext>
                  </a:extLst>
                </a:gridCol>
                <a:gridCol w="3402850">
                  <a:extLst>
                    <a:ext uri="{9D8B030D-6E8A-4147-A177-3AD203B41FA5}">
                      <a16:colId xmlns:a16="http://schemas.microsoft.com/office/drawing/2014/main" val="1468173256"/>
                    </a:ext>
                  </a:extLst>
                </a:gridCol>
                <a:gridCol w="2892169">
                  <a:extLst>
                    <a:ext uri="{9D8B030D-6E8A-4147-A177-3AD203B41FA5}">
                      <a16:colId xmlns:a16="http://schemas.microsoft.com/office/drawing/2014/main" val="742271493"/>
                    </a:ext>
                  </a:extLst>
                </a:gridCol>
              </a:tblGrid>
              <a:tr h="370840">
                <a:tc>
                  <a:txBody>
                    <a:bodyPr/>
                    <a:lstStyle/>
                    <a:p>
                      <a:pPr algn="ctr"/>
                      <a:r>
                        <a:rPr lang="fr-CA" dirty="0"/>
                        <a:t>Responsabilités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fr-CA" dirty="0"/>
                        <a:t>Été et automne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fr-CA" dirty="0"/>
                        <a:t>Hiver 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fr-CA" dirty="0"/>
                        <a:t>Début été 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242998493"/>
                  </a:ext>
                </a:extLst>
              </a:tr>
              <a:tr h="370840">
                <a:tc gridSpan="4">
                  <a:txBody>
                    <a:bodyPr/>
                    <a:lstStyle/>
                    <a:p>
                      <a:pPr marL="342900" indent="-342900">
                        <a:buFont typeface="+mj-lt"/>
                        <a:buAutoNum type="alphaLcParenR" startAt="6"/>
                      </a:pPr>
                      <a:r>
                        <a:rPr lang="fr-CA" dirty="0"/>
                        <a:t>Autres tâches prévues au plan de travail annuel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CA"/>
                    </a:p>
                  </a:txBody>
                  <a:tcPr/>
                </a:tc>
                <a:tc hMerge="1">
                  <a:txBody>
                    <a:bodyPr/>
                    <a:lstStyle/>
                    <a:p>
                      <a:endParaRPr lang="fr-CA"/>
                    </a:p>
                  </a:txBody>
                  <a:tcPr/>
                </a:tc>
                <a:tc hMerge="1">
                  <a:txBody>
                    <a:bodyPr/>
                    <a:lstStyle/>
                    <a:p>
                      <a:pPr marL="342900" indent="-342900">
                        <a:buFont typeface="+mj-lt"/>
                        <a:buAutoNum type="alphaLcParenR" startAt="6"/>
                      </a:pPr>
                      <a:endParaRPr lang="fr-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3555917"/>
                  </a:ext>
                </a:extLst>
              </a:tr>
              <a:tr h="370840">
                <a:tc>
                  <a:txBody>
                    <a:bodyPr/>
                    <a:lstStyle/>
                    <a:p>
                      <a:pPr marL="354012" lvl="1" indent="0">
                        <a:buFont typeface="Arial" panose="020B0604020202020204" pitchFamily="34" charset="0"/>
                        <a:buNone/>
                      </a:pPr>
                      <a:r>
                        <a:rPr lang="fr-CA" dirty="0"/>
                        <a:t>Soutien à l’implication des membres dans les instances de l’UQAR (priorité du plan de travail annuel)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mj-lt"/>
                        <a:buNone/>
                      </a:pPr>
                      <a:r>
                        <a:rPr lang="fr-CA" b="1" dirty="0"/>
                        <a:t>Rencontres avec Colette Michaud</a:t>
                      </a:r>
                      <a:r>
                        <a:rPr lang="fr-CA" dirty="0"/>
                        <a:t>, représentante des PCC au sein du CISSTÉ: 12 sept., 18 oct. et 8 nov.,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mj-lt"/>
                        <a:buNone/>
                      </a:pPr>
                      <a:r>
                        <a:rPr lang="fr-CA" b="1" dirty="0"/>
                        <a:t>Rencontres avec Colette Michaud, représentante des PCC au sein du CISSTÉ</a:t>
                      </a:r>
                      <a:r>
                        <a:rPr lang="fr-CA" dirty="0"/>
                        <a:t>: 19 fév., 1</a:t>
                      </a:r>
                      <a:r>
                        <a:rPr lang="fr-CA" baseline="30000" dirty="0"/>
                        <a:t>er</a:t>
                      </a:r>
                      <a:r>
                        <a:rPr lang="fr-CA" dirty="0"/>
                        <a:t> mars (+ Dany </a:t>
                      </a:r>
                      <a:r>
                        <a:rPr lang="fr-CA" dirty="0" err="1"/>
                        <a:t>Héon</a:t>
                      </a:r>
                      <a:r>
                        <a:rPr lang="fr-CA" dirty="0"/>
                        <a:t>), 31 mars, 5 avril (avec un représentant du Syndicat des </a:t>
                      </a:r>
                      <a:r>
                        <a:rPr lang="fr-CA" dirty="0" err="1"/>
                        <a:t>enseignant.e.s</a:t>
                      </a:r>
                      <a:r>
                        <a:rPr lang="fr-CA" dirty="0"/>
                        <a:t> du Cégep de Matane) et 1</a:t>
                      </a:r>
                      <a:r>
                        <a:rPr lang="fr-CA" baseline="30000" dirty="0"/>
                        <a:t>er</a:t>
                      </a:r>
                      <a:r>
                        <a:rPr lang="fr-CA" dirty="0"/>
                        <a:t> juin.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mj-lt"/>
                        <a:buNone/>
                      </a:pPr>
                      <a:r>
                        <a:rPr lang="fr-CA" dirty="0"/>
                        <a:t>Finalisation de la coordination du dossier SST, pour la nomination des membres au sein du CISSTÉ et à titre de </a:t>
                      </a:r>
                      <a:r>
                        <a:rPr lang="fr-CA" dirty="0" err="1"/>
                        <a:t>Représentant.e</a:t>
                      </a:r>
                      <a:r>
                        <a:rPr lang="fr-CA" dirty="0"/>
                        <a:t> en SST.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3209421"/>
                  </a:ext>
                </a:extLst>
              </a:tr>
              <a:tr h="370840">
                <a:tc>
                  <a:txBody>
                    <a:bodyPr/>
                    <a:lstStyle/>
                    <a:p>
                      <a:pPr marL="354013" indent="0">
                        <a:buFont typeface="Arial" panose="020B0604020202020204" pitchFamily="34" charset="0"/>
                        <a:buNone/>
                      </a:pPr>
                      <a:r>
                        <a:rPr lang="fr-CA" dirty="0"/>
                        <a:t>Représentation du SCCCUQAR au sein du comité d’élaboration de la politique sur la liberté académique.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CA" b="1" dirty="0"/>
                        <a:t>Rencontres du comité</a:t>
                      </a:r>
                      <a:r>
                        <a:rPr lang="fr-CA" dirty="0"/>
                        <a:t>: 29 nov.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b="1" dirty="0"/>
                        <a:t>Rencontres du comité</a:t>
                      </a:r>
                      <a:r>
                        <a:rPr lang="fr-CA" dirty="0"/>
                        <a:t>: 25 janv. et 10 mars.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A" dirty="0"/>
                    </a:p>
                    <a:p>
                      <a:pPr marL="0" marR="0" lvl="0" indent="0" algn="l" defTabSz="914400" rtl="0" eaLnBrk="1" fontAlgn="auto" latinLnBrk="0" hangingPunct="1">
                        <a:lnSpc>
                          <a:spcPct val="100000"/>
                        </a:lnSpc>
                        <a:spcBef>
                          <a:spcPts val="0"/>
                        </a:spcBef>
                        <a:spcAft>
                          <a:spcPts val="0"/>
                        </a:spcAft>
                        <a:buClrTx/>
                        <a:buSzTx/>
                        <a:buFontTx/>
                        <a:buNone/>
                        <a:tabLst/>
                        <a:defRPr/>
                      </a:pPr>
                      <a:r>
                        <a:rPr lang="fr-CA" b="1" dirty="0"/>
                        <a:t>Consultation des membres </a:t>
                      </a:r>
                      <a:r>
                        <a:rPr lang="fr-CA" dirty="0"/>
                        <a:t>lors de l’AG du 16 fév.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b="1" dirty="0"/>
                        <a:t>Rencontres du comité</a:t>
                      </a:r>
                      <a:r>
                        <a:rPr lang="fr-CA" b="0" dirty="0"/>
                        <a:t>: 4 et 11 mai.</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A" b="0" dirty="0"/>
                    </a:p>
                    <a:p>
                      <a:pPr marL="0" marR="0" lvl="0" indent="0" algn="l" defTabSz="914400" rtl="0" eaLnBrk="1" fontAlgn="auto" latinLnBrk="0" hangingPunct="1">
                        <a:lnSpc>
                          <a:spcPct val="100000"/>
                        </a:lnSpc>
                        <a:spcBef>
                          <a:spcPts val="0"/>
                        </a:spcBef>
                        <a:spcAft>
                          <a:spcPts val="0"/>
                        </a:spcAft>
                        <a:buClrTx/>
                        <a:buSzTx/>
                        <a:buFontTx/>
                        <a:buNone/>
                        <a:tabLst/>
                        <a:defRPr/>
                      </a:pPr>
                      <a:r>
                        <a:rPr lang="fr-CA" b="1" dirty="0"/>
                        <a:t>Travail de collaboration </a:t>
                      </a:r>
                      <a:r>
                        <a:rPr lang="fr-CA" b="0" dirty="0"/>
                        <a:t>avec D. </a:t>
                      </a:r>
                      <a:r>
                        <a:rPr lang="fr-CA" b="0" dirty="0" err="1"/>
                        <a:t>Héon</a:t>
                      </a:r>
                      <a:r>
                        <a:rPr lang="fr-CA" b="0" dirty="0"/>
                        <a:t> et T. </a:t>
                      </a:r>
                      <a:r>
                        <a:rPr lang="fr-CA" b="0" dirty="0" err="1"/>
                        <a:t>Ayeva</a:t>
                      </a:r>
                      <a:r>
                        <a:rPr lang="fr-CA" b="0" dirty="0"/>
                        <a:t> pour fournir les </a:t>
                      </a:r>
                      <a:r>
                        <a:rPr lang="fr-CA" b="1" dirty="0"/>
                        <a:t>commentaires du SCCCUQAR</a:t>
                      </a:r>
                      <a:r>
                        <a:rPr lang="fr-CA" b="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14789591"/>
                  </a:ext>
                </a:extLst>
              </a:tr>
            </a:tbl>
          </a:graphicData>
        </a:graphic>
      </p:graphicFrame>
    </p:spTree>
    <p:extLst>
      <p:ext uri="{BB962C8B-B14F-4D97-AF65-F5344CB8AC3E}">
        <p14:creationId xmlns:p14="http://schemas.microsoft.com/office/powerpoint/2010/main" val="340073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59B273-0617-D817-E0BB-9993B66718F8}"/>
              </a:ext>
            </a:extLst>
          </p:cNvPr>
          <p:cNvSpPr>
            <a:spLocks noGrp="1"/>
          </p:cNvSpPr>
          <p:nvPr>
            <p:ph type="title"/>
          </p:nvPr>
        </p:nvSpPr>
        <p:spPr>
          <a:xfrm>
            <a:off x="471949" y="69116"/>
            <a:ext cx="8480322" cy="956853"/>
          </a:xfrm>
        </p:spPr>
        <p:txBody>
          <a:bodyPr>
            <a:normAutofit/>
          </a:bodyPr>
          <a:lstStyle/>
          <a:p>
            <a:r>
              <a:rPr lang="fr-FR" b="1" dirty="0">
                <a:solidFill>
                  <a:srgbClr val="C00000"/>
                </a:solidFill>
              </a:rPr>
              <a:t>Priorités pour la prochaine année</a:t>
            </a:r>
          </a:p>
        </p:txBody>
      </p:sp>
      <p:sp>
        <p:nvSpPr>
          <p:cNvPr id="3" name="ZoneTexte 2">
            <a:extLst>
              <a:ext uri="{FF2B5EF4-FFF2-40B4-BE49-F238E27FC236}">
                <a16:creationId xmlns:a16="http://schemas.microsoft.com/office/drawing/2014/main" id="{72CE5C09-8B2E-5FD1-CEFE-ECF8C3DFE825}"/>
              </a:ext>
            </a:extLst>
          </p:cNvPr>
          <p:cNvSpPr txBox="1"/>
          <p:nvPr/>
        </p:nvSpPr>
        <p:spPr>
          <a:xfrm>
            <a:off x="471949" y="971907"/>
            <a:ext cx="10043651" cy="4893647"/>
          </a:xfrm>
          <a:prstGeom prst="rect">
            <a:avLst/>
          </a:prstGeom>
          <a:noFill/>
        </p:spPr>
        <p:txBody>
          <a:bodyPr wrap="square" rtlCol="0">
            <a:spAutoFit/>
          </a:bodyPr>
          <a:lstStyle/>
          <a:p>
            <a:pPr marL="457200" indent="-457200">
              <a:buFont typeface="+mj-lt"/>
              <a:buAutoNum type="arabicPeriod"/>
            </a:pPr>
            <a:r>
              <a:rPr lang="fr-CA" sz="2400" dirty="0">
                <a:solidFill>
                  <a:schemeClr val="accent1">
                    <a:lumMod val="50000"/>
                  </a:schemeClr>
                </a:solidFill>
              </a:rPr>
              <a:t>Collaboration avec la VP à l’information et à la mobilisation afin de maintenir un élan de mobilisation, chez les membres.</a:t>
            </a:r>
          </a:p>
          <a:p>
            <a:pPr marL="457200" indent="-457200">
              <a:buFont typeface="+mj-lt"/>
              <a:buAutoNum type="arabicPeriod"/>
            </a:pPr>
            <a:r>
              <a:rPr lang="fr-CA" sz="2400" dirty="0">
                <a:solidFill>
                  <a:schemeClr val="accent1">
                    <a:lumMod val="50000"/>
                  </a:schemeClr>
                </a:solidFill>
              </a:rPr>
              <a:t>Collaboration à la coordination des tâches entre les membres du CÉ et avec l’agente administrative.</a:t>
            </a:r>
          </a:p>
          <a:p>
            <a:pPr marL="457200" indent="-457200">
              <a:buFont typeface="+mj-lt"/>
              <a:buAutoNum type="arabicPeriod"/>
            </a:pPr>
            <a:r>
              <a:rPr lang="fr-CA" sz="2400" dirty="0">
                <a:solidFill>
                  <a:schemeClr val="accent1">
                    <a:lumMod val="50000"/>
                  </a:schemeClr>
                </a:solidFill>
              </a:rPr>
              <a:t>Réflexion à propos des tâches / responsabilités pouvant être attribuées à la première vice-présidence, principalement pour les années hors négociation.</a:t>
            </a:r>
          </a:p>
          <a:p>
            <a:pPr marL="457200" indent="-457200">
              <a:buFont typeface="+mj-lt"/>
              <a:buAutoNum type="arabicPeriod"/>
            </a:pPr>
            <a:r>
              <a:rPr lang="fr-CA" sz="2400" dirty="0">
                <a:solidFill>
                  <a:schemeClr val="accent1">
                    <a:lumMod val="50000"/>
                  </a:schemeClr>
                </a:solidFill>
              </a:rPr>
              <a:t>Participation aux rencontres du Regroupement université de la FNEEQ, lorsque pertinent.</a:t>
            </a:r>
          </a:p>
          <a:p>
            <a:pPr marL="457200" indent="-457200">
              <a:buFont typeface="+mj-lt"/>
              <a:buAutoNum type="arabicPeriod"/>
            </a:pPr>
            <a:r>
              <a:rPr lang="fr-CA" sz="2400" dirty="0">
                <a:solidFill>
                  <a:schemeClr val="accent1">
                    <a:lumMod val="50000"/>
                  </a:schemeClr>
                </a:solidFill>
              </a:rPr>
              <a:t>Participation aux autres instances de la CSN, dont le Conseil central BSL.</a:t>
            </a:r>
          </a:p>
          <a:p>
            <a:pPr marL="457200" indent="-457200">
              <a:buFont typeface="+mj-lt"/>
              <a:buAutoNum type="arabicPeriod"/>
            </a:pPr>
            <a:r>
              <a:rPr lang="fr-CA" sz="2400" dirty="0">
                <a:solidFill>
                  <a:schemeClr val="accent1">
                    <a:lumMod val="50000"/>
                  </a:schemeClr>
                </a:solidFill>
              </a:rPr>
              <a:t>Poursuite du soutien aux personnes chargées de cours qui s’impliqueront dans le dossier de la SST.</a:t>
            </a:r>
          </a:p>
          <a:p>
            <a:pPr marL="457200" indent="-457200">
              <a:buFont typeface="+mj-lt"/>
              <a:buAutoNum type="arabicPeriod"/>
            </a:pPr>
            <a:r>
              <a:rPr lang="fr-CA" sz="2400" dirty="0">
                <a:solidFill>
                  <a:schemeClr val="accent1">
                    <a:lumMod val="50000"/>
                  </a:schemeClr>
                </a:solidFill>
              </a:rPr>
              <a:t>Implication au sein du comité sur la liberté académique et de la sous-commission des études (si possible).</a:t>
            </a:r>
          </a:p>
        </p:txBody>
      </p:sp>
      <p:sp>
        <p:nvSpPr>
          <p:cNvPr id="4" name="ZoneTexte 3">
            <a:extLst>
              <a:ext uri="{FF2B5EF4-FFF2-40B4-BE49-F238E27FC236}">
                <a16:creationId xmlns:a16="http://schemas.microsoft.com/office/drawing/2014/main" id="{BB83F0D7-21A4-2B61-764B-2ECF0143756F}"/>
              </a:ext>
            </a:extLst>
          </p:cNvPr>
          <p:cNvSpPr txBox="1"/>
          <p:nvPr/>
        </p:nvSpPr>
        <p:spPr>
          <a:xfrm>
            <a:off x="250723" y="5865554"/>
            <a:ext cx="8922774" cy="923330"/>
          </a:xfrm>
          <a:prstGeom prst="rect">
            <a:avLst/>
          </a:prstGeom>
          <a:noFill/>
        </p:spPr>
        <p:txBody>
          <a:bodyPr wrap="square" rtlCol="0">
            <a:spAutoFit/>
          </a:bodyPr>
          <a:lstStyle/>
          <a:p>
            <a:pPr algn="ctr"/>
            <a:r>
              <a:rPr lang="fr-CA" sz="5400" dirty="0">
                <a:solidFill>
                  <a:schemeClr val="bg1"/>
                </a:solidFill>
              </a:rPr>
              <a:t>Merci de votre confiance </a:t>
            </a:r>
            <a:r>
              <a:rPr lang="fr-CA" sz="5400" dirty="0">
                <a:solidFill>
                  <a:schemeClr val="bg1"/>
                </a:solidFill>
                <a:sym typeface="Wingdings" panose="05000000000000000000" pitchFamily="2" charset="2"/>
              </a:rPr>
              <a:t></a:t>
            </a:r>
            <a:endParaRPr lang="fr-CA" sz="5400" dirty="0">
              <a:solidFill>
                <a:schemeClr val="bg1"/>
              </a:solidFill>
            </a:endParaRPr>
          </a:p>
        </p:txBody>
      </p:sp>
    </p:spTree>
    <p:extLst>
      <p:ext uri="{BB962C8B-B14F-4D97-AF65-F5344CB8AC3E}">
        <p14:creationId xmlns:p14="http://schemas.microsoft.com/office/powerpoint/2010/main" val="212526117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1327</Words>
  <Application>Microsoft Office PowerPoint</Application>
  <PresentationFormat>Grand écran</PresentationFormat>
  <Paragraphs>112</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Calibri Light</vt:lpstr>
      <vt:lpstr>Thème Office</vt:lpstr>
      <vt:lpstr>Assemblée générale annuelle du 1er juin 2023</vt:lpstr>
      <vt:lpstr>Rappel des responsabilités de la personne à la première vice-présidence</vt:lpstr>
      <vt:lpstr>Principales réalisations</vt:lpstr>
      <vt:lpstr>Principales réalisations</vt:lpstr>
      <vt:lpstr>Principales réalisations</vt:lpstr>
      <vt:lpstr>Principales réalisations</vt:lpstr>
      <vt:lpstr>Priorités pour la prochaine année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Christian Guillemette</dc:creator>
  <cp:lastModifiedBy>Christian Guillemette</cp:lastModifiedBy>
  <cp:revision>26</cp:revision>
  <dcterms:created xsi:type="dcterms:W3CDTF">2023-05-25T00:11:35Z</dcterms:created>
  <dcterms:modified xsi:type="dcterms:W3CDTF">2023-06-01T17:57:10Z</dcterms:modified>
</cp:coreProperties>
</file>