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embeddedFontLst>
    <p:embeddedFont>
      <p:font typeface="Libre Franklin" pitchFamily="2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6" roundtripDataSignature="AMtx7miTP3TKBsd/9yrsx/glWA31T9rL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66"/>
  </p:normalViewPr>
  <p:slideViewPr>
    <p:cSldViewPr snapToGrid="0" snapToObjects="1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customschemas.google.com/relationships/presentationmetadata" Target="metadata"/><Relationship Id="rId3" Type="http://schemas.openxmlformats.org/officeDocument/2006/relationships/slide" Target="slides/slide1.xml"/><Relationship Id="rId21" Type="http://schemas.openxmlformats.org/officeDocument/2006/relationships/font" Target="fonts/font2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1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4.fntdata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31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3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Karine" userId="10569ac7-a656-40a7-871f-c92293290581" providerId="ADAL" clId="{90A69B79-43F2-403D-90C2-C4B684F6B5C6}"/>
    <pc:docChg chg="modSld">
      <pc:chgData name="David Karine" userId="10569ac7-a656-40a7-871f-c92293290581" providerId="ADAL" clId="{90A69B79-43F2-403D-90C2-C4B684F6B5C6}" dt="2023-06-01T21:43:45.474" v="1" actId="14100"/>
      <pc:docMkLst>
        <pc:docMk/>
      </pc:docMkLst>
      <pc:sldChg chg="modSp mod">
        <pc:chgData name="David Karine" userId="10569ac7-a656-40a7-871f-c92293290581" providerId="ADAL" clId="{90A69B79-43F2-403D-90C2-C4B684F6B5C6}" dt="2023-06-01T21:43:30.214" v="0" actId="1076"/>
        <pc:sldMkLst>
          <pc:docMk/>
          <pc:sldMk cId="0" sldId="261"/>
        </pc:sldMkLst>
        <pc:spChg chg="mod">
          <ac:chgData name="David Karine" userId="10569ac7-a656-40a7-871f-c92293290581" providerId="ADAL" clId="{90A69B79-43F2-403D-90C2-C4B684F6B5C6}" dt="2023-06-01T21:43:30.214" v="0" actId="1076"/>
          <ac:spMkLst>
            <pc:docMk/>
            <pc:sldMk cId="0" sldId="261"/>
            <ac:spMk id="156" creationId="{00000000-0000-0000-0000-000000000000}"/>
          </ac:spMkLst>
        </pc:spChg>
      </pc:sldChg>
      <pc:sldChg chg="modSp mod">
        <pc:chgData name="David Karine" userId="10569ac7-a656-40a7-871f-c92293290581" providerId="ADAL" clId="{90A69B79-43F2-403D-90C2-C4B684F6B5C6}" dt="2023-06-01T21:43:45.474" v="1" actId="14100"/>
        <pc:sldMkLst>
          <pc:docMk/>
          <pc:sldMk cId="0" sldId="263"/>
        </pc:sldMkLst>
        <pc:picChg chg="mod">
          <ac:chgData name="David Karine" userId="10569ac7-a656-40a7-871f-c92293290581" providerId="ADAL" clId="{90A69B79-43F2-403D-90C2-C4B684F6B5C6}" dt="2023-06-01T21:43:45.474" v="1" actId="14100"/>
          <ac:picMkLst>
            <pc:docMk/>
            <pc:sldMk cId="0" sldId="263"/>
            <ac:picMk id="172" creationId="{00000000-0000-0000-0000-000000000000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16-4565-BCD2-7C4FDB5B077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C16-4565-BCD2-7C4FDB5B077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C16-4565-BCD2-7C4FDB5B077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C16-4565-BCD2-7C4FDB5B077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C16-4565-BCD2-7C4FDB5B077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C16-4565-BCD2-7C4FDB5B0779}"/>
              </c:ext>
            </c:extLst>
          </c:dPt>
          <c:cat>
            <c:strRef>
              <c:f>Feuil1!$A$2:$A$7</c:f>
              <c:strCache>
                <c:ptCount val="6"/>
                <c:pt idx="0">
                  <c:v>30 ans et moins</c:v>
                </c:pt>
                <c:pt idx="1">
                  <c:v>31 à 40 ans</c:v>
                </c:pt>
                <c:pt idx="2">
                  <c:v>41 à 50 ans</c:v>
                </c:pt>
                <c:pt idx="3">
                  <c:v>51 à 60 ans</c:v>
                </c:pt>
                <c:pt idx="4">
                  <c:v>61 à 70 ans</c:v>
                </c:pt>
                <c:pt idx="5">
                  <c:v>plus de 70 ans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3</c:v>
                </c:pt>
                <c:pt idx="1">
                  <c:v>26</c:v>
                </c:pt>
                <c:pt idx="2">
                  <c:v>30</c:v>
                </c:pt>
                <c:pt idx="3">
                  <c:v>18</c:v>
                </c:pt>
                <c:pt idx="4">
                  <c:v>20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83-EF44-B379-3DDF838B4C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5" name="Google Shape;10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3" name="Google Shape;18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2" name="Google Shape;20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3" name="Google Shape;21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3" name="Google Shape;233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4" name="Google Shape;24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4" name="Google Shape;24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31803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1" name="Google Shape;11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1" name="Google Shape;121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2" name="Google Shape;13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2" name="Google Shape;14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3" name="Google Shape;153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2" name="Google Shape;16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8" name="Google Shape;16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7" name="Google Shape;177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e de titre" type="title">
  <p:cSld name="TITLE">
    <p:bg>
      <p:bgPr>
        <a:solidFill>
          <a:schemeClr val="lt2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4"/>
          <p:cNvSpPr txBox="1"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Libre Franklin"/>
              <a:buNone/>
              <a:defRPr sz="7200" cap="none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  <a:defRPr sz="2300"/>
            </a:lvl1pPr>
            <a:lvl2pPr lvl="1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4pPr>
            <a:lvl5pPr lvl="4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6pPr>
            <a:lvl7pPr lvl="6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7pPr>
            <a:lvl8pPr lvl="7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8pPr>
            <a:lvl9pPr lvl="8" algn="ctr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dt" idx="10"/>
          </p:nvPr>
        </p:nvSpPr>
        <p:spPr>
          <a:xfrm>
            <a:off x="752858" y="6453386"/>
            <a:ext cx="1607944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ftr" idx="11"/>
          </p:nvPr>
        </p:nvSpPr>
        <p:spPr>
          <a:xfrm>
            <a:off x="2584054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4"/>
          <p:cNvSpPr txBox="1">
            <a:spLocks noGrp="1"/>
          </p:cNvSpPr>
          <p:nvPr>
            <p:ph type="sldNum" idx="12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  <p:grpSp>
        <p:nvGrpSpPr>
          <p:cNvPr id="18" name="Google Shape;18;p14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9" name="Google Shape;19;p14"/>
            <p:cNvSpPr/>
            <p:nvPr/>
          </p:nvSpPr>
          <p:spPr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 extrusionOk="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20" name="Google Shape;20;p14"/>
            <p:cNvSpPr/>
            <p:nvPr/>
          </p:nvSpPr>
          <p:spPr>
            <a:xfrm rot="10800000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 extrusionOk="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5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5"/>
          <p:cNvSpPr txBox="1">
            <a:spLocks noGrp="1"/>
          </p:cNvSpPr>
          <p:nvPr>
            <p:ph type="body" idx="1"/>
          </p:nvPr>
        </p:nvSpPr>
        <p:spPr>
          <a:xfrm rot="5400000">
            <a:off x="4386263" y="-719137"/>
            <a:ext cx="3571875" cy="9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6"/>
          <p:cNvSpPr txBox="1">
            <a:spLocks noGrp="1"/>
          </p:cNvSpPr>
          <p:nvPr>
            <p:ph type="title"/>
          </p:nvPr>
        </p:nvSpPr>
        <p:spPr>
          <a:xfrm rot="5400000">
            <a:off x="7757822" y="2462895"/>
            <a:ext cx="5243244" cy="156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6"/>
          <p:cNvSpPr txBox="1">
            <a:spLocks noGrp="1"/>
          </p:cNvSpPr>
          <p:nvPr>
            <p:ph type="body" idx="1"/>
          </p:nvPr>
        </p:nvSpPr>
        <p:spPr>
          <a:xfrm rot="5400000">
            <a:off x="2839799" y="-844042"/>
            <a:ext cx="5243244" cy="8179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6" name="Google Shape;86;p26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6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6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re de section" type="secHead">
  <p:cSld name="SECTION_HEADER">
    <p:bg>
      <p:bgPr>
        <a:solidFill>
          <a:schemeClr val="dk2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  <a:defRPr sz="7200" cap="none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dt" idx="10"/>
          </p:nvPr>
        </p:nvSpPr>
        <p:spPr>
          <a:xfrm>
            <a:off x="738908" y="6453386"/>
            <a:ext cx="162240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ftr" idx="11"/>
          </p:nvPr>
        </p:nvSpPr>
        <p:spPr>
          <a:xfrm>
            <a:off x="2584312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sldNum" idx="12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  <p:sp>
        <p:nvSpPr>
          <p:cNvPr id="102" name="Google Shape;102;p19" title="Crop Mark"/>
          <p:cNvSpPr/>
          <p:nvPr/>
        </p:nvSpPr>
        <p:spPr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4125" h="5554" extrusionOk="0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body" idx="1"/>
          </p:nvPr>
        </p:nvSpPr>
        <p:spPr>
          <a:xfrm>
            <a:off x="1371600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body" idx="2"/>
          </p:nvPr>
        </p:nvSpPr>
        <p:spPr>
          <a:xfrm>
            <a:off x="6525403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 avec légende" type="picTx">
  <p:cSld name="PICTURE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0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20"/>
          <p:cNvSpPr txBox="1"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0"/>
          <p:cNvSpPr>
            <a:spLocks noGrp="1"/>
          </p:cNvSpPr>
          <p:nvPr>
            <p:ph type="pic" idx="2"/>
          </p:nvPr>
        </p:nvSpPr>
        <p:spPr>
          <a:xfrm>
            <a:off x="5532120" y="0"/>
            <a:ext cx="6659880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38" name="Google Shape;38;p20"/>
          <p:cNvSpPr txBox="1">
            <a:spLocks noGrp="1"/>
          </p:cNvSpPr>
          <p:nvPr>
            <p:ph type="body" idx="1"/>
          </p:nvPr>
        </p:nvSpPr>
        <p:spPr>
          <a:xfrm>
            <a:off x="723900" y="2855968"/>
            <a:ext cx="3855720" cy="3011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dt" idx="10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ftr" idx="11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sldNum" idx="12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  <p:sp>
        <p:nvSpPr>
          <p:cNvPr id="42" name="Google Shape;42;p20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re de section" type="secHead">
  <p:cSld name="SECTION_HEADER">
    <p:bg>
      <p:bgPr>
        <a:solidFill>
          <a:schemeClr val="dk2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8"/>
          <p:cNvSpPr txBox="1"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  <a:defRPr sz="7200" cap="none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dt" idx="10"/>
          </p:nvPr>
        </p:nvSpPr>
        <p:spPr>
          <a:xfrm>
            <a:off x="738908" y="6453386"/>
            <a:ext cx="162240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ftr" idx="11"/>
          </p:nvPr>
        </p:nvSpPr>
        <p:spPr>
          <a:xfrm>
            <a:off x="2584312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sldNum" idx="12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  <p:sp>
        <p:nvSpPr>
          <p:cNvPr id="49" name="Google Shape;49;p18" title="Crop Mark"/>
          <p:cNvSpPr/>
          <p:nvPr/>
        </p:nvSpPr>
        <p:spPr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4125" h="5554" extrusionOk="0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body" idx="2"/>
          </p:nvPr>
        </p:nvSpPr>
        <p:spPr>
          <a:xfrm>
            <a:off x="1371600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body" idx="3"/>
          </p:nvPr>
        </p:nvSpPr>
        <p:spPr>
          <a:xfrm>
            <a:off x="6525014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body" idx="4"/>
          </p:nvPr>
        </p:nvSpPr>
        <p:spPr>
          <a:xfrm>
            <a:off x="6525014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2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3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u avec légende" type="objTx">
  <p:cSld name="OBJECT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4"/>
          <p:cNvSpPr txBox="1"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body" idx="1"/>
          </p:nvPr>
        </p:nvSpPr>
        <p:spPr>
          <a:xfrm>
            <a:off x="6256020" y="685801"/>
            <a:ext cx="5212080" cy="5175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/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 sz="1800"/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5pPr>
            <a:lvl6pPr marL="2743200" lvl="5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6pPr>
            <a:lvl7pPr marL="3200400" lvl="6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7pPr>
            <a:lvl8pPr marL="3657600" lvl="7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8pPr>
            <a:lvl9pPr marL="4114800" lvl="8" indent="-3302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body" idx="2"/>
          </p:nvPr>
        </p:nvSpPr>
        <p:spPr>
          <a:xfrm>
            <a:off x="723900" y="2856344"/>
            <a:ext cx="3855720" cy="3011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dt" idx="10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ftr" idx="11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sldNum" idx="12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  <p:sp>
        <p:nvSpPr>
          <p:cNvPr id="76" name="Google Shape;76;p24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 sz="4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■"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55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–"/>
              <a:defRPr sz="20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■"/>
              <a:defRPr sz="18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–"/>
              <a:defRPr sz="18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302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■"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302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–"/>
              <a:defRPr sz="16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175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■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175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–"/>
              <a:defRPr sz="14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175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Libre Franklin"/>
              <a:buChar char="■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  <p:sp>
        <p:nvSpPr>
          <p:cNvPr id="11" name="Google Shape;11;p13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Libre Franklin"/>
              <a:buNone/>
              <a:defRPr sz="44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Libre Franklin"/>
              <a:buChar char="■"/>
              <a:defRPr sz="20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55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Libre Franklin"/>
              <a:buChar char="–"/>
              <a:defRPr sz="2000" b="0" i="1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Libre Franklin"/>
              <a:buChar char="■"/>
              <a:defRPr sz="18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Libre Franklin"/>
              <a:buChar char="–"/>
              <a:defRPr sz="1800" b="0" i="1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302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Libre Franklin"/>
              <a:buChar char="■"/>
              <a:defRPr sz="16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302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Libre Franklin"/>
              <a:buChar char="–"/>
              <a:defRPr sz="1600" b="0" i="1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175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bre Franklin"/>
              <a:buChar char="■"/>
              <a:defRPr sz="14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175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bre Franklin"/>
              <a:buChar char="–"/>
              <a:defRPr sz="1400" b="0" i="1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175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2"/>
              </a:buClr>
              <a:buSzPts val="1400"/>
              <a:buFont typeface="Libre Franklin"/>
              <a:buChar char="■"/>
              <a:defRPr sz="14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  <p:sp>
        <p:nvSpPr>
          <p:cNvPr id="95" name="Google Shape;95;p17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s://freepngimg.com/png/40238-danger-sign-download-free-imag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"/>
          <p:cNvSpPr txBox="1">
            <a:spLocks noGrp="1"/>
          </p:cNvSpPr>
          <p:nvPr>
            <p:ph type="ctrTitle"/>
          </p:nvPr>
        </p:nvSpPr>
        <p:spPr>
          <a:xfrm>
            <a:off x="1915128" y="1788454"/>
            <a:ext cx="8361229" cy="226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</a:pPr>
            <a:r>
              <a:rPr lang="fr-CA" sz="4800"/>
              <a:t>ANALYSE DES RÉSULTATS </a:t>
            </a:r>
            <a:br>
              <a:rPr lang="fr-CA" sz="4800"/>
            </a:br>
            <a:r>
              <a:rPr lang="fr-CA" sz="4800"/>
              <a:t>DU SONDAGE </a:t>
            </a:r>
            <a:br>
              <a:rPr lang="fr-CA" sz="4800"/>
            </a:br>
            <a:r>
              <a:rPr lang="fr-CA" sz="4800"/>
              <a:t>DE FÉVRIER-MARS 2023</a:t>
            </a:r>
            <a:endParaRPr/>
          </a:p>
        </p:txBody>
      </p:sp>
      <p:sp>
        <p:nvSpPr>
          <p:cNvPr id="108" name="Google Shape;108;p1"/>
          <p:cNvSpPr txBox="1">
            <a:spLocks noGrp="1"/>
          </p:cNvSpPr>
          <p:nvPr>
            <p:ph type="subTitle" idx="1"/>
          </p:nvPr>
        </p:nvSpPr>
        <p:spPr>
          <a:xfrm>
            <a:off x="2679906" y="4430598"/>
            <a:ext cx="6831673" cy="611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300"/>
              <a:buNone/>
            </a:pPr>
            <a:r>
              <a:rPr lang="fr-CA">
                <a:solidFill>
                  <a:srgbClr val="0070C0"/>
                </a:solidFill>
              </a:rPr>
              <a:t>Pour l’assemblée générale de juin 2023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0"/>
          <p:cNvSpPr txBox="1">
            <a:spLocks noGrp="1"/>
          </p:cNvSpPr>
          <p:nvPr>
            <p:ph type="title"/>
          </p:nvPr>
        </p:nvSpPr>
        <p:spPr>
          <a:xfrm>
            <a:off x="1371599" y="685800"/>
            <a:ext cx="9987699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fr-CA"/>
              <a:t>Sur quoi le SCCCUQAR doit travailler</a:t>
            </a:r>
            <a:endParaRPr/>
          </a:p>
        </p:txBody>
      </p:sp>
      <p:sp>
        <p:nvSpPr>
          <p:cNvPr id="186" name="Google Shape;186;p30"/>
          <p:cNvSpPr txBox="1">
            <a:spLocks noGrp="1"/>
          </p:cNvSpPr>
          <p:nvPr>
            <p:ph type="body" idx="1"/>
          </p:nvPr>
        </p:nvSpPr>
        <p:spPr>
          <a:xfrm>
            <a:off x="1371600" y="1763486"/>
            <a:ext cx="9601200" cy="4767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fr-CA" sz="2400" b="1" i="0" u="none" strike="noStrike" dirty="0">
                <a:solidFill>
                  <a:srgbClr val="000000"/>
                </a:solidFill>
              </a:rPr>
              <a:t>D’après ces résultats, le comité de mobilisation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fr-CA" sz="2400" b="1" i="0" u="none" strike="noStrike" dirty="0">
                <a:solidFill>
                  <a:srgbClr val="000000"/>
                </a:solidFill>
              </a:rPr>
              <a:t>pourrait se concentrer sur </a:t>
            </a:r>
            <a:r>
              <a:rPr lang="fr-CA" sz="2400" b="0" i="0" u="none" strike="noStrike" dirty="0">
                <a:solidFill>
                  <a:srgbClr val="000000"/>
                </a:solidFill>
              </a:rPr>
              <a:t>:</a:t>
            </a:r>
            <a:endParaRPr sz="2400" dirty="0"/>
          </a:p>
          <a:p>
            <a:pPr marL="0" lvl="0" indent="0" algn="just" rtl="0">
              <a:lnSpc>
                <a:spcPct val="9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 dirty="0"/>
          </a:p>
        </p:txBody>
      </p:sp>
      <p:sp>
        <p:nvSpPr>
          <p:cNvPr id="187" name="Google Shape;187;p30"/>
          <p:cNvSpPr/>
          <p:nvPr/>
        </p:nvSpPr>
        <p:spPr>
          <a:xfrm>
            <a:off x="8955732" y="1602557"/>
            <a:ext cx="2403566" cy="838985"/>
          </a:xfrm>
          <a:prstGeom prst="ellipse">
            <a:avLst/>
          </a:prstGeom>
          <a:solidFill>
            <a:schemeClr val="accent2"/>
          </a:solidFill>
          <a:ln w="34925" cap="flat" cmpd="sng">
            <a:solidFill>
              <a:srgbClr val="66666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CA" sz="20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124 répondants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8" name="Google Shape;188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51728" y="2772707"/>
            <a:ext cx="7358265" cy="3331364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30"/>
          <p:cNvSpPr/>
          <p:nvPr/>
        </p:nvSpPr>
        <p:spPr>
          <a:xfrm>
            <a:off x="1219200" y="3249386"/>
            <a:ext cx="766354" cy="1856190"/>
          </a:xfrm>
          <a:prstGeom prst="leftBrace">
            <a:avLst>
              <a:gd name="adj1" fmla="val 8333"/>
              <a:gd name="adj2" fmla="val 50500"/>
            </a:avLst>
          </a:prstGeom>
          <a:noFill/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30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CA"/>
              <a:t>Comité Enjeux sociaux - avril 2023</a:t>
            </a:r>
            <a:endParaRPr/>
          </a:p>
        </p:txBody>
      </p:sp>
      <p:sp>
        <p:nvSpPr>
          <p:cNvPr id="191" name="Google Shape;191;p30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CA"/>
              <a:t>10</a:t>
            </a:fld>
            <a:endParaRPr/>
          </a:p>
        </p:txBody>
      </p:sp>
      <p:sp>
        <p:nvSpPr>
          <p:cNvPr id="2" name="Flèche vers la droite 1">
            <a:extLst>
              <a:ext uri="{FF2B5EF4-FFF2-40B4-BE49-F238E27FC236}">
                <a16:creationId xmlns:a16="http://schemas.microsoft.com/office/drawing/2014/main" id="{6D667CA0-933B-9840-B55C-351EEBBEB92F}"/>
              </a:ext>
            </a:extLst>
          </p:cNvPr>
          <p:cNvSpPr/>
          <p:nvPr/>
        </p:nvSpPr>
        <p:spPr>
          <a:xfrm>
            <a:off x="6344610" y="4731129"/>
            <a:ext cx="2465383" cy="287383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6A99F43-ED19-5B4D-A594-2C07A715050E}"/>
              </a:ext>
            </a:extLst>
          </p:cNvPr>
          <p:cNvSpPr txBox="1"/>
          <p:nvPr/>
        </p:nvSpPr>
        <p:spPr>
          <a:xfrm>
            <a:off x="8396849" y="4438389"/>
            <a:ext cx="336335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384048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2600"/>
              <a:buChar char="–"/>
            </a:pPr>
            <a:r>
              <a:rPr lang="fr-CA" sz="1800" b="1" i="0" u="none" strike="noStrike" dirty="0">
                <a:solidFill>
                  <a:schemeClr val="dk1"/>
                </a:solidFill>
              </a:rPr>
              <a:t>salle</a:t>
            </a:r>
            <a:r>
              <a:rPr lang="fr-CA" sz="1800" b="0" i="0" u="none" strike="noStrike" dirty="0">
                <a:solidFill>
                  <a:schemeClr val="dk1"/>
                </a:solidFill>
              </a:rPr>
              <a:t> de CC agréable, </a:t>
            </a:r>
          </a:p>
          <a:p>
            <a:pPr marL="914400" lvl="1" indent="-384048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2600"/>
              <a:buChar char="–"/>
            </a:pPr>
            <a:r>
              <a:rPr lang="fr-CA" sz="1800" b="1" i="0" u="none" strike="noStrike" dirty="0">
                <a:solidFill>
                  <a:schemeClr val="dk1"/>
                </a:solidFill>
              </a:rPr>
              <a:t>bureau</a:t>
            </a:r>
            <a:r>
              <a:rPr lang="fr-CA" sz="1800" b="0" i="0" u="none" strike="noStrike" dirty="0">
                <a:solidFill>
                  <a:schemeClr val="dk1"/>
                </a:solidFill>
              </a:rPr>
              <a:t> fonctionnel,</a:t>
            </a:r>
          </a:p>
          <a:p>
            <a:pPr marL="914400" lvl="1" indent="-384048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2600"/>
              <a:buChar char="–"/>
            </a:pPr>
            <a:r>
              <a:rPr lang="fr-CA" sz="1800" dirty="0">
                <a:solidFill>
                  <a:schemeClr val="dk1"/>
                </a:solidFill>
              </a:rPr>
              <a:t>l</a:t>
            </a:r>
            <a:r>
              <a:rPr lang="fr-CA" sz="1800" b="0" i="0" u="none" strike="noStrike" dirty="0">
                <a:solidFill>
                  <a:schemeClr val="dk1"/>
                </a:solidFill>
              </a:rPr>
              <a:t>ieu pour rencontres avec étudiants, etc.</a:t>
            </a:r>
            <a:endParaRPr lang="fr-CA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"/>
          <p:cNvSpPr txBox="1">
            <a:spLocks noGrp="1"/>
          </p:cNvSpPr>
          <p:nvPr>
            <p:ph type="title"/>
          </p:nvPr>
        </p:nvSpPr>
        <p:spPr>
          <a:xfrm>
            <a:off x="1371599" y="685800"/>
            <a:ext cx="9940565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fr-CA"/>
              <a:t>Sur quoi le SCCCUQAR doit travailler</a:t>
            </a:r>
            <a:endParaRPr/>
          </a:p>
        </p:txBody>
      </p:sp>
      <p:sp>
        <p:nvSpPr>
          <p:cNvPr id="205" name="Google Shape;205;p7"/>
          <p:cNvSpPr txBox="1">
            <a:spLocks noGrp="1"/>
          </p:cNvSpPr>
          <p:nvPr>
            <p:ph type="body" idx="1"/>
          </p:nvPr>
        </p:nvSpPr>
        <p:spPr>
          <a:xfrm>
            <a:off x="1371600" y="2025451"/>
            <a:ext cx="5811624" cy="3645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3846"/>
              <a:buNone/>
            </a:pPr>
            <a:r>
              <a:rPr lang="fr-CA" sz="2600" dirty="0">
                <a:solidFill>
                  <a:srgbClr val="000000"/>
                </a:solidFill>
              </a:rPr>
              <a:t>A</a:t>
            </a:r>
            <a:r>
              <a:rPr lang="fr-CA" sz="2600" b="0" i="0" u="none" strike="noStrike" dirty="0">
                <a:solidFill>
                  <a:srgbClr val="000000"/>
                </a:solidFill>
              </a:rPr>
              <a:t>utres éléments à privilégier :</a:t>
            </a:r>
            <a:endParaRPr sz="2600" dirty="0"/>
          </a:p>
          <a:p>
            <a:pPr marL="384048" lvl="0" indent="-371189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103846"/>
              <a:buChar char="■"/>
            </a:pPr>
            <a:r>
              <a:rPr lang="fr-CA" sz="2600" b="1" i="0" u="none" strike="noStrike" dirty="0">
                <a:solidFill>
                  <a:srgbClr val="000000"/>
                </a:solidFill>
              </a:rPr>
              <a:t>Appréciation de l’enseignement</a:t>
            </a:r>
            <a:endParaRPr lang="fr-CA" sz="2600" dirty="0">
              <a:solidFill>
                <a:srgbClr val="000000"/>
              </a:solidFill>
            </a:endParaRPr>
          </a:p>
          <a:p>
            <a:pPr marL="384048" lvl="0" indent="-371189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103846"/>
              <a:buChar char="■"/>
            </a:pPr>
            <a:r>
              <a:rPr lang="fr-CA" sz="2816" b="1" dirty="0">
                <a:solidFill>
                  <a:srgbClr val="00BF6F"/>
                </a:solidFill>
              </a:rPr>
              <a:t>Intégration des nouveaux chargés de cours</a:t>
            </a:r>
            <a:r>
              <a:rPr lang="fr-CA" sz="2816" b="1" i="0" u="none" strike="noStrike" dirty="0">
                <a:solidFill>
                  <a:srgbClr val="00BF6F"/>
                </a:solidFill>
              </a:rPr>
              <a:t> et accompagnement des CC</a:t>
            </a:r>
          </a:p>
          <a:p>
            <a:pPr marL="384048" lvl="0" indent="-371189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103846"/>
              <a:buChar char="■"/>
            </a:pPr>
            <a:r>
              <a:rPr lang="fr-CA" sz="2600" b="1" dirty="0">
                <a:solidFill>
                  <a:schemeClr val="dk1"/>
                </a:solidFill>
              </a:rPr>
              <a:t>Salaire</a:t>
            </a:r>
            <a:endParaRPr sz="4500" dirty="0">
              <a:solidFill>
                <a:srgbClr val="000000"/>
              </a:solidFill>
            </a:endParaRPr>
          </a:p>
          <a:p>
            <a:pPr marL="0" lvl="0" indent="0" algn="just" rtl="0">
              <a:lnSpc>
                <a:spcPct val="9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endParaRPr dirty="0"/>
          </a:p>
        </p:txBody>
      </p:sp>
      <p:pic>
        <p:nvPicPr>
          <p:cNvPr id="206" name="Google Shape;206;p7"/>
          <p:cNvPicPr preferRelativeResize="0"/>
          <p:nvPr/>
        </p:nvPicPr>
        <p:blipFill rotWithShape="1">
          <a:blip r:embed="rId3">
            <a:alphaModFix/>
          </a:blip>
          <a:srcRect r="23174"/>
          <a:stretch/>
        </p:blipFill>
        <p:spPr>
          <a:xfrm>
            <a:off x="7352907" y="2238759"/>
            <a:ext cx="4411744" cy="3432465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7"/>
          <p:cNvSpPr txBox="1"/>
          <p:nvPr/>
        </p:nvSpPr>
        <p:spPr>
          <a:xfrm>
            <a:off x="10306640" y="2309566"/>
            <a:ext cx="1627694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Plus de 40% </a:t>
            </a:r>
            <a:br>
              <a:rPr lang="fr-CA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CA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 répondants sont CC depuis moins de 5 ans.</a:t>
            </a:r>
            <a:endParaRPr/>
          </a:p>
        </p:txBody>
      </p:sp>
      <p:cxnSp>
        <p:nvCxnSpPr>
          <p:cNvPr id="208" name="Google Shape;208;p7"/>
          <p:cNvCxnSpPr>
            <a:cxnSpLocks/>
          </p:cNvCxnSpPr>
          <p:nvPr/>
        </p:nvCxnSpPr>
        <p:spPr>
          <a:xfrm flipV="1">
            <a:off x="5995851" y="2717074"/>
            <a:ext cx="1776549" cy="1306286"/>
          </a:xfrm>
          <a:prstGeom prst="straightConnector1">
            <a:avLst/>
          </a:prstGeom>
          <a:noFill/>
          <a:ln w="76200" cap="flat" cmpd="sng">
            <a:solidFill>
              <a:srgbClr val="00BF6F"/>
            </a:solidFill>
            <a:prstDash val="solid"/>
            <a:round/>
            <a:headEnd type="none" w="sm" len="sm"/>
            <a:tailEnd type="triangle" w="med" len="med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</p:cxnSp>
      <p:sp>
        <p:nvSpPr>
          <p:cNvPr id="209" name="Google Shape;209;p7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CA"/>
              <a:t>Comité Enjeux sociaux - avril 2023</a:t>
            </a:r>
            <a:endParaRPr/>
          </a:p>
        </p:txBody>
      </p:sp>
      <p:sp>
        <p:nvSpPr>
          <p:cNvPr id="210" name="Google Shape;210;p7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CA"/>
              <a:t>11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9"/>
          <p:cNvSpPr txBox="1">
            <a:spLocks noGrp="1"/>
          </p:cNvSpPr>
          <p:nvPr>
            <p:ph type="title"/>
          </p:nvPr>
        </p:nvSpPr>
        <p:spPr>
          <a:xfrm>
            <a:off x="1453896" y="436872"/>
            <a:ext cx="10067544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r-CA">
                <a:solidFill>
                  <a:srgbClr val="000000"/>
                </a:solidFill>
              </a:rPr>
              <a:t>Activités professionnelles pour renforcer le sentiment d’appartenance</a:t>
            </a:r>
            <a:br>
              <a:rPr lang="fr-CA">
                <a:solidFill>
                  <a:srgbClr val="000000"/>
                </a:solidFill>
              </a:rPr>
            </a:br>
            <a:endParaRPr/>
          </a:p>
        </p:txBody>
      </p:sp>
      <p:sp>
        <p:nvSpPr>
          <p:cNvPr id="216" name="Google Shape;216;p9"/>
          <p:cNvSpPr txBox="1">
            <a:spLocks noGrp="1"/>
          </p:cNvSpPr>
          <p:nvPr>
            <p:ph type="body" idx="1"/>
          </p:nvPr>
        </p:nvSpPr>
        <p:spPr>
          <a:xfrm>
            <a:off x="1371600" y="2400300"/>
            <a:ext cx="100677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4048" lvl="0" indent="-403098" algn="just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3000"/>
              <a:buChar char="■"/>
            </a:pPr>
            <a:r>
              <a:rPr lang="fr-CA" sz="3000" b="1" i="0" u="none" strike="noStrike" dirty="0">
                <a:solidFill>
                  <a:srgbClr val="0070C0"/>
                </a:solidFill>
              </a:rPr>
              <a:t>62% </a:t>
            </a:r>
            <a:r>
              <a:rPr lang="fr-CA" sz="3000" b="0" i="0" u="none" strike="noStrike" dirty="0">
                <a:solidFill>
                  <a:srgbClr val="0070C0"/>
                </a:solidFill>
              </a:rPr>
              <a:t>: </a:t>
            </a:r>
            <a:r>
              <a:rPr lang="fr-CA" sz="3000" i="0" u="none" strike="noStrike" dirty="0">
                <a:solidFill>
                  <a:srgbClr val="0070C0"/>
                </a:solidFill>
              </a:rPr>
              <a:t>séance d’information ou d’accompagnement </a:t>
            </a:r>
            <a:r>
              <a:rPr lang="fr-CA" sz="3000" b="0" i="0" u="none" strike="noStrike" dirty="0">
                <a:solidFill>
                  <a:srgbClr val="0070C0"/>
                </a:solidFill>
              </a:rPr>
              <a:t>pour les nouvelles personnes chargées de cours.</a:t>
            </a:r>
            <a:endParaRPr sz="2300" dirty="0">
              <a:solidFill>
                <a:srgbClr val="0070C0"/>
              </a:solidFill>
            </a:endParaRPr>
          </a:p>
          <a:p>
            <a:pPr marL="384048" lvl="0" indent="-403098" algn="just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3000"/>
              <a:buChar char="■"/>
            </a:pPr>
            <a:r>
              <a:rPr lang="fr-CA" sz="3000" b="1" i="0" u="none" strike="noStrike" dirty="0">
                <a:solidFill>
                  <a:schemeClr val="dk1"/>
                </a:solidFill>
              </a:rPr>
              <a:t>4</a:t>
            </a:r>
            <a:r>
              <a:rPr lang="fr-CA" sz="3000" b="1" dirty="0">
                <a:solidFill>
                  <a:schemeClr val="dk1"/>
                </a:solidFill>
              </a:rPr>
              <a:t>6</a:t>
            </a:r>
            <a:r>
              <a:rPr lang="fr-CA" sz="3000" b="1" i="0" u="none" strike="noStrike" dirty="0">
                <a:solidFill>
                  <a:schemeClr val="dk1"/>
                </a:solidFill>
              </a:rPr>
              <a:t>%</a:t>
            </a:r>
            <a:r>
              <a:rPr lang="fr-CA" sz="3000" b="1" dirty="0">
                <a:solidFill>
                  <a:schemeClr val="dk1"/>
                </a:solidFill>
              </a:rPr>
              <a:t> </a:t>
            </a:r>
            <a:r>
              <a:rPr lang="fr-CA" sz="3000" b="0" i="0" u="none" strike="noStrike" dirty="0">
                <a:solidFill>
                  <a:schemeClr val="dk1"/>
                </a:solidFill>
              </a:rPr>
              <a:t>: table ronde pédagogique ou  conférence. </a:t>
            </a:r>
            <a:endParaRPr sz="2300" dirty="0">
              <a:solidFill>
                <a:schemeClr val="dk1"/>
              </a:solidFill>
            </a:endParaRPr>
          </a:p>
          <a:p>
            <a:pPr marL="384048" lvl="0" indent="-403098" algn="just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3000"/>
              <a:buChar char="■"/>
            </a:pPr>
            <a:r>
              <a:rPr lang="fr-CA" sz="3000" b="1" dirty="0">
                <a:solidFill>
                  <a:schemeClr val="dk1"/>
                </a:solidFill>
              </a:rPr>
              <a:t>28%</a:t>
            </a:r>
            <a:r>
              <a:rPr lang="fr-CA" sz="3000" dirty="0">
                <a:solidFill>
                  <a:schemeClr val="dk1"/>
                </a:solidFill>
              </a:rPr>
              <a:t> : échange convivial.</a:t>
            </a:r>
            <a:endParaRPr sz="3000" dirty="0">
              <a:solidFill>
                <a:schemeClr val="dk1"/>
              </a:solidFill>
            </a:endParaRPr>
          </a:p>
          <a:p>
            <a:pPr marL="384048" lvl="0" indent="-403098" algn="just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3000"/>
              <a:buChar char="■"/>
            </a:pPr>
            <a:r>
              <a:rPr lang="fr-CA" sz="3000" b="1" i="0" u="none" strike="noStrike" dirty="0">
                <a:solidFill>
                  <a:schemeClr val="dk1"/>
                </a:solidFill>
              </a:rPr>
              <a:t>27%  </a:t>
            </a:r>
            <a:r>
              <a:rPr lang="fr-CA" sz="3000" i="0" u="none" strike="noStrike" dirty="0">
                <a:solidFill>
                  <a:schemeClr val="dk1"/>
                </a:solidFill>
              </a:rPr>
              <a:t>:</a:t>
            </a:r>
            <a:r>
              <a:rPr lang="fr-CA" sz="3000" b="1" i="0" u="none" strike="noStrike" dirty="0">
                <a:solidFill>
                  <a:schemeClr val="dk1"/>
                </a:solidFill>
              </a:rPr>
              <a:t> </a:t>
            </a:r>
            <a:r>
              <a:rPr lang="fr-CA" sz="3000" b="0" i="0" u="none" strike="noStrike" dirty="0">
                <a:solidFill>
                  <a:schemeClr val="dk1"/>
                </a:solidFill>
              </a:rPr>
              <a:t>séance de travail collectif.</a:t>
            </a:r>
            <a:endParaRPr sz="3000" dirty="0">
              <a:solidFill>
                <a:schemeClr val="dk1"/>
              </a:solidFill>
            </a:endParaRPr>
          </a:p>
        </p:txBody>
      </p:sp>
      <p:sp>
        <p:nvSpPr>
          <p:cNvPr id="217" name="Google Shape;217;p9"/>
          <p:cNvSpPr/>
          <p:nvPr/>
        </p:nvSpPr>
        <p:spPr>
          <a:xfrm>
            <a:off x="9496697" y="1451728"/>
            <a:ext cx="2403566" cy="719972"/>
          </a:xfrm>
          <a:prstGeom prst="ellipse">
            <a:avLst/>
          </a:prstGeom>
          <a:solidFill>
            <a:schemeClr val="accent2"/>
          </a:solidFill>
          <a:ln w="34925" cap="flat" cmpd="sng">
            <a:solidFill>
              <a:srgbClr val="66666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CA" sz="20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109 répondants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9"/>
          <p:cNvSpPr txBox="1">
            <a:spLocks noGrp="1"/>
          </p:cNvSpPr>
          <p:nvPr>
            <p:ph type="ftr" idx="11"/>
          </p:nvPr>
        </p:nvSpPr>
        <p:spPr>
          <a:xfrm>
            <a:off x="5325679" y="6449411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CA"/>
              <a:t>Comité Enjeux sociaux - avril 2023</a:t>
            </a:r>
            <a:endParaRPr/>
          </a:p>
        </p:txBody>
      </p:sp>
      <p:sp>
        <p:nvSpPr>
          <p:cNvPr id="219" name="Google Shape;219;p9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CA"/>
              <a:t>12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1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fr-CA"/>
              <a:t>Le SCCCUQAR doit considérer…</a:t>
            </a:r>
            <a:endParaRPr/>
          </a:p>
        </p:txBody>
      </p:sp>
      <p:sp>
        <p:nvSpPr>
          <p:cNvPr id="225" name="Google Shape;225;p31"/>
          <p:cNvSpPr txBox="1">
            <a:spLocks noGrp="1"/>
          </p:cNvSpPr>
          <p:nvPr>
            <p:ph type="body" idx="1"/>
          </p:nvPr>
        </p:nvSpPr>
        <p:spPr>
          <a:xfrm>
            <a:off x="1371600" y="3038781"/>
            <a:ext cx="4447786" cy="330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fr-CA" sz="2400" b="1">
                <a:solidFill>
                  <a:srgbClr val="000000"/>
                </a:solidFill>
              </a:rPr>
              <a:t>Meilleurs moments pour les réunions syndicales : </a:t>
            </a:r>
            <a:endParaRPr sz="2400"/>
          </a:p>
          <a:p>
            <a:pPr marL="384048" lvl="0" indent="-384048" algn="just" rtl="0">
              <a:lnSpc>
                <a:spcPct val="120000"/>
              </a:lnSpc>
              <a:spcBef>
                <a:spcPts val="1500"/>
              </a:spcBef>
              <a:spcAft>
                <a:spcPts val="0"/>
              </a:spcAft>
              <a:buClr>
                <a:srgbClr val="0070C0"/>
              </a:buClr>
              <a:buSzPts val="2800"/>
              <a:buChar char="■"/>
            </a:pPr>
            <a:r>
              <a:rPr lang="fr-CA" sz="2400" b="1">
                <a:solidFill>
                  <a:srgbClr val="0070C0"/>
                </a:solidFill>
              </a:rPr>
              <a:t>lundi soir à 42%</a:t>
            </a:r>
            <a:endParaRPr sz="2400"/>
          </a:p>
          <a:p>
            <a:pPr marL="384048" lvl="0" indent="-384048" algn="just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2800"/>
              <a:buChar char="■"/>
            </a:pPr>
            <a:r>
              <a:rPr lang="fr-CA" sz="2400">
                <a:solidFill>
                  <a:srgbClr val="000000"/>
                </a:solidFill>
              </a:rPr>
              <a:t>mardi soir à 37% </a:t>
            </a:r>
            <a:endParaRPr sz="2400"/>
          </a:p>
          <a:p>
            <a:pPr marL="384048" lvl="0" indent="-384048" algn="just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2800"/>
              <a:buChar char="■"/>
            </a:pPr>
            <a:r>
              <a:rPr lang="fr-CA" sz="2400">
                <a:solidFill>
                  <a:srgbClr val="000000"/>
                </a:solidFill>
              </a:rPr>
              <a:t>mercredi soir à 36%</a:t>
            </a:r>
            <a:endParaRPr sz="2400"/>
          </a:p>
          <a:p>
            <a:pPr marL="384048" lvl="0" indent="-384048" algn="just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2800"/>
              <a:buChar char="■"/>
            </a:pPr>
            <a:r>
              <a:rPr lang="fr-CA" sz="2400">
                <a:solidFill>
                  <a:srgbClr val="000000"/>
                </a:solidFill>
              </a:rPr>
              <a:t>jeudi soir à 33%.</a:t>
            </a:r>
            <a:endParaRPr sz="2400"/>
          </a:p>
          <a:p>
            <a:pPr marL="101600" lvl="0" indent="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226" name="Google Shape;226;p31"/>
          <p:cNvSpPr txBox="1">
            <a:spLocks noGrp="1"/>
          </p:cNvSpPr>
          <p:nvPr>
            <p:ph type="body" idx="2"/>
          </p:nvPr>
        </p:nvSpPr>
        <p:spPr>
          <a:xfrm>
            <a:off x="6747282" y="3043494"/>
            <a:ext cx="4447786" cy="2895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fr-CA" sz="2400" b="1">
                <a:solidFill>
                  <a:srgbClr val="000000"/>
                </a:solidFill>
              </a:rPr>
              <a:t>Meilleurs moments pour les activités sociales : </a:t>
            </a:r>
            <a:endParaRPr sz="2400"/>
          </a:p>
          <a:p>
            <a:pPr marL="384048" lvl="0" indent="-384048" algn="just" rtl="0">
              <a:lnSpc>
                <a:spcPct val="120000"/>
              </a:lnSpc>
              <a:spcBef>
                <a:spcPts val="1500"/>
              </a:spcBef>
              <a:spcAft>
                <a:spcPts val="0"/>
              </a:spcAft>
              <a:buClr>
                <a:srgbClr val="0070C0"/>
              </a:buClr>
              <a:buSzPts val="2800"/>
              <a:buChar char="■"/>
            </a:pPr>
            <a:r>
              <a:rPr lang="fr-CA" sz="2400" b="1">
                <a:solidFill>
                  <a:srgbClr val="0070C0"/>
                </a:solidFill>
              </a:rPr>
              <a:t>le jeudi soir à 48%</a:t>
            </a:r>
            <a:endParaRPr sz="2400" b="1"/>
          </a:p>
          <a:p>
            <a:pPr marL="384048" lvl="0" indent="-384048" algn="just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2800"/>
              <a:buChar char="■"/>
            </a:pPr>
            <a:r>
              <a:rPr lang="fr-CA" sz="2400">
                <a:solidFill>
                  <a:srgbClr val="000000"/>
                </a:solidFill>
              </a:rPr>
              <a:t>le vendredi soir à 37%.</a:t>
            </a:r>
            <a:endParaRPr sz="2400"/>
          </a:p>
          <a:p>
            <a:pPr marL="101600" lvl="0" indent="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pic>
        <p:nvPicPr>
          <p:cNvPr id="227" name="Google Shape;227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4632" y="2059759"/>
            <a:ext cx="2438611" cy="847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84215" y="2059759"/>
            <a:ext cx="2773920" cy="843886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p31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CA"/>
              <a:t>Comité Enjeux sociaux - avril 2023</a:t>
            </a:r>
            <a:endParaRPr/>
          </a:p>
        </p:txBody>
      </p:sp>
      <p:sp>
        <p:nvSpPr>
          <p:cNvPr id="230" name="Google Shape;230;p31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CA"/>
              <a:t>13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2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fr-CA"/>
              <a:t>Le SCCCUQAR doit considérer…</a:t>
            </a:r>
            <a:endParaRPr/>
          </a:p>
        </p:txBody>
      </p:sp>
      <p:sp>
        <p:nvSpPr>
          <p:cNvPr id="236" name="Google Shape;236;p32"/>
          <p:cNvSpPr txBox="1">
            <a:spLocks noGrp="1"/>
          </p:cNvSpPr>
          <p:nvPr>
            <p:ph type="body" idx="1"/>
          </p:nvPr>
        </p:nvSpPr>
        <p:spPr>
          <a:xfrm>
            <a:off x="1371600" y="2285999"/>
            <a:ext cx="5462833" cy="411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fr-CA" sz="2800" b="1" i="0" u="none" strike="noStrike">
                <a:solidFill>
                  <a:srgbClr val="000000"/>
                </a:solidFill>
              </a:rPr>
              <a:t>Genre d’activités à privilégier : </a:t>
            </a:r>
            <a:endParaRPr/>
          </a:p>
          <a:p>
            <a:pPr marL="384048" lvl="0" indent="-384048" algn="just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ts val="2800"/>
              <a:buChar char="■"/>
            </a:pPr>
            <a:r>
              <a:rPr lang="fr-CA" sz="2800" b="1" i="0" u="none" strike="noStrike">
                <a:solidFill>
                  <a:srgbClr val="0070C0"/>
                </a:solidFill>
              </a:rPr>
              <a:t>70% : repas au restaurant ou à l’université</a:t>
            </a:r>
            <a:endParaRPr b="1"/>
          </a:p>
          <a:p>
            <a:pPr marL="384048" lvl="0" indent="-384048" algn="just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2800"/>
              <a:buChar char="■"/>
            </a:pPr>
            <a:r>
              <a:rPr lang="fr-CA" sz="2800" b="0" i="0" u="none" strike="noStrike">
                <a:solidFill>
                  <a:srgbClr val="000000"/>
                </a:solidFill>
              </a:rPr>
              <a:t>38% : activités physiques à l’extérieur</a:t>
            </a:r>
            <a:endParaRPr/>
          </a:p>
          <a:p>
            <a:pPr marL="384048" lvl="0" indent="-384048" algn="just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2800"/>
              <a:buChar char="■"/>
            </a:pPr>
            <a:r>
              <a:rPr lang="fr-CA" sz="2800" b="0" i="0" u="none" strike="noStrike">
                <a:solidFill>
                  <a:srgbClr val="000000"/>
                </a:solidFill>
              </a:rPr>
              <a:t>33 % : activités en famille.</a:t>
            </a:r>
            <a:endParaRPr/>
          </a:p>
          <a:p>
            <a:pPr marL="0" lvl="0" indent="0" algn="just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endParaRPr sz="2600" b="0" i="0" u="none" strike="noStrike">
              <a:solidFill>
                <a:srgbClr val="000000"/>
              </a:solidFill>
            </a:endParaRPr>
          </a:p>
        </p:txBody>
      </p:sp>
      <p:sp>
        <p:nvSpPr>
          <p:cNvPr id="237" name="Google Shape;237;p32"/>
          <p:cNvSpPr/>
          <p:nvPr/>
        </p:nvSpPr>
        <p:spPr>
          <a:xfrm>
            <a:off x="9226613" y="1498861"/>
            <a:ext cx="2739600" cy="861299"/>
          </a:xfrm>
          <a:prstGeom prst="ellipse">
            <a:avLst/>
          </a:prstGeom>
          <a:solidFill>
            <a:schemeClr val="accent2"/>
          </a:solidFill>
          <a:ln w="34925" cap="flat" cmpd="sng">
            <a:solidFill>
              <a:srgbClr val="66666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CA" sz="20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92 répondants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8" name="Google Shape;238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64012" y="2984761"/>
            <a:ext cx="3889079" cy="2258175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p32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CA"/>
              <a:t>Comité Enjeux sociaux - avril 2023</a:t>
            </a:r>
            <a:endParaRPr/>
          </a:p>
        </p:txBody>
      </p:sp>
      <p:sp>
        <p:nvSpPr>
          <p:cNvPr id="241" name="Google Shape;241;p32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CA"/>
              <a:t>14</a:t>
            </a:fld>
            <a:endParaRPr/>
          </a:p>
        </p:txBody>
      </p:sp>
      <p:sp>
        <p:nvSpPr>
          <p:cNvPr id="9" name="Flèche vers la droite 8">
            <a:extLst>
              <a:ext uri="{FF2B5EF4-FFF2-40B4-BE49-F238E27FC236}">
                <a16:creationId xmlns:a16="http://schemas.microsoft.com/office/drawing/2014/main" id="{EE90A8B7-0140-234C-8613-E04D8A824256}"/>
              </a:ext>
            </a:extLst>
          </p:cNvPr>
          <p:cNvSpPr/>
          <p:nvPr/>
        </p:nvSpPr>
        <p:spPr>
          <a:xfrm>
            <a:off x="6935491" y="2984761"/>
            <a:ext cx="1028521" cy="484670"/>
          </a:xfrm>
          <a:prstGeom prst="rightArrow">
            <a:avLst/>
          </a:prstGeom>
          <a:solidFill>
            <a:srgbClr val="0070C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2"/>
          <p:cNvSpPr txBox="1"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</a:pPr>
            <a:r>
              <a:rPr lang="fr-CA" sz="4400" dirty="0"/>
              <a:t>Satisfaction générale des participants</a:t>
            </a:r>
            <a:endParaRPr sz="4400" dirty="0"/>
          </a:p>
        </p:txBody>
      </p:sp>
      <p:pic>
        <p:nvPicPr>
          <p:cNvPr id="247" name="Google Shape;247;p12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942" b="941"/>
          <a:stretch/>
        </p:blipFill>
        <p:spPr>
          <a:xfrm>
            <a:off x="723900" y="2998512"/>
            <a:ext cx="3855720" cy="3300045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12"/>
          <p:cNvSpPr txBox="1">
            <a:spLocks noGrp="1"/>
          </p:cNvSpPr>
          <p:nvPr>
            <p:ph type="body" idx="1"/>
          </p:nvPr>
        </p:nvSpPr>
        <p:spPr>
          <a:xfrm>
            <a:off x="5802923" y="492370"/>
            <a:ext cx="5083712" cy="6072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lvl="0" indent="0" algn="ctr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r>
              <a:rPr lang="fr-CA" sz="2800" dirty="0">
                <a:solidFill>
                  <a:srgbClr val="0070C0"/>
                </a:solidFill>
              </a:rPr>
              <a:t>Citations :</a:t>
            </a:r>
          </a:p>
          <a:p>
            <a:pPr marL="0" lvl="0" indent="0" algn="ctr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endParaRPr lang="fr-CA" sz="2800" dirty="0">
              <a:solidFill>
                <a:srgbClr val="0070C0"/>
              </a:solidFill>
            </a:endParaRPr>
          </a:p>
          <a:p>
            <a:pPr marL="0" lvl="0" indent="0" algn="just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r>
              <a:rPr lang="fr-CA" sz="2200" i="1" dirty="0">
                <a:solidFill>
                  <a:srgbClr val="0070C0"/>
                </a:solidFill>
              </a:rPr>
              <a:t>«Simplement merci pour tout ce que vous faites. Même si je ne participe pas aux activités, sachez que votre travail est fortement apprécié.»</a:t>
            </a:r>
          </a:p>
          <a:p>
            <a:pPr marL="0" lvl="0" indent="0" algn="just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endParaRPr lang="fr-CA" sz="2200" i="1" dirty="0">
              <a:solidFill>
                <a:srgbClr val="0070C0"/>
              </a:solidFill>
            </a:endParaRPr>
          </a:p>
          <a:p>
            <a:pPr marL="0" lvl="0" indent="0" algn="just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r>
              <a:rPr lang="fr-CA" sz="2200" i="1" dirty="0">
                <a:solidFill>
                  <a:srgbClr val="0070C0"/>
                </a:solidFill>
              </a:rPr>
              <a:t>«Je pense que vous faites déjà beaucoup. […] dans ma situation, c'est la distance et mes autres obligations qui font que je ne participe jamais aux activités sociales et rarement aux assemblées.»</a:t>
            </a:r>
          </a:p>
          <a:p>
            <a:pPr marL="0" lvl="0" indent="0" algn="just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endParaRPr lang="fr-CA" sz="2200" i="1" dirty="0">
              <a:solidFill>
                <a:srgbClr val="0070C0"/>
              </a:solidFill>
            </a:endParaRPr>
          </a:p>
          <a:p>
            <a:pPr marL="0" lvl="0" indent="0" algn="just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r>
              <a:rPr lang="fr-CA" sz="2200" i="1" dirty="0">
                <a:solidFill>
                  <a:srgbClr val="0070C0"/>
                </a:solidFill>
              </a:rPr>
              <a:t>«Merci aux personnes impliquées; je n'ai pas le temps de le faire moi-même, mais vous êtes précieux.»</a:t>
            </a:r>
          </a:p>
        </p:txBody>
      </p:sp>
      <p:sp>
        <p:nvSpPr>
          <p:cNvPr id="249" name="Google Shape;249;p12"/>
          <p:cNvSpPr txBox="1">
            <a:spLocks noGrp="1"/>
          </p:cNvSpPr>
          <p:nvPr>
            <p:ph type="ftr" idx="11"/>
          </p:nvPr>
        </p:nvSpPr>
        <p:spPr>
          <a:xfrm>
            <a:off x="1216059" y="6453386"/>
            <a:ext cx="336356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CA"/>
              <a:t>Comité Enjeux sociaux - avril 2023</a:t>
            </a:r>
            <a:endParaRPr/>
          </a:p>
        </p:txBody>
      </p:sp>
      <p:sp>
        <p:nvSpPr>
          <p:cNvPr id="250" name="Google Shape;250;p12"/>
          <p:cNvSpPr txBox="1">
            <a:spLocks noGrp="1"/>
          </p:cNvSpPr>
          <p:nvPr>
            <p:ph type="sldNum" idx="12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CA"/>
              <a:t>15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2"/>
          <p:cNvSpPr txBox="1">
            <a:spLocks noGrp="1"/>
          </p:cNvSpPr>
          <p:nvPr>
            <p:ph type="body" idx="1"/>
          </p:nvPr>
        </p:nvSpPr>
        <p:spPr>
          <a:xfrm>
            <a:off x="723901" y="2713054"/>
            <a:ext cx="3855720" cy="282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r>
              <a:rPr lang="fr-CA" sz="2800" dirty="0">
                <a:solidFill>
                  <a:srgbClr val="0070C0"/>
                </a:solidFill>
              </a:rPr>
              <a:t>… mais </a:t>
            </a:r>
          </a:p>
          <a:p>
            <a:pPr marL="0" lvl="0" indent="0" algn="ctr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r>
              <a:rPr lang="fr-CA" sz="2800" dirty="0">
                <a:solidFill>
                  <a:srgbClr val="0070C0"/>
                </a:solidFill>
              </a:rPr>
              <a:t>cette satisfaction générale </a:t>
            </a:r>
          </a:p>
          <a:p>
            <a:pPr marL="0" lvl="0" indent="0" algn="ctr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r>
              <a:rPr lang="fr-CA" sz="2800" dirty="0">
                <a:solidFill>
                  <a:srgbClr val="0070C0"/>
                </a:solidFill>
              </a:rPr>
              <a:t>ne doit pas entrainer une démobilisation de ses membres!</a:t>
            </a:r>
            <a:endParaRPr dirty="0"/>
          </a:p>
        </p:txBody>
      </p:sp>
      <p:sp>
        <p:nvSpPr>
          <p:cNvPr id="249" name="Google Shape;249;p12"/>
          <p:cNvSpPr txBox="1">
            <a:spLocks noGrp="1"/>
          </p:cNvSpPr>
          <p:nvPr>
            <p:ph type="ftr" idx="11"/>
          </p:nvPr>
        </p:nvSpPr>
        <p:spPr>
          <a:xfrm>
            <a:off x="1216059" y="6453386"/>
            <a:ext cx="336356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CA"/>
              <a:t>Comité Enjeux sociaux - avril 2023</a:t>
            </a:r>
            <a:endParaRPr/>
          </a:p>
        </p:txBody>
      </p:sp>
      <p:sp>
        <p:nvSpPr>
          <p:cNvPr id="250" name="Google Shape;250;p12"/>
          <p:cNvSpPr txBox="1">
            <a:spLocks noGrp="1"/>
          </p:cNvSpPr>
          <p:nvPr>
            <p:ph type="sldNum" idx="12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CA"/>
              <a:t>16</a:t>
            </a:fld>
            <a:endParaRPr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4EA973C2-FDF6-7447-9B21-CCFC7C744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08" y="685800"/>
            <a:ext cx="4185138" cy="2157884"/>
          </a:xfrm>
        </p:spPr>
        <p:txBody>
          <a:bodyPr>
            <a:noAutofit/>
          </a:bodyPr>
          <a:lstStyle/>
          <a:p>
            <a:pPr algn="ctr"/>
            <a:r>
              <a:rPr lang="fr-FR" sz="3600" dirty="0"/>
              <a:t>Oui, bravo </a:t>
            </a:r>
            <a:br>
              <a:rPr lang="fr-FR" sz="3600" dirty="0"/>
            </a:br>
            <a:r>
              <a:rPr lang="fr-FR" sz="3600" dirty="0"/>
              <a:t>au syndicat </a:t>
            </a:r>
            <a:br>
              <a:rPr lang="fr-FR" sz="3600" dirty="0"/>
            </a:br>
            <a:r>
              <a:rPr lang="fr-FR" sz="3600" dirty="0"/>
              <a:t>pour son dynamisme,…</a:t>
            </a:r>
          </a:p>
        </p:txBody>
      </p:sp>
      <p:pic>
        <p:nvPicPr>
          <p:cNvPr id="7" name="Espace réservé pour une image  6">
            <a:extLst>
              <a:ext uri="{FF2B5EF4-FFF2-40B4-BE49-F238E27FC236}">
                <a16:creationId xmlns:a16="http://schemas.microsoft.com/office/drawing/2014/main" id="{8BB7D739-2695-1540-8F67-869B07260B6F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447" r="1447"/>
          <a:stretch>
            <a:fillRect/>
          </a:stretch>
        </p:blipFill>
        <p:spPr/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8E43A7EF-9186-8541-82EE-E7ABCF130254}"/>
              </a:ext>
            </a:extLst>
          </p:cNvPr>
          <p:cNvSpPr txBox="1"/>
          <p:nvPr/>
        </p:nvSpPr>
        <p:spPr>
          <a:xfrm>
            <a:off x="5532120" y="6857999"/>
            <a:ext cx="66598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>
                <a:hlinkClick r:id="rId4" tooltip="https://freepngimg.com/png/40238-danger-sign-download-free-image"/>
              </a:rPr>
              <a:t>Cette photo</a:t>
            </a:r>
            <a:r>
              <a:rPr lang="fr-FR" sz="900"/>
              <a:t> par Auteur inconnu est soumise à la licence </a:t>
            </a:r>
            <a:r>
              <a:rPr lang="fr-FR" sz="900">
                <a:hlinkClick r:id="rId5" tooltip="https://creativecommons.org/licenses/by-nc/3.0/"/>
              </a:rPr>
              <a:t>CC BY-NC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198251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fr-CA"/>
              <a:t>Qui sont nos répondants?</a:t>
            </a:r>
            <a:endParaRPr/>
          </a:p>
        </p:txBody>
      </p:sp>
      <p:sp>
        <p:nvSpPr>
          <p:cNvPr id="114" name="Google Shape;114;p2"/>
          <p:cNvSpPr txBox="1">
            <a:spLocks noGrp="1"/>
          </p:cNvSpPr>
          <p:nvPr>
            <p:ph type="body" idx="1"/>
          </p:nvPr>
        </p:nvSpPr>
        <p:spPr>
          <a:xfrm>
            <a:off x="2121032" y="3774257"/>
            <a:ext cx="7484882" cy="1985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84048" lvl="0" indent="-384048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8108"/>
              <a:buChar char="■"/>
            </a:pPr>
            <a:r>
              <a:rPr lang="fr-CA" sz="2700" dirty="0"/>
              <a:t>37% sont issus des </a:t>
            </a:r>
            <a:r>
              <a:rPr lang="fr-CA" sz="2700" b="1" dirty="0">
                <a:solidFill>
                  <a:srgbClr val="0070C0"/>
                </a:solidFill>
              </a:rPr>
              <a:t>sciences de l’éducation</a:t>
            </a:r>
            <a:endParaRPr dirty="0">
              <a:solidFill>
                <a:srgbClr val="0070C0"/>
              </a:solidFill>
            </a:endParaRPr>
          </a:p>
          <a:p>
            <a:pPr marL="384048" lvl="0" indent="-384048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8108"/>
              <a:buChar char="■"/>
            </a:pPr>
            <a:r>
              <a:rPr lang="fr-CA" sz="2700" dirty="0"/>
              <a:t>20% des </a:t>
            </a:r>
            <a:r>
              <a:rPr lang="fr-CA" sz="2700" b="1" dirty="0">
                <a:solidFill>
                  <a:srgbClr val="0070C0"/>
                </a:solidFill>
              </a:rPr>
              <a:t>sciences de la gestion</a:t>
            </a:r>
            <a:endParaRPr dirty="0">
              <a:solidFill>
                <a:srgbClr val="0070C0"/>
              </a:solidFill>
            </a:endParaRPr>
          </a:p>
          <a:p>
            <a:pPr marL="384048" lvl="0" indent="-384048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8108"/>
              <a:buChar char="■"/>
            </a:pPr>
            <a:r>
              <a:rPr lang="fr-CA" sz="2700" dirty="0"/>
              <a:t>17% des </a:t>
            </a:r>
            <a:r>
              <a:rPr lang="fr-CA" sz="2700" b="1" dirty="0">
                <a:solidFill>
                  <a:srgbClr val="0070C0"/>
                </a:solidFill>
              </a:rPr>
              <a:t>sciences de la santé</a:t>
            </a:r>
          </a:p>
          <a:p>
            <a:pPr marL="384048" lvl="0" indent="-384048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8108"/>
              <a:buChar char="■"/>
            </a:pPr>
            <a:r>
              <a:rPr lang="fr-CA" sz="2700" b="1" dirty="0"/>
              <a:t>26%</a:t>
            </a:r>
            <a:r>
              <a:rPr lang="fr-CA" sz="2700" dirty="0"/>
              <a:t> issus des autres programmes confondus</a:t>
            </a:r>
            <a:endParaRPr sz="2700" dirty="0"/>
          </a:p>
        </p:txBody>
      </p:sp>
      <p:sp>
        <p:nvSpPr>
          <p:cNvPr id="115" name="Google Shape;115;p2"/>
          <p:cNvSpPr/>
          <p:nvPr/>
        </p:nvSpPr>
        <p:spPr>
          <a:xfrm>
            <a:off x="8974183" y="914400"/>
            <a:ext cx="2403566" cy="966651"/>
          </a:xfrm>
          <a:prstGeom prst="ellipse">
            <a:avLst/>
          </a:prstGeom>
          <a:solidFill>
            <a:schemeClr val="accent2"/>
          </a:solidFill>
          <a:ln w="34925" cap="flat" cmpd="sng">
            <a:solidFill>
              <a:srgbClr val="66666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CA" sz="20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142 répondants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Google Shape;116;p2"/>
          <p:cNvPicPr preferRelativeResize="0"/>
          <p:nvPr/>
        </p:nvPicPr>
        <p:blipFill rotWithShape="1">
          <a:blip r:embed="rId3">
            <a:alphaModFix/>
          </a:blip>
          <a:srcRect l="2022" t="5208" r="2417" b="4083"/>
          <a:stretch/>
        </p:blipFill>
        <p:spPr>
          <a:xfrm>
            <a:off x="3120273" y="2030298"/>
            <a:ext cx="5307291" cy="1140644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CA"/>
              <a:t>Comité Enjeux sociaux - avril 2023</a:t>
            </a:r>
            <a:endParaRPr/>
          </a:p>
        </p:txBody>
      </p:sp>
      <p:sp>
        <p:nvSpPr>
          <p:cNvPr id="118" name="Google Shape;118;p2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CA"/>
              <a:t>2</a:t>
            </a:fld>
            <a:endParaRPr/>
          </a:p>
        </p:txBody>
      </p:sp>
      <p:sp>
        <p:nvSpPr>
          <p:cNvPr id="2" name="Accolade fermante 1">
            <a:extLst>
              <a:ext uri="{FF2B5EF4-FFF2-40B4-BE49-F238E27FC236}">
                <a16:creationId xmlns:a16="http://schemas.microsoft.com/office/drawing/2014/main" id="{43079695-699A-3440-88CF-129B4FBEA036}"/>
              </a:ext>
            </a:extLst>
          </p:cNvPr>
          <p:cNvSpPr/>
          <p:nvPr/>
        </p:nvSpPr>
        <p:spPr>
          <a:xfrm>
            <a:off x="8634549" y="3687059"/>
            <a:ext cx="1449978" cy="1498895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8D70F60-DC77-E94E-8F3D-8BB427AA8D25}"/>
              </a:ext>
            </a:extLst>
          </p:cNvPr>
          <p:cNvSpPr txBox="1"/>
          <p:nvPr/>
        </p:nvSpPr>
        <p:spPr>
          <a:xfrm>
            <a:off x="10121396" y="4174896"/>
            <a:ext cx="114005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2"/>
              </a:buClr>
              <a:buSzPct val="97297"/>
              <a:buNone/>
            </a:pPr>
            <a:r>
              <a:rPr lang="fr-CA" sz="2600" b="1" dirty="0"/>
              <a:t>= 74%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7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fr-CA"/>
              <a:t>Qui sont nos répondants?</a:t>
            </a:r>
            <a:endParaRPr/>
          </a:p>
        </p:txBody>
      </p:sp>
      <p:sp>
        <p:nvSpPr>
          <p:cNvPr id="124" name="Google Shape;124;p27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7140805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384048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</a:pPr>
            <a:r>
              <a:rPr lang="fr-CA" sz="2800" dirty="0"/>
              <a:t>Plus de 63% sont en </a:t>
            </a:r>
            <a:r>
              <a:rPr lang="fr-CA" sz="2800" b="1" dirty="0"/>
              <a:t>double emploi</a:t>
            </a:r>
            <a:r>
              <a:rPr lang="fr-CA" sz="2800" dirty="0"/>
              <a:t>.</a:t>
            </a:r>
            <a:endParaRPr sz="2800" dirty="0"/>
          </a:p>
          <a:p>
            <a:pPr marL="384048" lvl="0" indent="-384048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</a:pPr>
            <a:r>
              <a:rPr lang="fr-CA" sz="2800" dirty="0"/>
              <a:t>Plus de 50% ne sont pas disponibles pour le syndicat (ni réunions syndicales ni activités). </a:t>
            </a:r>
            <a:endParaRPr sz="2800" dirty="0"/>
          </a:p>
          <a:p>
            <a:pPr marL="530352" lvl="1" indent="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70C0"/>
              </a:buClr>
              <a:buSzPts val="2700"/>
              <a:buNone/>
            </a:pPr>
            <a:r>
              <a:rPr lang="fr-CA" sz="2800" i="0" dirty="0">
                <a:solidFill>
                  <a:srgbClr val="0070C0"/>
                </a:solidFill>
              </a:rPr>
              <a:t>	</a:t>
            </a:r>
            <a:r>
              <a:rPr lang="fr-CA" sz="2800" b="1" i="0" dirty="0">
                <a:solidFill>
                  <a:srgbClr val="0070C0"/>
                </a:solidFill>
              </a:rPr>
              <a:t>Cause : obligations familiales (enfants, proche aidant, etc.)</a:t>
            </a:r>
            <a:r>
              <a:rPr lang="fr-CA" sz="2800" i="0" dirty="0">
                <a:solidFill>
                  <a:srgbClr val="0070C0"/>
                </a:solidFill>
              </a:rPr>
              <a:t>. </a:t>
            </a:r>
            <a:endParaRPr sz="2800" dirty="0">
              <a:solidFill>
                <a:srgbClr val="0070C0"/>
              </a:solidFill>
            </a:endParaRPr>
          </a:p>
        </p:txBody>
      </p:sp>
      <p:sp>
        <p:nvSpPr>
          <p:cNvPr id="125" name="Google Shape;125;p27"/>
          <p:cNvSpPr/>
          <p:nvPr/>
        </p:nvSpPr>
        <p:spPr>
          <a:xfrm>
            <a:off x="8974183" y="914400"/>
            <a:ext cx="2403566" cy="966651"/>
          </a:xfrm>
          <a:prstGeom prst="ellipse">
            <a:avLst/>
          </a:prstGeom>
          <a:solidFill>
            <a:schemeClr val="accent2"/>
          </a:solidFill>
          <a:ln w="34925" cap="flat" cmpd="sng">
            <a:solidFill>
              <a:srgbClr val="66666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CA" sz="20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142 répondants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7"/>
          <p:cNvSpPr/>
          <p:nvPr/>
        </p:nvSpPr>
        <p:spPr>
          <a:xfrm>
            <a:off x="1324131" y="4415493"/>
            <a:ext cx="944380" cy="44413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7150" dist="19050" dir="5400000" algn="ctr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id="127" name="Google Shape;127;p27" descr="Pressure vs stress in motivating employees - mike's web log/comment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81903" y="2477234"/>
            <a:ext cx="1995846" cy="2115357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7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CA"/>
              <a:t>Comité Enjeux sociaux - avril 2023</a:t>
            </a:r>
            <a:endParaRPr/>
          </a:p>
        </p:txBody>
      </p:sp>
      <p:sp>
        <p:nvSpPr>
          <p:cNvPr id="129" name="Google Shape;129;p27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CA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fr-CA"/>
              <a:t>Qui sont nos répondants?</a:t>
            </a:r>
            <a:endParaRPr/>
          </a:p>
        </p:txBody>
      </p:sp>
      <p:sp>
        <p:nvSpPr>
          <p:cNvPr id="135" name="Google Shape;135;p3"/>
          <p:cNvSpPr txBox="1">
            <a:spLocks noGrp="1"/>
          </p:cNvSpPr>
          <p:nvPr>
            <p:ph type="body" idx="1"/>
          </p:nvPr>
        </p:nvSpPr>
        <p:spPr>
          <a:xfrm>
            <a:off x="1371599" y="1985554"/>
            <a:ext cx="5251269" cy="4467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4048" lvl="0" indent="-384048" algn="just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2"/>
              </a:buClr>
              <a:buSzPts val="2700"/>
              <a:buChar char="■"/>
            </a:pPr>
            <a:r>
              <a:rPr lang="fr-CA" sz="2600" dirty="0">
                <a:solidFill>
                  <a:schemeClr val="accent1"/>
                </a:solidFill>
              </a:rPr>
              <a:t>3% ont moins de 31 ans</a:t>
            </a:r>
            <a:endParaRPr lang="fr-CA" sz="2600" i="0" dirty="0">
              <a:solidFill>
                <a:schemeClr val="accent1"/>
              </a:solidFill>
            </a:endParaRPr>
          </a:p>
          <a:p>
            <a:pPr marL="384048" lvl="0" indent="-384048" algn="just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2"/>
              </a:buClr>
              <a:buSzPts val="2700"/>
              <a:buChar char="■"/>
            </a:pPr>
            <a:r>
              <a:rPr lang="fr-CA" sz="2600" b="1" i="0" dirty="0">
                <a:solidFill>
                  <a:schemeClr val="accent2"/>
                </a:solidFill>
              </a:rPr>
              <a:t>26% </a:t>
            </a:r>
            <a:r>
              <a:rPr lang="fr-CA" sz="2600" i="0" dirty="0">
                <a:solidFill>
                  <a:schemeClr val="accent2"/>
                </a:solidFill>
              </a:rPr>
              <a:t>sont âgés de 31 à 40 ans</a:t>
            </a:r>
            <a:endParaRPr sz="2600" dirty="0">
              <a:solidFill>
                <a:schemeClr val="accent2"/>
              </a:solidFill>
            </a:endParaRPr>
          </a:p>
          <a:p>
            <a:pPr marL="384048" lvl="0" indent="-384048" algn="just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2"/>
              </a:buClr>
              <a:buSzPts val="2700"/>
              <a:buChar char="■"/>
            </a:pPr>
            <a:r>
              <a:rPr lang="fr-CA" sz="2600" b="1" i="0" dirty="0">
                <a:solidFill>
                  <a:schemeClr val="accent3"/>
                </a:solidFill>
              </a:rPr>
              <a:t>30% </a:t>
            </a:r>
            <a:r>
              <a:rPr lang="fr-CA" sz="2600" i="0" dirty="0">
                <a:solidFill>
                  <a:schemeClr val="accent3"/>
                </a:solidFill>
              </a:rPr>
              <a:t>sont âgés de 41 à 50 ans</a:t>
            </a:r>
          </a:p>
          <a:p>
            <a:pPr marL="384048" lvl="0" indent="-384048" algn="just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2"/>
              </a:buClr>
              <a:buSzPts val="2700"/>
              <a:buChar char="■"/>
            </a:pPr>
            <a:r>
              <a:rPr lang="fr-CA" sz="2600" dirty="0">
                <a:solidFill>
                  <a:schemeClr val="accent4"/>
                </a:solidFill>
              </a:rPr>
              <a:t>18% ont de 51 à 60 ans</a:t>
            </a:r>
          </a:p>
          <a:p>
            <a:pPr marL="384048" lvl="0" indent="-384048" algn="just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2"/>
              </a:buClr>
              <a:buSzPts val="2700"/>
              <a:buChar char="■"/>
            </a:pPr>
            <a:r>
              <a:rPr lang="fr-CA" sz="2600" dirty="0">
                <a:solidFill>
                  <a:schemeClr val="accent5"/>
                </a:solidFill>
              </a:rPr>
              <a:t>20% ont de 61 ans à 70 ans</a:t>
            </a:r>
            <a:endParaRPr sz="2600" dirty="0">
              <a:solidFill>
                <a:schemeClr val="accent5"/>
              </a:solidFill>
            </a:endParaRPr>
          </a:p>
          <a:p>
            <a:pPr marL="384048" lvl="0" indent="-384048" algn="just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2"/>
              </a:buClr>
              <a:buSzPts val="2700"/>
              <a:buChar char="■"/>
            </a:pPr>
            <a:r>
              <a:rPr lang="fr-CA" sz="2600" dirty="0">
                <a:solidFill>
                  <a:schemeClr val="accent6"/>
                </a:solidFill>
              </a:rPr>
              <a:t>3</a:t>
            </a:r>
            <a:r>
              <a:rPr lang="fr-CA" sz="2600" i="0" dirty="0">
                <a:solidFill>
                  <a:schemeClr val="accent6"/>
                </a:solidFill>
              </a:rPr>
              <a:t>% sont âgés de </a:t>
            </a:r>
            <a:r>
              <a:rPr lang="fr-CA" sz="2600" dirty="0">
                <a:solidFill>
                  <a:schemeClr val="accent6"/>
                </a:solidFill>
              </a:rPr>
              <a:t>plus de</a:t>
            </a:r>
            <a:r>
              <a:rPr lang="fr-CA" sz="2600" i="0" dirty="0">
                <a:solidFill>
                  <a:schemeClr val="accent6"/>
                </a:solidFill>
              </a:rPr>
              <a:t> 70 ans.</a:t>
            </a:r>
            <a:endParaRPr sz="2600" dirty="0">
              <a:solidFill>
                <a:schemeClr val="accent6"/>
              </a:solidFill>
            </a:endParaRPr>
          </a:p>
        </p:txBody>
      </p:sp>
      <p:sp>
        <p:nvSpPr>
          <p:cNvPr id="136" name="Google Shape;136;p3"/>
          <p:cNvSpPr/>
          <p:nvPr/>
        </p:nvSpPr>
        <p:spPr>
          <a:xfrm>
            <a:off x="8974183" y="904973"/>
            <a:ext cx="2403566" cy="976078"/>
          </a:xfrm>
          <a:prstGeom prst="ellipse">
            <a:avLst/>
          </a:prstGeom>
          <a:solidFill>
            <a:schemeClr val="accent2"/>
          </a:solidFill>
          <a:ln w="34925" cap="flat" cmpd="sng">
            <a:solidFill>
              <a:srgbClr val="66666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CA" sz="20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115 répondants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3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CA"/>
              <a:t>Comité Enjeux sociaux - avril 2023</a:t>
            </a:r>
            <a:endParaRPr/>
          </a:p>
        </p:txBody>
      </p:sp>
      <p:sp>
        <p:nvSpPr>
          <p:cNvPr id="139" name="Google Shape;139;p3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CA"/>
              <a:t>4</a:t>
            </a:fld>
            <a:endParaRPr/>
          </a:p>
        </p:txBody>
      </p:sp>
      <p:graphicFrame>
        <p:nvGraphicFramePr>
          <p:cNvPr id="2" name="Graphique 1">
            <a:extLst>
              <a:ext uri="{FF2B5EF4-FFF2-40B4-BE49-F238E27FC236}">
                <a16:creationId xmlns:a16="http://schemas.microsoft.com/office/drawing/2014/main" id="{8999E56F-AF85-7B45-8954-027BABCAA1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1129622"/>
              </p:ext>
            </p:extLst>
          </p:nvPr>
        </p:nvGraphicFramePr>
        <p:xfrm>
          <a:off x="5630092" y="2100224"/>
          <a:ext cx="6623582" cy="4467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fr-CA" dirty="0"/>
              <a:t>Portrait de participation</a:t>
            </a:r>
            <a:endParaRPr dirty="0"/>
          </a:p>
        </p:txBody>
      </p:sp>
      <p:sp>
        <p:nvSpPr>
          <p:cNvPr id="145" name="Google Shape;145;p4"/>
          <p:cNvSpPr txBox="1">
            <a:spLocks noGrp="1"/>
          </p:cNvSpPr>
          <p:nvPr>
            <p:ph type="body" idx="1"/>
          </p:nvPr>
        </p:nvSpPr>
        <p:spPr>
          <a:xfrm>
            <a:off x="1371599" y="2285999"/>
            <a:ext cx="5123469" cy="3548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 algn="just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700"/>
              <a:buFont typeface="Wingdings" pitchFamily="2" charset="2"/>
              <a:buChar char="§"/>
            </a:pPr>
            <a:r>
              <a:rPr lang="fr-CA" sz="2700" b="0" i="0" u="none" strike="noStrike" dirty="0">
                <a:solidFill>
                  <a:srgbClr val="0070C0"/>
                </a:solidFill>
              </a:rPr>
              <a:t>12% participent souvent aux assemblées générales;</a:t>
            </a:r>
          </a:p>
          <a:p>
            <a:pPr indent="-457200" algn="just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700"/>
              <a:buFont typeface="Wingdings" pitchFamily="2" charset="2"/>
              <a:buChar char="§"/>
            </a:pPr>
            <a:r>
              <a:rPr lang="fr-CA" sz="2700" b="0" i="0" u="none" strike="noStrike" dirty="0">
                <a:solidFill>
                  <a:schemeClr val="bg2"/>
                </a:solidFill>
              </a:rPr>
              <a:t>51 % n’y participent pas.</a:t>
            </a:r>
            <a:endParaRPr lang="fr-CA" sz="2700" dirty="0">
              <a:solidFill>
                <a:schemeClr val="bg2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700"/>
              <a:buNone/>
            </a:pPr>
            <a:endParaRPr lang="fr-CA" sz="2700" dirty="0">
              <a:solidFill>
                <a:srgbClr val="000000"/>
              </a:solidFill>
            </a:endParaRPr>
          </a:p>
          <a:p>
            <a:pPr indent="-457200" algn="just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700"/>
              <a:buFont typeface="Wingdings" pitchFamily="2" charset="2"/>
              <a:buChar char="§"/>
            </a:pPr>
            <a:r>
              <a:rPr lang="fr-CA" sz="2700" b="1" i="0" u="none" strike="noStrike" dirty="0">
                <a:solidFill>
                  <a:srgbClr val="0070C0"/>
                </a:solidFill>
              </a:rPr>
              <a:t>37% y participent parfois </a:t>
            </a:r>
            <a:r>
              <a:rPr lang="fr-CA" sz="2700" i="0" u="none" strike="noStrike" dirty="0">
                <a:solidFill>
                  <a:schemeClr val="bg2"/>
                </a:solidFill>
              </a:rPr>
              <a:t>(39% d’entre eux disent manquer de temps)</a:t>
            </a:r>
          </a:p>
          <a:p>
            <a:pPr marL="0" lvl="0" indent="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70C0"/>
              </a:buClr>
              <a:buSzPts val="2700"/>
              <a:buNone/>
            </a:pPr>
            <a:r>
              <a:rPr lang="fr-CA" sz="2700" b="0" i="0" u="none" strike="noStrike" dirty="0">
                <a:solidFill>
                  <a:srgbClr val="000000"/>
                </a:solidFill>
              </a:rPr>
              <a:t>         public-cible à mobiliser!</a:t>
            </a:r>
            <a:endParaRPr dirty="0"/>
          </a:p>
        </p:txBody>
      </p:sp>
      <p:sp>
        <p:nvSpPr>
          <p:cNvPr id="146" name="Google Shape;146;p4"/>
          <p:cNvSpPr/>
          <p:nvPr/>
        </p:nvSpPr>
        <p:spPr>
          <a:xfrm>
            <a:off x="8974183" y="942680"/>
            <a:ext cx="2403566" cy="938371"/>
          </a:xfrm>
          <a:prstGeom prst="ellipse">
            <a:avLst/>
          </a:prstGeom>
          <a:solidFill>
            <a:schemeClr val="accent2"/>
          </a:solidFill>
          <a:ln w="34925" cap="flat" cmpd="sng">
            <a:solidFill>
              <a:srgbClr val="66666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CA" sz="20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137 répondants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" name="Google Shape;148;p4"/>
          <p:cNvPicPr preferRelativeResize="0"/>
          <p:nvPr/>
        </p:nvPicPr>
        <p:blipFill rotWithShape="1">
          <a:blip r:embed="rId3">
            <a:alphaModFix/>
          </a:blip>
          <a:srcRect l="2804" t="5651"/>
          <a:stretch/>
        </p:blipFill>
        <p:spPr>
          <a:xfrm>
            <a:off x="6667858" y="2285999"/>
            <a:ext cx="5481452" cy="3226702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4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CA"/>
              <a:t>Comité Enjeux sociaux - avril 2023</a:t>
            </a:r>
            <a:endParaRPr/>
          </a:p>
        </p:txBody>
      </p:sp>
      <p:sp>
        <p:nvSpPr>
          <p:cNvPr id="150" name="Google Shape;150;p4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CA"/>
              <a:t>5</a:t>
            </a:fld>
            <a:endParaRPr/>
          </a:p>
        </p:txBody>
      </p:sp>
      <p:sp>
        <p:nvSpPr>
          <p:cNvPr id="2" name="Flèche vers la droite 1">
            <a:extLst>
              <a:ext uri="{FF2B5EF4-FFF2-40B4-BE49-F238E27FC236}">
                <a16:creationId xmlns:a16="http://schemas.microsoft.com/office/drawing/2014/main" id="{86E0BC5B-3943-0345-A536-AC0518C6C339}"/>
              </a:ext>
            </a:extLst>
          </p:cNvPr>
          <p:cNvSpPr/>
          <p:nvPr/>
        </p:nvSpPr>
        <p:spPr>
          <a:xfrm>
            <a:off x="1097280" y="5277395"/>
            <a:ext cx="927463" cy="484670"/>
          </a:xfrm>
          <a:prstGeom prst="rightArrow">
            <a:avLst/>
          </a:prstGeom>
          <a:solidFill>
            <a:srgbClr val="0070C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fr-CA" dirty="0"/>
              <a:t>Portrait de participation</a:t>
            </a:r>
            <a:endParaRPr dirty="0"/>
          </a:p>
        </p:txBody>
      </p:sp>
      <p:sp>
        <p:nvSpPr>
          <p:cNvPr id="156" name="Google Shape;156;p28"/>
          <p:cNvSpPr txBox="1">
            <a:spLocks noGrp="1"/>
          </p:cNvSpPr>
          <p:nvPr>
            <p:ph type="body" idx="2"/>
          </p:nvPr>
        </p:nvSpPr>
        <p:spPr>
          <a:xfrm>
            <a:off x="1443318" y="2425700"/>
            <a:ext cx="8101135" cy="3489620"/>
          </a:xfrm>
          <a:prstGeom prst="rect">
            <a:avLst/>
          </a:prstGeom>
          <a:gradFill>
            <a:gsLst>
              <a:gs pos="0">
                <a:srgbClr val="6CA4C5"/>
              </a:gs>
              <a:gs pos="100000">
                <a:srgbClr val="ACDDFC"/>
              </a:gs>
            </a:gsLst>
            <a:lin ang="16200000" scaled="0"/>
          </a:gradFill>
          <a:ln w="9525" cap="flat" cmpd="sng">
            <a:solidFill>
              <a:srgbClr val="729EB7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lnSpc>
                <a:spcPct val="120000"/>
              </a:lnSpc>
              <a:spcBef>
                <a:spcPts val="600"/>
              </a:spcBef>
              <a:buClr>
                <a:srgbClr val="000000"/>
              </a:buClr>
              <a:buSzPct val="108108"/>
            </a:pPr>
            <a:r>
              <a:rPr lang="fr-CA" sz="2500" b="1" i="0" u="none" strike="noStrike" dirty="0">
                <a:solidFill>
                  <a:srgbClr val="000000"/>
                </a:solidFill>
                <a:sym typeface="Libre Franklin"/>
              </a:rPr>
              <a:t>10% des répondants participent souvent aux activités sociales;</a:t>
            </a:r>
          </a:p>
          <a:p>
            <a:pPr indent="-457200">
              <a:lnSpc>
                <a:spcPct val="120000"/>
              </a:lnSpc>
              <a:spcBef>
                <a:spcPts val="600"/>
              </a:spcBef>
              <a:buClr>
                <a:srgbClr val="000000"/>
              </a:buClr>
              <a:buSzPct val="108108"/>
            </a:pPr>
            <a:r>
              <a:rPr lang="fr-CA" sz="2500" b="1" dirty="0">
                <a:solidFill>
                  <a:srgbClr val="000000"/>
                </a:solidFill>
              </a:rPr>
              <a:t>16%</a:t>
            </a:r>
            <a:r>
              <a:rPr lang="fr-CA" sz="2500" dirty="0">
                <a:solidFill>
                  <a:srgbClr val="000000"/>
                </a:solidFill>
              </a:rPr>
              <a:t> affirment y participer </a:t>
            </a:r>
            <a:r>
              <a:rPr lang="fr-CA" sz="2500" b="1" dirty="0">
                <a:solidFill>
                  <a:srgbClr val="000000"/>
                </a:solidFill>
              </a:rPr>
              <a:t>parfois</a:t>
            </a:r>
            <a:r>
              <a:rPr lang="fr-CA" sz="2500" dirty="0">
                <a:solidFill>
                  <a:srgbClr val="000000"/>
                </a:solidFill>
              </a:rPr>
              <a:t>;</a:t>
            </a:r>
            <a:endParaRPr lang="fr-CA" sz="2500" b="1" i="0" u="none" strike="noStrike" dirty="0">
              <a:solidFill>
                <a:srgbClr val="000000"/>
              </a:solidFill>
              <a:sym typeface="Libre Franklin"/>
            </a:endParaRPr>
          </a:p>
          <a:p>
            <a:pPr indent="-457200">
              <a:lnSpc>
                <a:spcPct val="120000"/>
              </a:lnSpc>
              <a:spcBef>
                <a:spcPts val="600"/>
              </a:spcBef>
              <a:buClr>
                <a:srgbClr val="000000"/>
              </a:buClr>
              <a:buSzPct val="108108"/>
            </a:pPr>
            <a:r>
              <a:rPr lang="fr-CA" sz="2500" b="1" i="0" u="none" strike="noStrike" dirty="0">
                <a:solidFill>
                  <a:srgbClr val="000000"/>
                </a:solidFill>
                <a:sym typeface="Libre Franklin"/>
              </a:rPr>
              <a:t>74%</a:t>
            </a:r>
            <a:r>
              <a:rPr lang="fr-CA" sz="2500" dirty="0">
                <a:solidFill>
                  <a:srgbClr val="000000"/>
                </a:solidFill>
              </a:rPr>
              <a:t> </a:t>
            </a:r>
            <a:r>
              <a:rPr lang="fr-CA" sz="2500" b="0" i="0" u="none" strike="noStrike" dirty="0">
                <a:solidFill>
                  <a:srgbClr val="000000"/>
                </a:solidFill>
                <a:sym typeface="Libre Franklin"/>
              </a:rPr>
              <a:t>ne participent pas aux activités sociales </a:t>
            </a:r>
            <a:br>
              <a:rPr lang="fr-CA" sz="2500" b="0" i="0" u="none" strike="noStrike" dirty="0">
                <a:solidFill>
                  <a:srgbClr val="000000"/>
                </a:solidFill>
                <a:sym typeface="Libre Franklin"/>
              </a:rPr>
            </a:br>
            <a:r>
              <a:rPr lang="fr-CA" sz="2500" b="0" i="0" u="none" strike="noStrike" dirty="0">
                <a:solidFill>
                  <a:srgbClr val="000000"/>
                </a:solidFill>
                <a:sym typeface="Libre Franklin"/>
              </a:rPr>
              <a:t>(manque de temps, habite loin, moment inadéquat, </a:t>
            </a:r>
            <a:br>
              <a:rPr lang="fr-CA" sz="2500" b="0" i="0" u="none" strike="noStrike" dirty="0">
                <a:solidFill>
                  <a:srgbClr val="000000"/>
                </a:solidFill>
                <a:sym typeface="Libre Franklin"/>
              </a:rPr>
            </a:br>
            <a:r>
              <a:rPr lang="fr-CA" sz="2500" b="0" i="0" u="none" strike="noStrike" dirty="0">
                <a:solidFill>
                  <a:srgbClr val="000000"/>
                </a:solidFill>
                <a:sym typeface="Libre Franklin"/>
              </a:rPr>
              <a:t>ne </a:t>
            </a:r>
            <a:r>
              <a:rPr lang="fr-CA" sz="2500" dirty="0">
                <a:solidFill>
                  <a:srgbClr val="000000"/>
                </a:solidFill>
              </a:rPr>
              <a:t>connaît</a:t>
            </a:r>
            <a:r>
              <a:rPr lang="fr-CA" sz="2500" b="0" i="0" u="none" strike="noStrike" dirty="0">
                <a:solidFill>
                  <a:srgbClr val="000000"/>
                </a:solidFill>
                <a:sym typeface="Libre Franklin"/>
              </a:rPr>
              <a:t> personne, etc.).</a:t>
            </a:r>
            <a:br>
              <a:rPr lang="fr-CA" sz="2500" b="0" i="0" u="none" strike="noStrike" dirty="0">
                <a:solidFill>
                  <a:srgbClr val="000000"/>
                </a:solidFill>
                <a:sym typeface="Libre Franklin"/>
              </a:rPr>
            </a:br>
            <a:endParaRPr sz="2500" dirty="0"/>
          </a:p>
        </p:txBody>
      </p:sp>
      <p:sp>
        <p:nvSpPr>
          <p:cNvPr id="157" name="Google Shape;157;p28"/>
          <p:cNvSpPr/>
          <p:nvPr/>
        </p:nvSpPr>
        <p:spPr>
          <a:xfrm>
            <a:off x="8974183" y="942680"/>
            <a:ext cx="2403566" cy="938371"/>
          </a:xfrm>
          <a:prstGeom prst="ellipse">
            <a:avLst/>
          </a:prstGeom>
          <a:solidFill>
            <a:schemeClr val="accent2"/>
          </a:solidFill>
          <a:ln w="34925" cap="flat" cmpd="sng">
            <a:solidFill>
              <a:srgbClr val="66666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CA" sz="20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137 répondants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8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CA"/>
              <a:t>Comité Enjeux sociaux - avril 2023</a:t>
            </a:r>
            <a:endParaRPr/>
          </a:p>
        </p:txBody>
      </p:sp>
      <p:sp>
        <p:nvSpPr>
          <p:cNvPr id="159" name="Google Shape;159;p28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CA"/>
              <a:t>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1541" y="0"/>
            <a:ext cx="1094922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5"/>
          <p:cNvSpPr txBox="1">
            <a:spLocks noGrp="1"/>
          </p:cNvSpPr>
          <p:nvPr>
            <p:ph type="title"/>
          </p:nvPr>
        </p:nvSpPr>
        <p:spPr>
          <a:xfrm>
            <a:off x="84841" y="5495827"/>
            <a:ext cx="8342722" cy="1362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</a:pPr>
            <a:r>
              <a:rPr lang="fr-CA" sz="4400"/>
              <a:t>Satisfaction repérée </a:t>
            </a:r>
            <a:br>
              <a:rPr lang="fr-CA" sz="4400"/>
            </a:br>
            <a:r>
              <a:rPr lang="fr-CA" sz="4400"/>
              <a:t>grâce au sondage…</a:t>
            </a:r>
            <a:endParaRPr sz="4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fr-CA"/>
              <a:t>Moyen de communication</a:t>
            </a:r>
            <a:endParaRPr/>
          </a:p>
        </p:txBody>
      </p:sp>
      <p:sp>
        <p:nvSpPr>
          <p:cNvPr id="171" name="Google Shape;171;p8"/>
          <p:cNvSpPr txBox="1">
            <a:spLocks noGrp="1"/>
          </p:cNvSpPr>
          <p:nvPr>
            <p:ph type="body" idx="1"/>
          </p:nvPr>
        </p:nvSpPr>
        <p:spPr>
          <a:xfrm>
            <a:off x="1371600" y="1915802"/>
            <a:ext cx="7152745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fr-CA" sz="2800" b="0" i="0" u="none" strike="noStrike">
                <a:solidFill>
                  <a:srgbClr val="000000"/>
                </a:solidFill>
              </a:rPr>
              <a:t>La voie d’échange est trouvée :</a:t>
            </a:r>
            <a:endParaRPr/>
          </a:p>
          <a:p>
            <a:pPr marL="384048" lvl="0" indent="-384048" algn="just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Char char="■"/>
            </a:pPr>
            <a:r>
              <a:rPr lang="fr-CA" sz="2800" b="0" i="0" u="none" strike="noStrike">
                <a:solidFill>
                  <a:srgbClr val="000000"/>
                </a:solidFill>
              </a:rPr>
              <a:t>Sur 128 répondants, 95% ont voté pour l’</a:t>
            </a:r>
            <a:r>
              <a:rPr lang="fr-CA" sz="2800" b="0" i="0" u="none" strike="noStrike">
                <a:solidFill>
                  <a:srgbClr val="0070C0"/>
                </a:solidFill>
              </a:rPr>
              <a:t>infolettre</a:t>
            </a:r>
            <a:r>
              <a:rPr lang="fr-CA" sz="2800" b="0" i="0" u="none" strike="noStrike">
                <a:solidFill>
                  <a:srgbClr val="000000"/>
                </a:solidFill>
              </a:rPr>
              <a:t> comme moyen de communication </a:t>
            </a:r>
            <a:r>
              <a:rPr lang="fr-CA" sz="2800" b="1" i="0" u="none" strike="noStrike">
                <a:solidFill>
                  <a:srgbClr val="0070C0"/>
                </a:solidFill>
              </a:rPr>
              <a:t>le plus efficace</a:t>
            </a:r>
            <a:r>
              <a:rPr lang="fr-CA" sz="2800" b="0" i="0" u="none" strike="noStrike">
                <a:solidFill>
                  <a:srgbClr val="0070C0"/>
                </a:solidFill>
              </a:rPr>
              <a:t>.</a:t>
            </a:r>
            <a:endParaRPr>
              <a:solidFill>
                <a:srgbClr val="0070C0"/>
              </a:solidFill>
            </a:endParaRPr>
          </a:p>
          <a:p>
            <a:pPr marL="384048" lvl="0" indent="-206248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fr-CA" sz="2800" b="1">
                <a:solidFill>
                  <a:srgbClr val="000000"/>
                </a:solidFill>
              </a:rPr>
              <a:t>A</a:t>
            </a:r>
            <a:r>
              <a:rPr lang="fr-CA" sz="2800" b="1" i="0" u="none" strike="noStrike">
                <a:solidFill>
                  <a:srgbClr val="000000"/>
                </a:solidFill>
              </a:rPr>
              <a:t>ucune modification à prévoir</a:t>
            </a:r>
            <a:r>
              <a:rPr lang="fr-CA" sz="2800" b="0" i="0" u="none" strike="noStrike">
                <a:solidFill>
                  <a:srgbClr val="000000"/>
                </a:solidFill>
              </a:rPr>
              <a:t>!</a:t>
            </a:r>
            <a:endParaRPr/>
          </a:p>
          <a:p>
            <a:pPr marL="0" lvl="0" indent="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/>
          </a:p>
        </p:txBody>
      </p:sp>
      <p:pic>
        <p:nvPicPr>
          <p:cNvPr id="172" name="Google Shape;172;p8" descr="Image vectorielle gratuite: Icône, Courrier, Adresse, Enveloppe - Image ..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08330" y="197963"/>
            <a:ext cx="3149200" cy="4553331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8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CA"/>
              <a:t>Comité Enjeux sociaux - avril 2023</a:t>
            </a:r>
            <a:endParaRPr/>
          </a:p>
        </p:txBody>
      </p:sp>
      <p:sp>
        <p:nvSpPr>
          <p:cNvPr id="174" name="Google Shape;174;p8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CA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9"/>
          <p:cNvSpPr txBox="1"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</a:pPr>
            <a:r>
              <a:rPr lang="fr-CA" sz="6600"/>
              <a:t>RECOMMANDATIONS DU COMITÉ</a:t>
            </a:r>
            <a:endParaRPr sz="6600"/>
          </a:p>
        </p:txBody>
      </p:sp>
      <p:sp>
        <p:nvSpPr>
          <p:cNvPr id="180" name="Google Shape;180;p29"/>
          <p:cNvSpPr txBox="1"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</a:pPr>
            <a:r>
              <a:rPr lang="fr-CA">
                <a:solidFill>
                  <a:schemeClr val="accent5"/>
                </a:solidFill>
              </a:rPr>
              <a:t>Enjeux sociaux – avril 2022</a:t>
            </a:r>
            <a:endParaRPr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drer">
  <a:themeElements>
    <a:clrScheme name="Crop">
      <a:dk1>
        <a:srgbClr val="000000"/>
      </a:dk1>
      <a:lt1>
        <a:srgbClr val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adrer">
  <a:themeElements>
    <a:clrScheme name="Crop">
      <a:dk1>
        <a:srgbClr val="000000"/>
      </a:dk1>
      <a:lt1>
        <a:srgbClr val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728</Words>
  <Application>Microsoft Office PowerPoint</Application>
  <PresentationFormat>Grand écran</PresentationFormat>
  <Paragraphs>116</Paragraphs>
  <Slides>16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Wingdings</vt:lpstr>
      <vt:lpstr>Libre Franklin</vt:lpstr>
      <vt:lpstr>Arial</vt:lpstr>
      <vt:lpstr>Cadrer</vt:lpstr>
      <vt:lpstr>Cadrer</vt:lpstr>
      <vt:lpstr>ANALYSE DES RÉSULTATS  DU SONDAGE  DE FÉVRIER-MARS 2023</vt:lpstr>
      <vt:lpstr>Qui sont nos répondants?</vt:lpstr>
      <vt:lpstr>Qui sont nos répondants?</vt:lpstr>
      <vt:lpstr>Qui sont nos répondants?</vt:lpstr>
      <vt:lpstr>Portrait de participation</vt:lpstr>
      <vt:lpstr>Portrait de participation</vt:lpstr>
      <vt:lpstr>Satisfaction repérée  grâce au sondage…</vt:lpstr>
      <vt:lpstr>Moyen de communication</vt:lpstr>
      <vt:lpstr>RECOMMANDATIONS DU COMITÉ</vt:lpstr>
      <vt:lpstr>Sur quoi le SCCCUQAR doit travailler</vt:lpstr>
      <vt:lpstr>Sur quoi le SCCCUQAR doit travailler</vt:lpstr>
      <vt:lpstr>Activités professionnelles pour renforcer le sentiment d’appartenance </vt:lpstr>
      <vt:lpstr>Le SCCCUQAR doit considérer…</vt:lpstr>
      <vt:lpstr>Le SCCCUQAR doit considérer…</vt:lpstr>
      <vt:lpstr>Satisfaction générale des participants</vt:lpstr>
      <vt:lpstr>Oui, bravo  au syndicat  pour son dynamisme,…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DES RÉSULTATS  DU SONDAGE  DE FÉVRIER-MARS 2023</dc:title>
  <dc:creator>David Karine</dc:creator>
  <cp:lastModifiedBy>David Karine</cp:lastModifiedBy>
  <cp:revision>11</cp:revision>
  <dcterms:created xsi:type="dcterms:W3CDTF">2023-04-18T00:09:40Z</dcterms:created>
  <dcterms:modified xsi:type="dcterms:W3CDTF">2023-06-01T21:43:50Z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0x01010040BC63A87087334CB3C258426FC69F81</vt:lpwstr>
  </property>
</Properties>
</file>