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761AFDAA-F249-1ECB-3879-86C640B8A4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101010"/>
            <a:ext cx="9144000" cy="1828800"/>
          </a:xfrm>
        </p:spPr>
        <p:txBody>
          <a:bodyPr>
            <a:normAutofit/>
          </a:bodyPr>
          <a:lstStyle/>
          <a:p>
            <a:r>
              <a:rPr lang="fr-CA" sz="3600" b="1" dirty="0">
                <a:solidFill>
                  <a:srgbClr val="FF0000"/>
                </a:solidFill>
                <a:latin typeface="+mn-lt"/>
              </a:rPr>
              <a:t>Répartition des libérations syndicales</a:t>
            </a:r>
            <a:br>
              <a:rPr lang="fr-CA" sz="3600" b="1" dirty="0">
                <a:solidFill>
                  <a:srgbClr val="FF0000"/>
                </a:solidFill>
                <a:latin typeface="+mn-lt"/>
              </a:rPr>
            </a:br>
            <a:r>
              <a:rPr lang="fr-CA" sz="3600" b="1" dirty="0">
                <a:solidFill>
                  <a:srgbClr val="FF0000"/>
                </a:solidFill>
                <a:latin typeface="+mn-lt"/>
              </a:rPr>
              <a:t>payées par l’employeur </a:t>
            </a:r>
            <a:br>
              <a:rPr lang="fr-CA" sz="3600" b="1" dirty="0">
                <a:solidFill>
                  <a:srgbClr val="FF0000"/>
                </a:solidFill>
                <a:latin typeface="+mn-lt"/>
              </a:rPr>
            </a:br>
            <a:r>
              <a:rPr lang="fr-CA" sz="3600" b="1" dirty="0">
                <a:solidFill>
                  <a:srgbClr val="FF0000"/>
                </a:solidFill>
                <a:latin typeface="+mn-lt"/>
              </a:rPr>
              <a:t>en 2022-2023</a:t>
            </a:r>
            <a:endParaRPr lang="fr-FR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848C89B1-C957-645D-5109-46F69B46A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4263" y="1891665"/>
            <a:ext cx="6727508" cy="1655762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chemeClr val="accent1">
                    <a:lumMod val="50000"/>
                  </a:schemeClr>
                </a:solidFill>
              </a:rPr>
              <a:t>AGA du 1</a:t>
            </a:r>
            <a:r>
              <a:rPr lang="fr-FR" sz="4000" b="1" baseline="30000" dirty="0">
                <a:solidFill>
                  <a:schemeClr val="accent1">
                    <a:lumMod val="50000"/>
                  </a:schemeClr>
                </a:solidFill>
              </a:rPr>
              <a:t>er</a:t>
            </a:r>
            <a:r>
              <a:rPr lang="fr-FR" sz="4000" b="1" dirty="0">
                <a:solidFill>
                  <a:schemeClr val="accent1">
                    <a:lumMod val="50000"/>
                  </a:schemeClr>
                </a:solidFill>
              </a:rPr>
              <a:t> juin 2023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0F7284-5AA7-4EEC-AF96-14865D943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486" y="404191"/>
            <a:ext cx="10522227" cy="591047"/>
          </a:xfrm>
        </p:spPr>
        <p:txBody>
          <a:bodyPr>
            <a:noAutofit/>
          </a:bodyPr>
          <a:lstStyle/>
          <a:p>
            <a:pPr algn="ctr"/>
            <a:r>
              <a:rPr lang="fr-CA" sz="3600" b="1" dirty="0">
                <a:solidFill>
                  <a:srgbClr val="0070C0"/>
                </a:solidFill>
                <a:latin typeface="Calibri "/>
              </a:rPr>
              <a:t>Libérations syndicales régulières (3.10) </a:t>
            </a:r>
            <a:br>
              <a:rPr lang="fr-CA" sz="3600" b="1" dirty="0">
                <a:solidFill>
                  <a:srgbClr val="0070C0"/>
                </a:solidFill>
                <a:latin typeface="Calibri "/>
              </a:rPr>
            </a:br>
            <a:r>
              <a:rPr lang="fr-CA" sz="3600" b="1" dirty="0">
                <a:solidFill>
                  <a:srgbClr val="0070C0"/>
                </a:solidFill>
                <a:latin typeface="Calibri "/>
              </a:rPr>
              <a:t>prises en 2022-2023 (total : 18 payées par l’UQAR)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00D237-AFBA-4DD6-8395-005C60395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6" y="1468636"/>
            <a:ext cx="11622156" cy="5389364"/>
          </a:xfr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CA" sz="2800" b="1" dirty="0"/>
              <a:t>Présidence :</a:t>
            </a:r>
            <a:r>
              <a:rPr lang="fr-CA" sz="2800" dirty="0"/>
              <a:t> Hélène Montreuil,                                         </a:t>
            </a:r>
            <a:r>
              <a:rPr lang="fr-CA" sz="2800" b="1" dirty="0">
                <a:solidFill>
                  <a:srgbClr val="FF0000"/>
                </a:solidFill>
              </a:rPr>
              <a:t>4</a:t>
            </a:r>
            <a:r>
              <a:rPr lang="fr-CA" sz="2800" dirty="0">
                <a:solidFill>
                  <a:srgbClr val="FF0000"/>
                </a:solidFill>
              </a:rPr>
              <a:t> libérations</a:t>
            </a:r>
          </a:p>
          <a:p>
            <a:pPr>
              <a:buFont typeface="Wingdings" panose="05000000000000000000" pitchFamily="2" charset="2"/>
              <a:buChar char="§"/>
            </a:pPr>
            <a:endParaRPr lang="fr-CA" sz="800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CA" sz="2800" b="1" dirty="0"/>
              <a:t>Vice-présidence à la convention :</a:t>
            </a:r>
            <a:r>
              <a:rPr lang="fr-CA" sz="2800" dirty="0"/>
              <a:t> Alexis </a:t>
            </a:r>
            <a:r>
              <a:rPr lang="fr-CA" sz="2800" dirty="0" err="1"/>
              <a:t>Boudreault</a:t>
            </a:r>
            <a:r>
              <a:rPr lang="fr-CA" sz="2800" dirty="0"/>
              <a:t>,    </a:t>
            </a:r>
            <a:r>
              <a:rPr lang="fr-CA" sz="2800" b="1" dirty="0">
                <a:solidFill>
                  <a:srgbClr val="FF0000"/>
                </a:solidFill>
              </a:rPr>
              <a:t>4 </a:t>
            </a:r>
            <a:r>
              <a:rPr lang="fr-CA" sz="2800" dirty="0">
                <a:solidFill>
                  <a:srgbClr val="FF0000"/>
                </a:solidFill>
              </a:rPr>
              <a:t>libérations</a:t>
            </a:r>
          </a:p>
          <a:p>
            <a:pPr>
              <a:buFont typeface="Wingdings" panose="05000000000000000000" pitchFamily="2" charset="2"/>
              <a:buChar char="§"/>
            </a:pPr>
            <a:endParaRPr lang="fr-CA" sz="800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CA" sz="2800" b="1" dirty="0"/>
              <a:t>Vice présidence à l’information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fr-CA" sz="2800" b="1" dirty="0"/>
              <a:t>    et à la vie syndicale :  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Michèle Tessier-Baillargeon,       </a:t>
            </a:r>
            <a:r>
              <a:rPr lang="fr-CA" sz="2800" b="1" dirty="0">
                <a:solidFill>
                  <a:srgbClr val="FF0000"/>
                </a:solidFill>
              </a:rPr>
              <a:t>3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 libérations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fr-CA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CA" sz="2800" b="1" dirty="0"/>
              <a:t>Première vice-présidence : </a:t>
            </a:r>
            <a:r>
              <a:rPr lang="fr-CA" sz="2800" dirty="0"/>
              <a:t>Christian Guillemette,         </a:t>
            </a:r>
            <a:r>
              <a:rPr lang="fr-CA" sz="2800" b="1" dirty="0">
                <a:solidFill>
                  <a:srgbClr val="FF0000"/>
                </a:solidFill>
              </a:rPr>
              <a:t>2,33 </a:t>
            </a:r>
            <a:r>
              <a:rPr lang="fr-CA" sz="2800" dirty="0">
                <a:solidFill>
                  <a:srgbClr val="FF0000"/>
                </a:solidFill>
              </a:rPr>
              <a:t>libérations </a:t>
            </a:r>
          </a:p>
          <a:p>
            <a:pPr marL="0" indent="0">
              <a:buNone/>
            </a:pPr>
            <a:r>
              <a:rPr lang="fr-CA" sz="2800" dirty="0"/>
              <a:t>				</a:t>
            </a:r>
            <a:r>
              <a:rPr lang="fr-CA" dirty="0"/>
              <a:t>       </a:t>
            </a:r>
            <a:r>
              <a:rPr lang="fr-CA" sz="2800" dirty="0"/>
              <a:t>Dany Héon (été 2022),        </a:t>
            </a:r>
            <a:r>
              <a:rPr lang="fr-CA" sz="2800" b="1" dirty="0">
                <a:solidFill>
                  <a:srgbClr val="FF0000"/>
                </a:solidFill>
              </a:rPr>
              <a:t>0,67 </a:t>
            </a:r>
            <a:r>
              <a:rPr lang="fr-CA" sz="2800" dirty="0">
                <a:solidFill>
                  <a:srgbClr val="FF0000"/>
                </a:solidFill>
              </a:rPr>
              <a:t>libération</a:t>
            </a:r>
          </a:p>
          <a:p>
            <a:pPr marL="0" indent="0">
              <a:buNone/>
            </a:pPr>
            <a:endParaRPr lang="fr-CA" sz="800" dirty="0"/>
          </a:p>
          <a:p>
            <a:pPr>
              <a:buFont typeface="Wingdings" panose="05000000000000000000" pitchFamily="2" charset="2"/>
              <a:buChar char="§"/>
            </a:pPr>
            <a:r>
              <a:rPr lang="fr-CA" sz="2800" b="1" dirty="0"/>
              <a:t>Secrétariat-trésorerie : </a:t>
            </a:r>
            <a:r>
              <a:rPr lang="fr-CA" sz="2800" dirty="0"/>
              <a:t>Tchabagnan Ayeva,                      </a:t>
            </a:r>
            <a:r>
              <a:rPr lang="fr-CA" sz="2800" b="1" dirty="0">
                <a:solidFill>
                  <a:srgbClr val="FF0000"/>
                </a:solidFill>
              </a:rPr>
              <a:t>3</a:t>
            </a:r>
            <a:r>
              <a:rPr lang="fr-CA" sz="2800" dirty="0">
                <a:solidFill>
                  <a:srgbClr val="FF0000"/>
                </a:solidFill>
              </a:rPr>
              <a:t> libérations</a:t>
            </a:r>
          </a:p>
          <a:p>
            <a:pPr>
              <a:buFont typeface="Wingdings" panose="05000000000000000000" pitchFamily="2" charset="2"/>
              <a:buChar char="§"/>
            </a:pPr>
            <a:endParaRPr lang="fr-CA" sz="8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CA" sz="2800" b="1" dirty="0"/>
              <a:t>Agent de griefs : </a:t>
            </a:r>
            <a:r>
              <a:rPr lang="fr-CA" sz="2800" dirty="0"/>
              <a:t>Tchabagnan Ayeva,                                  </a:t>
            </a:r>
            <a:r>
              <a:rPr lang="fr-CA" sz="2800" b="1" dirty="0">
                <a:solidFill>
                  <a:srgbClr val="FF0000"/>
                </a:solidFill>
              </a:rPr>
              <a:t>1</a:t>
            </a:r>
            <a:r>
              <a:rPr lang="fr-CA" sz="2800" dirty="0">
                <a:solidFill>
                  <a:srgbClr val="FF0000"/>
                </a:solidFill>
              </a:rPr>
              <a:t> libération</a:t>
            </a:r>
          </a:p>
        </p:txBody>
      </p:sp>
      <p:pic>
        <p:nvPicPr>
          <p:cNvPr id="6" name="Image 5" descr="Aperçu de l’image">
            <a:extLst>
              <a:ext uri="{FF2B5EF4-FFF2-40B4-BE49-F238E27FC236}">
                <a16:creationId xmlns:a16="http://schemas.microsoft.com/office/drawing/2014/main" id="{C2D1B863-E79D-3C05-6F26-7895772090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9130" cy="733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0540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0F7284-5AA7-4EEC-AF96-14865D943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377687"/>
            <a:ext cx="10490951" cy="1411356"/>
          </a:xfrm>
        </p:spPr>
        <p:txBody>
          <a:bodyPr>
            <a:noAutofit/>
          </a:bodyPr>
          <a:lstStyle/>
          <a:p>
            <a:pPr algn="ctr"/>
            <a:r>
              <a:rPr lang="fr-CA" sz="3600" b="1" dirty="0">
                <a:solidFill>
                  <a:srgbClr val="0070C0"/>
                </a:solidFill>
                <a:latin typeface="+mn-lt"/>
              </a:rPr>
              <a:t>Libérations syndicales pour la négociation (3.11)</a:t>
            </a:r>
            <a:br>
              <a:rPr lang="fr-CA" sz="3600" b="1" dirty="0">
                <a:solidFill>
                  <a:srgbClr val="0070C0"/>
                </a:solidFill>
                <a:latin typeface="+mn-lt"/>
              </a:rPr>
            </a:br>
            <a:r>
              <a:rPr lang="fr-CA" sz="3600" b="1" dirty="0">
                <a:solidFill>
                  <a:srgbClr val="0070C0"/>
                </a:solidFill>
                <a:latin typeface="+mn-lt"/>
              </a:rPr>
              <a:t>5 à l’été + 7 à l’automne 2022 + 7 à l’hiver 2023 </a:t>
            </a:r>
            <a:br>
              <a:rPr lang="fr-CA" sz="3600" b="1" dirty="0">
                <a:solidFill>
                  <a:srgbClr val="0070C0"/>
                </a:solidFill>
                <a:latin typeface="+mn-lt"/>
              </a:rPr>
            </a:br>
            <a:r>
              <a:rPr lang="fr-CA" sz="3600" b="1" dirty="0">
                <a:solidFill>
                  <a:srgbClr val="0070C0"/>
                </a:solidFill>
                <a:latin typeface="+mn-lt"/>
              </a:rPr>
              <a:t>(total : 19 payées par l’UQAR)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00D237-AFBA-4DD6-8395-005C60395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45634"/>
            <a:ext cx="11277600" cy="4512365"/>
          </a:xfr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CA" sz="2800" dirty="0"/>
              <a:t>Alexis </a:t>
            </a:r>
            <a:r>
              <a:rPr lang="fr-CA" sz="2800" dirty="0" err="1"/>
              <a:t>Boudreault</a:t>
            </a:r>
            <a:r>
              <a:rPr lang="fr-CA" sz="2800" dirty="0"/>
              <a:t> :                           </a:t>
            </a:r>
            <a:r>
              <a:rPr lang="fr-CA" sz="2800" b="1" dirty="0">
                <a:solidFill>
                  <a:srgbClr val="FF0000"/>
                </a:solidFill>
              </a:rPr>
              <a:t>4,4</a:t>
            </a:r>
            <a:r>
              <a:rPr lang="fr-CA" sz="2800" dirty="0">
                <a:solidFill>
                  <a:srgbClr val="FF0000"/>
                </a:solidFill>
              </a:rPr>
              <a:t> libérations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Dany Héon</a:t>
            </a:r>
            <a:r>
              <a:rPr lang="fr-CA" sz="2800" dirty="0">
                <a:solidFill>
                  <a:srgbClr val="000000"/>
                </a:solidFill>
              </a:rPr>
              <a:t> :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                                      </a:t>
            </a: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4,4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 libérations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CA" sz="2800" dirty="0"/>
              <a:t>Hélène Montreuil :                           </a:t>
            </a:r>
            <a:r>
              <a:rPr lang="fr-CA" sz="2800" b="1" dirty="0">
                <a:solidFill>
                  <a:srgbClr val="FF0000"/>
                </a:solidFill>
              </a:rPr>
              <a:t>4,4</a:t>
            </a:r>
            <a:r>
              <a:rPr lang="fr-CA" sz="2800" dirty="0">
                <a:solidFill>
                  <a:srgbClr val="FF0000"/>
                </a:solidFill>
              </a:rPr>
              <a:t> libérations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fr-CA" sz="2800" dirty="0">
                <a:solidFill>
                  <a:srgbClr val="000000"/>
                </a:solidFill>
              </a:rPr>
              <a:t>Michèle 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Tessier-Baillargeon :          </a:t>
            </a:r>
            <a:r>
              <a:rPr lang="fr-CA" sz="2800" b="1" dirty="0">
                <a:solidFill>
                  <a:srgbClr val="FF0000"/>
                </a:solidFill>
              </a:rPr>
              <a:t>1,4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 libération 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(</a:t>
            </a:r>
            <a:r>
              <a:rPr lang="fr-CA" sz="2800" dirty="0">
                <a:solidFill>
                  <a:srgbClr val="000000"/>
                </a:solidFill>
              </a:rPr>
              <a:t>Hiver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2023)</a:t>
            </a:r>
            <a:endParaRPr lang="fr-CA" sz="2800" dirty="0"/>
          </a:p>
          <a:p>
            <a:pPr marL="0" indent="0">
              <a:spcAft>
                <a:spcPts val="600"/>
              </a:spcAft>
              <a:buNone/>
            </a:pPr>
            <a:r>
              <a:rPr lang="fr-CA" sz="2800" dirty="0" err="1"/>
              <a:t>Tchabagnan</a:t>
            </a:r>
            <a:r>
              <a:rPr lang="fr-CA" sz="2800" dirty="0"/>
              <a:t> Ayeva :                          </a:t>
            </a:r>
            <a:r>
              <a:rPr lang="fr-CA" sz="2800" b="1" dirty="0">
                <a:solidFill>
                  <a:srgbClr val="FF0000"/>
                </a:solidFill>
              </a:rPr>
              <a:t>4,4</a:t>
            </a:r>
            <a:r>
              <a:rPr lang="fr-CA" sz="2800" dirty="0">
                <a:solidFill>
                  <a:srgbClr val="FF0000"/>
                </a:solidFill>
              </a:rPr>
              <a:t> libérations</a:t>
            </a:r>
          </a:p>
        </p:txBody>
      </p:sp>
      <p:pic>
        <p:nvPicPr>
          <p:cNvPr id="5" name="Image 4" descr="Aperçu de l’image">
            <a:extLst>
              <a:ext uri="{FF2B5EF4-FFF2-40B4-BE49-F238E27FC236}">
                <a16:creationId xmlns:a16="http://schemas.microsoft.com/office/drawing/2014/main" id="{98A9EBC4-0B05-281B-D0B4-B892939CF9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554" y="5722453"/>
            <a:ext cx="3591446" cy="11355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03518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164</Words>
  <Application>Microsoft Office PowerPoint</Application>
  <PresentationFormat>Grand écran</PresentationFormat>
  <Paragraphs>22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</vt:lpstr>
      <vt:lpstr>Calibri Light</vt:lpstr>
      <vt:lpstr>Neue Haas Grotesk Text Pro</vt:lpstr>
      <vt:lpstr>Wingdings</vt:lpstr>
      <vt:lpstr>Thème Office</vt:lpstr>
      <vt:lpstr>Répartition des libérations syndicales payées par l’employeur  en 2022-2023</vt:lpstr>
      <vt:lpstr>Libérations syndicales régulières (3.10)  prises en 2022-2023 (total : 18 payées par l’UQAR)</vt:lpstr>
      <vt:lpstr>Libérations syndicales pour la négociation (3.11) 5 à l’été + 7 à l’automne 2022 + 7 à l’hiver 2023  (total : 19 payées par l’UQAR)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Tchabagnan Ayeva</dc:creator>
  <cp:lastModifiedBy>usager</cp:lastModifiedBy>
  <cp:revision>36</cp:revision>
  <dcterms:created xsi:type="dcterms:W3CDTF">2023-05-25T00:11:35Z</dcterms:created>
  <dcterms:modified xsi:type="dcterms:W3CDTF">2023-06-01T04:10:46Z</dcterms:modified>
</cp:coreProperties>
</file>