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2" r:id="rId1"/>
  </p:sldMasterIdLst>
  <p:notesMasterIdLst>
    <p:notesMasterId r:id="rId37"/>
  </p:notesMasterIdLst>
  <p:sldIdLst>
    <p:sldId id="256" r:id="rId2"/>
    <p:sldId id="257" r:id="rId3"/>
    <p:sldId id="258" r:id="rId4"/>
    <p:sldId id="259"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2" r:id="rId25"/>
    <p:sldId id="281" r:id="rId26"/>
    <p:sldId id="283" r:id="rId27"/>
    <p:sldId id="284" r:id="rId28"/>
    <p:sldId id="285" r:id="rId29"/>
    <p:sldId id="286" r:id="rId30"/>
    <p:sldId id="287" r:id="rId31"/>
    <p:sldId id="288" r:id="rId32"/>
    <p:sldId id="289" r:id="rId33"/>
    <p:sldId id="290" r:id="rId34"/>
    <p:sldId id="291" r:id="rId35"/>
    <p:sldId id="292" r:id="rId3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67D47C-5468-48DA-B6C4-E33367F2541E}" type="datetimeFigureOut">
              <a:rPr lang="fr-CA" smtClean="0"/>
              <a:t>2021-03-31</a:t>
            </a:fld>
            <a:endParaRPr lang="fr-CA"/>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782E08-D672-45FD-A3F7-C9029B1BA016}" type="slidenum">
              <a:rPr lang="fr-CA" smtClean="0"/>
              <a:t>‹N°›</a:t>
            </a:fld>
            <a:endParaRPr lang="fr-CA"/>
          </a:p>
        </p:txBody>
      </p:sp>
    </p:spTree>
    <p:extLst>
      <p:ext uri="{BB962C8B-B14F-4D97-AF65-F5344CB8AC3E}">
        <p14:creationId xmlns:p14="http://schemas.microsoft.com/office/powerpoint/2010/main" val="896480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DE6C8-AB1D-4204-BC9C-3366B0BF0435}"/>
              </a:ext>
            </a:extLst>
          </p:cNvPr>
          <p:cNvSpPr>
            <a:spLocks noGrp="1"/>
          </p:cNvSpPr>
          <p:nvPr>
            <p:ph type="ctrTitle"/>
          </p:nvPr>
        </p:nvSpPr>
        <p:spPr>
          <a:xfrm>
            <a:off x="678426" y="889820"/>
            <a:ext cx="9989574" cy="3598606"/>
          </a:xfrm>
        </p:spPr>
        <p:txBody>
          <a:bodyPr anchor="t">
            <a:normAutofit/>
          </a:bodyPr>
          <a:lstStyle>
            <a:lvl1pPr algn="l">
              <a:defRPr sz="5400"/>
            </a:lvl1pPr>
          </a:lstStyle>
          <a:p>
            <a:r>
              <a:rPr lang="en-US" dirty="0"/>
              <a:t>Click to edit Master title style</a:t>
            </a:r>
          </a:p>
        </p:txBody>
      </p:sp>
      <p:sp>
        <p:nvSpPr>
          <p:cNvPr id="3" name="Subtitle 2">
            <a:extLst>
              <a:ext uri="{FF2B5EF4-FFF2-40B4-BE49-F238E27FC236}">
                <a16:creationId xmlns:a16="http://schemas.microsoft.com/office/drawing/2014/main" id="{7A7B9009-EE50-4EE5-B6EB-CD6EC83D3FA3}"/>
              </a:ext>
            </a:extLst>
          </p:cNvPr>
          <p:cNvSpPr>
            <a:spLocks noGrp="1"/>
          </p:cNvSpPr>
          <p:nvPr>
            <p:ph type="subTitle" idx="1"/>
          </p:nvPr>
        </p:nvSpPr>
        <p:spPr>
          <a:xfrm>
            <a:off x="678426" y="4488426"/>
            <a:ext cx="6991776" cy="130277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99C8667E-058A-436F-B8EA-5B3A99D43D09}"/>
              </a:ext>
            </a:extLst>
          </p:cNvPr>
          <p:cNvSpPr>
            <a:spLocks noGrp="1"/>
          </p:cNvSpPr>
          <p:nvPr>
            <p:ph type="dt" sz="half" idx="10"/>
          </p:nvPr>
        </p:nvSpPr>
        <p:spPr/>
        <p:txBody>
          <a:bodyPr/>
          <a:lstStyle/>
          <a:p>
            <a:fld id="{A20FA8FA-E92B-4501-AAAD-9786D287B624}" type="datetime1">
              <a:rPr lang="en-US" smtClean="0"/>
              <a:t>3/31/2021</a:t>
            </a:fld>
            <a:endParaRPr lang="en-US"/>
          </a:p>
        </p:txBody>
      </p:sp>
      <p:sp>
        <p:nvSpPr>
          <p:cNvPr id="5" name="Footer Placeholder 4">
            <a:extLst>
              <a:ext uri="{FF2B5EF4-FFF2-40B4-BE49-F238E27FC236}">
                <a16:creationId xmlns:a16="http://schemas.microsoft.com/office/drawing/2014/main" id="{52680305-1AD7-482D-BFFD-6CDB83AB39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5762A1-52E9-402D-B65E-DF193E44CE83}"/>
              </a:ext>
            </a:extLst>
          </p:cNvPr>
          <p:cNvSpPr>
            <a:spLocks noGrp="1"/>
          </p:cNvSpPr>
          <p:nvPr>
            <p:ph type="sldNum" sz="quarter" idx="12"/>
          </p:nvPr>
        </p:nvSpPr>
        <p:spPr/>
        <p:txBody>
          <a:bodyPr/>
          <a:lstStyle/>
          <a:p>
            <a:fld id="{C3DB2ADC-AF19-4574-8C10-79B5B04FCA27}" type="slidenum">
              <a:rPr lang="en-US" smtClean="0"/>
              <a:t>‹N°›</a:t>
            </a:fld>
            <a:endParaRPr lang="en-US"/>
          </a:p>
        </p:txBody>
      </p:sp>
    </p:spTree>
    <p:extLst>
      <p:ext uri="{BB962C8B-B14F-4D97-AF65-F5344CB8AC3E}">
        <p14:creationId xmlns:p14="http://schemas.microsoft.com/office/powerpoint/2010/main" val="1480820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59C1-C098-4BF4-A55D-782F4E606B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343C7E-1E8B-4D38-9B81-1AA2A8978E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A70B00-53AE-4D3F-91BE-A8D789ED9864}"/>
              </a:ext>
            </a:extLst>
          </p:cNvPr>
          <p:cNvSpPr>
            <a:spLocks noGrp="1"/>
          </p:cNvSpPr>
          <p:nvPr>
            <p:ph type="dt" sz="half" idx="10"/>
          </p:nvPr>
        </p:nvSpPr>
        <p:spPr/>
        <p:txBody>
          <a:bodyPr/>
          <a:lstStyle/>
          <a:p>
            <a:fld id="{E53202BA-345E-46EA-BB64-E7E3809677B4}" type="datetime1">
              <a:rPr lang="en-US" smtClean="0"/>
              <a:t>3/31/2021</a:t>
            </a:fld>
            <a:endParaRPr lang="en-US"/>
          </a:p>
        </p:txBody>
      </p:sp>
      <p:sp>
        <p:nvSpPr>
          <p:cNvPr id="5" name="Footer Placeholder 4">
            <a:extLst>
              <a:ext uri="{FF2B5EF4-FFF2-40B4-BE49-F238E27FC236}">
                <a16:creationId xmlns:a16="http://schemas.microsoft.com/office/drawing/2014/main" id="{06647FC7-8124-4F70-A849-B6BCC5189C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7CEBE4-50DC-47DB-B699-CCC024336C9F}"/>
              </a:ext>
            </a:extLst>
          </p:cNvPr>
          <p:cNvSpPr>
            <a:spLocks noGrp="1"/>
          </p:cNvSpPr>
          <p:nvPr>
            <p:ph type="sldNum" sz="quarter" idx="12"/>
          </p:nvPr>
        </p:nvSpPr>
        <p:spPr/>
        <p:txBody>
          <a:bodyPr/>
          <a:lstStyle/>
          <a:p>
            <a:fld id="{C3DB2ADC-AF19-4574-8C10-79B5B04FCA27}" type="slidenum">
              <a:rPr lang="en-US" smtClean="0"/>
              <a:t>‹N°›</a:t>
            </a:fld>
            <a:endParaRPr lang="en-US"/>
          </a:p>
        </p:txBody>
      </p:sp>
    </p:spTree>
    <p:extLst>
      <p:ext uri="{BB962C8B-B14F-4D97-AF65-F5344CB8AC3E}">
        <p14:creationId xmlns:p14="http://schemas.microsoft.com/office/powerpoint/2010/main" val="726685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418279-D3B8-4C6A-AB74-9DE377771270}"/>
              </a:ext>
            </a:extLst>
          </p:cNvPr>
          <p:cNvSpPr>
            <a:spLocks noGrp="1"/>
          </p:cNvSpPr>
          <p:nvPr>
            <p:ph type="title" orient="vert"/>
          </p:nvPr>
        </p:nvSpPr>
        <p:spPr>
          <a:xfrm>
            <a:off x="9242322" y="997974"/>
            <a:ext cx="2349043" cy="4984956"/>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28F733C-9309-4197-BACA-207CDC8935C9}"/>
              </a:ext>
            </a:extLst>
          </p:cNvPr>
          <p:cNvSpPr>
            <a:spLocks noGrp="1"/>
          </p:cNvSpPr>
          <p:nvPr>
            <p:ph type="body" orient="vert" idx="1"/>
          </p:nvPr>
        </p:nvSpPr>
        <p:spPr>
          <a:xfrm>
            <a:off x="838200" y="997973"/>
            <a:ext cx="8404122" cy="498495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6ACD4D0-5BE6-412D-B08B-5DFFD593513E}"/>
              </a:ext>
            </a:extLst>
          </p:cNvPr>
          <p:cNvSpPr>
            <a:spLocks noGrp="1"/>
          </p:cNvSpPr>
          <p:nvPr>
            <p:ph type="dt" sz="half" idx="10"/>
          </p:nvPr>
        </p:nvSpPr>
        <p:spPr/>
        <p:txBody>
          <a:bodyPr/>
          <a:lstStyle/>
          <a:p>
            <a:fld id="{85727BFF-E6F5-4391-89FF-D1CBD476AD86}" type="datetime1">
              <a:rPr lang="en-US" smtClean="0"/>
              <a:t>3/31/2021</a:t>
            </a:fld>
            <a:endParaRPr lang="en-US"/>
          </a:p>
        </p:txBody>
      </p:sp>
      <p:sp>
        <p:nvSpPr>
          <p:cNvPr id="5" name="Footer Placeholder 4">
            <a:extLst>
              <a:ext uri="{FF2B5EF4-FFF2-40B4-BE49-F238E27FC236}">
                <a16:creationId xmlns:a16="http://schemas.microsoft.com/office/drawing/2014/main" id="{55021651-B786-4A39-A10F-F5231D0A2C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504D2D-9379-40DE-9F45-3004BE54F16B}"/>
              </a:ext>
            </a:extLst>
          </p:cNvPr>
          <p:cNvSpPr>
            <a:spLocks noGrp="1"/>
          </p:cNvSpPr>
          <p:nvPr>
            <p:ph type="sldNum" sz="quarter" idx="12"/>
          </p:nvPr>
        </p:nvSpPr>
        <p:spPr/>
        <p:txBody>
          <a:bodyPr/>
          <a:lstStyle/>
          <a:p>
            <a:fld id="{C3DB2ADC-AF19-4574-8C10-79B5B04FCA27}" type="slidenum">
              <a:rPr lang="en-US" smtClean="0"/>
              <a:t>‹N°›</a:t>
            </a:fld>
            <a:endParaRPr lang="en-US"/>
          </a:p>
        </p:txBody>
      </p:sp>
    </p:spTree>
    <p:extLst>
      <p:ext uri="{BB962C8B-B14F-4D97-AF65-F5344CB8AC3E}">
        <p14:creationId xmlns:p14="http://schemas.microsoft.com/office/powerpoint/2010/main" val="1185509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7CA6-BFD9-4CB1-8892-F6B062E824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CDA8C3-9C0C-4E52-9A62-E4DB159E6B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C3EC35-E02F-41FF-9232-F90692A902FC}"/>
              </a:ext>
            </a:extLst>
          </p:cNvPr>
          <p:cNvSpPr>
            <a:spLocks noGrp="1"/>
          </p:cNvSpPr>
          <p:nvPr>
            <p:ph type="dt" sz="half" idx="10"/>
          </p:nvPr>
        </p:nvSpPr>
        <p:spPr/>
        <p:txBody>
          <a:bodyPr/>
          <a:lstStyle/>
          <a:p>
            <a:fld id="{0D0C4175-9D49-46D6-AA12-8CFE27DF7C36}" type="datetime1">
              <a:rPr lang="en-US" smtClean="0"/>
              <a:t>3/31/2021</a:t>
            </a:fld>
            <a:endParaRPr lang="en-US"/>
          </a:p>
        </p:txBody>
      </p:sp>
      <p:sp>
        <p:nvSpPr>
          <p:cNvPr id="5" name="Footer Placeholder 4">
            <a:extLst>
              <a:ext uri="{FF2B5EF4-FFF2-40B4-BE49-F238E27FC236}">
                <a16:creationId xmlns:a16="http://schemas.microsoft.com/office/drawing/2014/main" id="{39D13D38-5DF1-443B-8A12-71E834FDC6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E644A-4A37-4757-9809-5B035E2874E6}"/>
              </a:ext>
            </a:extLst>
          </p:cNvPr>
          <p:cNvSpPr>
            <a:spLocks noGrp="1"/>
          </p:cNvSpPr>
          <p:nvPr>
            <p:ph type="sldNum" sz="quarter" idx="12"/>
          </p:nvPr>
        </p:nvSpPr>
        <p:spPr/>
        <p:txBody>
          <a:bodyPr/>
          <a:lstStyle/>
          <a:p>
            <a:fld id="{C3DB2ADC-AF19-4574-8C10-79B5B04FCA27}" type="slidenum">
              <a:rPr lang="en-US" smtClean="0"/>
              <a:t>‹N°›</a:t>
            </a:fld>
            <a:endParaRPr lang="en-US"/>
          </a:p>
        </p:txBody>
      </p:sp>
    </p:spTree>
    <p:extLst>
      <p:ext uri="{BB962C8B-B14F-4D97-AF65-F5344CB8AC3E}">
        <p14:creationId xmlns:p14="http://schemas.microsoft.com/office/powerpoint/2010/main" val="653376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578B-CD85-4BF1-A729-E8E8079B595F}"/>
              </a:ext>
            </a:extLst>
          </p:cNvPr>
          <p:cNvSpPr>
            <a:spLocks noGrp="1"/>
          </p:cNvSpPr>
          <p:nvPr>
            <p:ph type="title"/>
          </p:nvPr>
        </p:nvSpPr>
        <p:spPr>
          <a:xfrm>
            <a:off x="715383" y="1709738"/>
            <a:ext cx="10632067"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A58448C1-C13F-4826-8347-EEB00A6643D6}"/>
              </a:ext>
            </a:extLst>
          </p:cNvPr>
          <p:cNvSpPr>
            <a:spLocks noGrp="1"/>
          </p:cNvSpPr>
          <p:nvPr>
            <p:ph type="body" idx="1"/>
          </p:nvPr>
        </p:nvSpPr>
        <p:spPr>
          <a:xfrm>
            <a:off x="715383" y="4589463"/>
            <a:ext cx="1063206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6546A-957F-4C4D-9744-1177AD258E10}"/>
              </a:ext>
            </a:extLst>
          </p:cNvPr>
          <p:cNvSpPr>
            <a:spLocks noGrp="1"/>
          </p:cNvSpPr>
          <p:nvPr>
            <p:ph type="dt" sz="half" idx="10"/>
          </p:nvPr>
        </p:nvSpPr>
        <p:spPr/>
        <p:txBody>
          <a:bodyPr/>
          <a:lstStyle/>
          <a:p>
            <a:fld id="{16C35DC8-EE1B-4CCD-8202-D2C07BF6E499}" type="datetime1">
              <a:rPr lang="en-US" smtClean="0"/>
              <a:t>3/31/2021</a:t>
            </a:fld>
            <a:endParaRPr lang="en-US"/>
          </a:p>
        </p:txBody>
      </p:sp>
      <p:sp>
        <p:nvSpPr>
          <p:cNvPr id="5" name="Footer Placeholder 4">
            <a:extLst>
              <a:ext uri="{FF2B5EF4-FFF2-40B4-BE49-F238E27FC236}">
                <a16:creationId xmlns:a16="http://schemas.microsoft.com/office/drawing/2014/main" id="{B1DB149C-CC63-4E3A-A83D-EF637EB519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B94775-7982-41EC-B584-D51224D38F77}"/>
              </a:ext>
            </a:extLst>
          </p:cNvPr>
          <p:cNvSpPr>
            <a:spLocks noGrp="1"/>
          </p:cNvSpPr>
          <p:nvPr>
            <p:ph type="sldNum" sz="quarter" idx="12"/>
          </p:nvPr>
        </p:nvSpPr>
        <p:spPr/>
        <p:txBody>
          <a:bodyPr/>
          <a:lstStyle/>
          <a:p>
            <a:fld id="{C3DB2ADC-AF19-4574-8C10-79B5B04FCA27}" type="slidenum">
              <a:rPr lang="en-US" smtClean="0"/>
              <a:t>‹N°›</a:t>
            </a:fld>
            <a:endParaRPr lang="en-US"/>
          </a:p>
        </p:txBody>
      </p:sp>
    </p:spTree>
    <p:extLst>
      <p:ext uri="{BB962C8B-B14F-4D97-AF65-F5344CB8AC3E}">
        <p14:creationId xmlns:p14="http://schemas.microsoft.com/office/powerpoint/2010/main" val="32291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4BD8-507D-48E4-A624-F16A741C3609}"/>
              </a:ext>
            </a:extLst>
          </p:cNvPr>
          <p:cNvSpPr>
            <a:spLocks noGrp="1"/>
          </p:cNvSpPr>
          <p:nvPr>
            <p:ph type="title"/>
          </p:nvPr>
        </p:nvSpPr>
        <p:spPr>
          <a:xfrm>
            <a:off x="700635" y="922096"/>
            <a:ext cx="10691265" cy="1127930"/>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810A07E4-3A39-457C-A059-7DFB6039D947}"/>
              </a:ext>
            </a:extLst>
          </p:cNvPr>
          <p:cNvSpPr>
            <a:spLocks noGrp="1"/>
          </p:cNvSpPr>
          <p:nvPr>
            <p:ph sz="half" idx="1"/>
          </p:nvPr>
        </p:nvSpPr>
        <p:spPr>
          <a:xfrm>
            <a:off x="715383" y="2128684"/>
            <a:ext cx="5304417"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B141E17-47CE-4A78-B0FA-0E9786DA67C5}"/>
              </a:ext>
            </a:extLst>
          </p:cNvPr>
          <p:cNvSpPr>
            <a:spLocks noGrp="1"/>
          </p:cNvSpPr>
          <p:nvPr>
            <p:ph sz="half" idx="2"/>
          </p:nvPr>
        </p:nvSpPr>
        <p:spPr>
          <a:xfrm>
            <a:off x="6172200" y="2128684"/>
            <a:ext cx="5219700"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89F02C13-D3ED-4044-9716-F29D79A184C9}"/>
              </a:ext>
            </a:extLst>
          </p:cNvPr>
          <p:cNvSpPr>
            <a:spLocks noGrp="1"/>
          </p:cNvSpPr>
          <p:nvPr>
            <p:ph type="dt" sz="half" idx="10"/>
          </p:nvPr>
        </p:nvSpPr>
        <p:spPr/>
        <p:txBody>
          <a:bodyPr/>
          <a:lstStyle/>
          <a:p>
            <a:fld id="{A1C20A48-7730-4D07-9600-669D28664D17}" type="datetime1">
              <a:rPr lang="en-US" smtClean="0"/>
              <a:t>3/31/2021</a:t>
            </a:fld>
            <a:endParaRPr lang="en-US"/>
          </a:p>
        </p:txBody>
      </p:sp>
      <p:sp>
        <p:nvSpPr>
          <p:cNvPr id="6" name="Footer Placeholder 5">
            <a:extLst>
              <a:ext uri="{FF2B5EF4-FFF2-40B4-BE49-F238E27FC236}">
                <a16:creationId xmlns:a16="http://schemas.microsoft.com/office/drawing/2014/main" id="{8AF334AD-FB29-4355-B5CF-85E61B4F34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5AA154-790C-4774-9C21-8C543E733F26}"/>
              </a:ext>
            </a:extLst>
          </p:cNvPr>
          <p:cNvSpPr>
            <a:spLocks noGrp="1"/>
          </p:cNvSpPr>
          <p:nvPr>
            <p:ph type="sldNum" sz="quarter" idx="12"/>
          </p:nvPr>
        </p:nvSpPr>
        <p:spPr/>
        <p:txBody>
          <a:bodyPr/>
          <a:lstStyle/>
          <a:p>
            <a:fld id="{C3DB2ADC-AF19-4574-8C10-79B5B04FCA27}" type="slidenum">
              <a:rPr lang="en-US" smtClean="0"/>
              <a:t>‹N°›</a:t>
            </a:fld>
            <a:endParaRPr lang="en-US"/>
          </a:p>
        </p:txBody>
      </p:sp>
    </p:spTree>
    <p:extLst>
      <p:ext uri="{BB962C8B-B14F-4D97-AF65-F5344CB8AC3E}">
        <p14:creationId xmlns:p14="http://schemas.microsoft.com/office/powerpoint/2010/main" val="2540690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DD35-7673-4F88-86B0-634883B5E345}"/>
              </a:ext>
            </a:extLst>
          </p:cNvPr>
          <p:cNvSpPr>
            <a:spLocks noGrp="1"/>
          </p:cNvSpPr>
          <p:nvPr>
            <p:ph type="title"/>
          </p:nvPr>
        </p:nvSpPr>
        <p:spPr>
          <a:xfrm>
            <a:off x="685887" y="929148"/>
            <a:ext cx="10640005" cy="761540"/>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5EC820D7-3E0B-47C6-A583-C4C839C5AF03}"/>
              </a:ext>
            </a:extLst>
          </p:cNvPr>
          <p:cNvSpPr>
            <a:spLocks noGrp="1"/>
          </p:cNvSpPr>
          <p:nvPr>
            <p:ph type="body" idx="1"/>
          </p:nvPr>
        </p:nvSpPr>
        <p:spPr>
          <a:xfrm>
            <a:off x="715384" y="1681163"/>
            <a:ext cx="5282192"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6A839A7B-97D5-400F-B802-A0FF28FE9F15}"/>
              </a:ext>
            </a:extLst>
          </p:cNvPr>
          <p:cNvSpPr>
            <a:spLocks noGrp="1"/>
          </p:cNvSpPr>
          <p:nvPr>
            <p:ph sz="half" idx="2"/>
          </p:nvPr>
        </p:nvSpPr>
        <p:spPr>
          <a:xfrm>
            <a:off x="715384" y="2505075"/>
            <a:ext cx="5282192" cy="342377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2E0ECA2-DBF1-4681-9DFA-93AFD1B371DB}"/>
              </a:ext>
            </a:extLst>
          </p:cNvPr>
          <p:cNvSpPr>
            <a:spLocks noGrp="1"/>
          </p:cNvSpPr>
          <p:nvPr>
            <p:ph type="body" sz="quarter" idx="3"/>
          </p:nvPr>
        </p:nvSpPr>
        <p:spPr>
          <a:xfrm>
            <a:off x="6172200" y="1681163"/>
            <a:ext cx="5183188"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390EBBBB-517F-4ED7-9E51-CF0F7590B4D4}"/>
              </a:ext>
            </a:extLst>
          </p:cNvPr>
          <p:cNvSpPr>
            <a:spLocks noGrp="1"/>
          </p:cNvSpPr>
          <p:nvPr>
            <p:ph sz="quarter" idx="4"/>
          </p:nvPr>
        </p:nvSpPr>
        <p:spPr>
          <a:xfrm>
            <a:off x="6172200" y="2505075"/>
            <a:ext cx="5183188" cy="34237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511B5C7-1E37-478F-B4B0-C7202FFE41B9}"/>
              </a:ext>
            </a:extLst>
          </p:cNvPr>
          <p:cNvSpPr>
            <a:spLocks noGrp="1"/>
          </p:cNvSpPr>
          <p:nvPr>
            <p:ph type="dt" sz="half" idx="10"/>
          </p:nvPr>
        </p:nvSpPr>
        <p:spPr/>
        <p:txBody>
          <a:bodyPr/>
          <a:lstStyle/>
          <a:p>
            <a:fld id="{1321B004-17B8-437A-B7CC-8B45D1A7F9B1}" type="datetime1">
              <a:rPr lang="en-US" smtClean="0"/>
              <a:t>3/31/2021</a:t>
            </a:fld>
            <a:endParaRPr lang="en-US"/>
          </a:p>
        </p:txBody>
      </p:sp>
      <p:sp>
        <p:nvSpPr>
          <p:cNvPr id="8" name="Footer Placeholder 7">
            <a:extLst>
              <a:ext uri="{FF2B5EF4-FFF2-40B4-BE49-F238E27FC236}">
                <a16:creationId xmlns:a16="http://schemas.microsoft.com/office/drawing/2014/main" id="{9153F7EF-507C-4CB3-86C5-8B34FFFC1D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8E3DEA6-E4EB-4C2A-8B4F-55EC965B6219}"/>
              </a:ext>
            </a:extLst>
          </p:cNvPr>
          <p:cNvSpPr>
            <a:spLocks noGrp="1"/>
          </p:cNvSpPr>
          <p:nvPr>
            <p:ph type="sldNum" sz="quarter" idx="12"/>
          </p:nvPr>
        </p:nvSpPr>
        <p:spPr/>
        <p:txBody>
          <a:bodyPr/>
          <a:lstStyle/>
          <a:p>
            <a:fld id="{C3DB2ADC-AF19-4574-8C10-79B5B04FCA27}" type="slidenum">
              <a:rPr lang="en-US" smtClean="0"/>
              <a:t>‹N°›</a:t>
            </a:fld>
            <a:endParaRPr lang="en-US"/>
          </a:p>
        </p:txBody>
      </p:sp>
    </p:spTree>
    <p:extLst>
      <p:ext uri="{BB962C8B-B14F-4D97-AF65-F5344CB8AC3E}">
        <p14:creationId xmlns:p14="http://schemas.microsoft.com/office/powerpoint/2010/main" val="3988345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2964-A933-4B98-A141-A4B316DAFA9F}"/>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5D684C9D-23DA-42B0-9DD3-7592F72E8DC9}"/>
              </a:ext>
            </a:extLst>
          </p:cNvPr>
          <p:cNvSpPr>
            <a:spLocks noGrp="1"/>
          </p:cNvSpPr>
          <p:nvPr>
            <p:ph type="dt" sz="half" idx="10"/>
          </p:nvPr>
        </p:nvSpPr>
        <p:spPr/>
        <p:txBody>
          <a:bodyPr/>
          <a:lstStyle/>
          <a:p>
            <a:fld id="{D993A850-DF73-4B96-ADA9-A7677EF1EA99}" type="datetime1">
              <a:rPr lang="en-US" smtClean="0"/>
              <a:t>3/31/2021</a:t>
            </a:fld>
            <a:endParaRPr lang="en-US"/>
          </a:p>
        </p:txBody>
      </p:sp>
      <p:sp>
        <p:nvSpPr>
          <p:cNvPr id="4" name="Footer Placeholder 3">
            <a:extLst>
              <a:ext uri="{FF2B5EF4-FFF2-40B4-BE49-F238E27FC236}">
                <a16:creationId xmlns:a16="http://schemas.microsoft.com/office/drawing/2014/main" id="{68BF8F05-876F-49D8-AE30-5BB2A91ECD5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53D20DA-9260-4577-BB51-789570A243AF}"/>
              </a:ext>
            </a:extLst>
          </p:cNvPr>
          <p:cNvSpPr>
            <a:spLocks noGrp="1"/>
          </p:cNvSpPr>
          <p:nvPr>
            <p:ph type="sldNum" sz="quarter" idx="12"/>
          </p:nvPr>
        </p:nvSpPr>
        <p:spPr/>
        <p:txBody>
          <a:bodyPr/>
          <a:lstStyle/>
          <a:p>
            <a:fld id="{C3DB2ADC-AF19-4574-8C10-79B5B04FCA27}" type="slidenum">
              <a:rPr lang="en-US" smtClean="0"/>
              <a:t>‹N°›</a:t>
            </a:fld>
            <a:endParaRPr lang="en-US"/>
          </a:p>
        </p:txBody>
      </p:sp>
    </p:spTree>
    <p:extLst>
      <p:ext uri="{BB962C8B-B14F-4D97-AF65-F5344CB8AC3E}">
        <p14:creationId xmlns:p14="http://schemas.microsoft.com/office/powerpoint/2010/main" val="781425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2C1F24-E0A1-45A7-8EF5-92CD9799341C}"/>
              </a:ext>
            </a:extLst>
          </p:cNvPr>
          <p:cNvSpPr>
            <a:spLocks noGrp="1"/>
          </p:cNvSpPr>
          <p:nvPr>
            <p:ph type="dt" sz="half" idx="10"/>
          </p:nvPr>
        </p:nvSpPr>
        <p:spPr/>
        <p:txBody>
          <a:bodyPr/>
          <a:lstStyle/>
          <a:p>
            <a:fld id="{EFD14E95-3988-4946-97A9-8DB2F680CFD0}" type="datetime1">
              <a:rPr lang="en-US" smtClean="0"/>
              <a:t>3/31/2021</a:t>
            </a:fld>
            <a:endParaRPr lang="en-US"/>
          </a:p>
        </p:txBody>
      </p:sp>
      <p:sp>
        <p:nvSpPr>
          <p:cNvPr id="3" name="Footer Placeholder 2">
            <a:extLst>
              <a:ext uri="{FF2B5EF4-FFF2-40B4-BE49-F238E27FC236}">
                <a16:creationId xmlns:a16="http://schemas.microsoft.com/office/drawing/2014/main" id="{3E021C19-210E-46B0-9036-5D8AECC926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880FEF-487E-44DF-8615-DF2210419602}"/>
              </a:ext>
            </a:extLst>
          </p:cNvPr>
          <p:cNvSpPr>
            <a:spLocks noGrp="1"/>
          </p:cNvSpPr>
          <p:nvPr>
            <p:ph type="sldNum" sz="quarter" idx="12"/>
          </p:nvPr>
        </p:nvSpPr>
        <p:spPr/>
        <p:txBody>
          <a:bodyPr/>
          <a:lstStyle/>
          <a:p>
            <a:fld id="{C3DB2ADC-AF19-4574-8C10-79B5B04FCA27}" type="slidenum">
              <a:rPr lang="en-US" smtClean="0"/>
              <a:t>‹N°›</a:t>
            </a:fld>
            <a:endParaRPr lang="en-US"/>
          </a:p>
        </p:txBody>
      </p:sp>
    </p:spTree>
    <p:extLst>
      <p:ext uri="{BB962C8B-B14F-4D97-AF65-F5344CB8AC3E}">
        <p14:creationId xmlns:p14="http://schemas.microsoft.com/office/powerpoint/2010/main" val="722752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568EE-74C8-43A6-90BC-2DDD965CF64A}"/>
              </a:ext>
            </a:extLst>
          </p:cNvPr>
          <p:cNvSpPr>
            <a:spLocks noGrp="1"/>
          </p:cNvSpPr>
          <p:nvPr>
            <p:ph type="title"/>
          </p:nvPr>
        </p:nvSpPr>
        <p:spPr>
          <a:xfrm>
            <a:off x="678426" y="781665"/>
            <a:ext cx="4093599" cy="1223452"/>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971C35AC-CAE3-48CF-A3E4-A075C9FDD7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D9D03EA-5FAD-4609-A2B8-624E426847E3}"/>
              </a:ext>
            </a:extLst>
          </p:cNvPr>
          <p:cNvSpPr>
            <a:spLocks noGrp="1"/>
          </p:cNvSpPr>
          <p:nvPr>
            <p:ph type="body" sz="half" idx="2"/>
          </p:nvPr>
        </p:nvSpPr>
        <p:spPr>
          <a:xfrm>
            <a:off x="688258" y="2315497"/>
            <a:ext cx="4093599" cy="35534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B58D2EA-2191-4216-B64D-067BDFE12375}"/>
              </a:ext>
            </a:extLst>
          </p:cNvPr>
          <p:cNvSpPr>
            <a:spLocks noGrp="1"/>
          </p:cNvSpPr>
          <p:nvPr>
            <p:ph type="dt" sz="half" idx="10"/>
          </p:nvPr>
        </p:nvSpPr>
        <p:spPr/>
        <p:txBody>
          <a:bodyPr/>
          <a:lstStyle/>
          <a:p>
            <a:fld id="{74D7FB42-C684-4988-AB53-61D3505D5D00}" type="datetime1">
              <a:rPr lang="en-US" smtClean="0"/>
              <a:t>3/31/2021</a:t>
            </a:fld>
            <a:endParaRPr lang="en-US"/>
          </a:p>
        </p:txBody>
      </p:sp>
      <p:sp>
        <p:nvSpPr>
          <p:cNvPr id="6" name="Footer Placeholder 5">
            <a:extLst>
              <a:ext uri="{FF2B5EF4-FFF2-40B4-BE49-F238E27FC236}">
                <a16:creationId xmlns:a16="http://schemas.microsoft.com/office/drawing/2014/main" id="{78042128-DAB4-481C-BEE6-3523E8E88B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50E382-C500-4A4C-A7C6-43860383AB91}"/>
              </a:ext>
            </a:extLst>
          </p:cNvPr>
          <p:cNvSpPr>
            <a:spLocks noGrp="1"/>
          </p:cNvSpPr>
          <p:nvPr>
            <p:ph type="sldNum" sz="quarter" idx="12"/>
          </p:nvPr>
        </p:nvSpPr>
        <p:spPr/>
        <p:txBody>
          <a:bodyPr/>
          <a:lstStyle/>
          <a:p>
            <a:fld id="{C3DB2ADC-AF19-4574-8C10-79B5B04FCA27}" type="slidenum">
              <a:rPr lang="en-US" smtClean="0"/>
              <a:t>‹N°›</a:t>
            </a:fld>
            <a:endParaRPr lang="en-US"/>
          </a:p>
        </p:txBody>
      </p:sp>
    </p:spTree>
    <p:extLst>
      <p:ext uri="{BB962C8B-B14F-4D97-AF65-F5344CB8AC3E}">
        <p14:creationId xmlns:p14="http://schemas.microsoft.com/office/powerpoint/2010/main" val="2140993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E98B-EACF-4251-A8AF-0D9EDD17C664}"/>
              </a:ext>
            </a:extLst>
          </p:cNvPr>
          <p:cNvSpPr>
            <a:spLocks noGrp="1"/>
          </p:cNvSpPr>
          <p:nvPr>
            <p:ph type="title"/>
          </p:nvPr>
        </p:nvSpPr>
        <p:spPr>
          <a:xfrm>
            <a:off x="683342" y="1066800"/>
            <a:ext cx="4103431" cy="1317523"/>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3905F473-761A-4002-AF70-9FF878D0139E}"/>
              </a:ext>
            </a:extLst>
          </p:cNvPr>
          <p:cNvSpPr>
            <a:spLocks noGrp="1"/>
          </p:cNvSpPr>
          <p:nvPr>
            <p:ph type="pic" idx="1"/>
          </p:nvPr>
        </p:nvSpPr>
        <p:spPr>
          <a:xfrm>
            <a:off x="5183188" y="1066800"/>
            <a:ext cx="6172200" cy="4794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A0C2E6A-F834-4540-BB00-E13CB45DC362}"/>
              </a:ext>
            </a:extLst>
          </p:cNvPr>
          <p:cNvSpPr>
            <a:spLocks noGrp="1"/>
          </p:cNvSpPr>
          <p:nvPr>
            <p:ph type="body" sz="half" idx="2"/>
          </p:nvPr>
        </p:nvSpPr>
        <p:spPr>
          <a:xfrm>
            <a:off x="683342" y="2552700"/>
            <a:ext cx="4103431" cy="3316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0C38EAB-AD63-415C-B263-BA1D8FBE3CB0}"/>
              </a:ext>
            </a:extLst>
          </p:cNvPr>
          <p:cNvSpPr>
            <a:spLocks noGrp="1"/>
          </p:cNvSpPr>
          <p:nvPr>
            <p:ph type="dt" sz="half" idx="10"/>
          </p:nvPr>
        </p:nvSpPr>
        <p:spPr/>
        <p:txBody>
          <a:bodyPr/>
          <a:lstStyle/>
          <a:p>
            <a:fld id="{95FAD948-60AB-4718-A93D-580D5BD531FB}" type="datetime1">
              <a:rPr lang="en-US" smtClean="0"/>
              <a:t>3/31/2021</a:t>
            </a:fld>
            <a:endParaRPr lang="en-US"/>
          </a:p>
        </p:txBody>
      </p:sp>
      <p:sp>
        <p:nvSpPr>
          <p:cNvPr id="6" name="Footer Placeholder 5">
            <a:extLst>
              <a:ext uri="{FF2B5EF4-FFF2-40B4-BE49-F238E27FC236}">
                <a16:creationId xmlns:a16="http://schemas.microsoft.com/office/drawing/2014/main" id="{422E5541-B6DE-45E8-BCFE-0DFC4F5740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B78D45-289B-46AF-8CB9-E6150BEA17ED}"/>
              </a:ext>
            </a:extLst>
          </p:cNvPr>
          <p:cNvSpPr>
            <a:spLocks noGrp="1"/>
          </p:cNvSpPr>
          <p:nvPr>
            <p:ph type="sldNum" sz="quarter" idx="12"/>
          </p:nvPr>
        </p:nvSpPr>
        <p:spPr/>
        <p:txBody>
          <a:bodyPr/>
          <a:lstStyle/>
          <a:p>
            <a:fld id="{C3DB2ADC-AF19-4574-8C10-79B5B04FCA27}" type="slidenum">
              <a:rPr lang="en-US" smtClean="0"/>
              <a:t>‹N°›</a:t>
            </a:fld>
            <a:endParaRPr lang="en-US"/>
          </a:p>
        </p:txBody>
      </p:sp>
    </p:spTree>
    <p:extLst>
      <p:ext uri="{BB962C8B-B14F-4D97-AF65-F5344CB8AC3E}">
        <p14:creationId xmlns:p14="http://schemas.microsoft.com/office/powerpoint/2010/main" val="3828288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A362AC-B59F-4AC7-B279-57DDD5336BCA}"/>
              </a:ext>
            </a:extLst>
          </p:cNvPr>
          <p:cNvSpPr>
            <a:spLocks noGrp="1"/>
          </p:cNvSpPr>
          <p:nvPr>
            <p:ph type="title"/>
          </p:nvPr>
        </p:nvSpPr>
        <p:spPr>
          <a:xfrm>
            <a:off x="700635" y="922096"/>
            <a:ext cx="10691265" cy="137103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0E6042DB-75BD-4EC1-B6D9-8A72EF940CAA}"/>
              </a:ext>
            </a:extLst>
          </p:cNvPr>
          <p:cNvSpPr>
            <a:spLocks noGrp="1"/>
          </p:cNvSpPr>
          <p:nvPr>
            <p:ph type="body" idx="1"/>
          </p:nvPr>
        </p:nvSpPr>
        <p:spPr>
          <a:xfrm>
            <a:off x="700635" y="2293126"/>
            <a:ext cx="10691265" cy="363608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1DD1378-7C96-4079-B44C-3D86B4657596}"/>
              </a:ext>
            </a:extLst>
          </p:cNvPr>
          <p:cNvSpPr>
            <a:spLocks noGrp="1"/>
          </p:cNvSpPr>
          <p:nvPr>
            <p:ph type="dt" sz="half" idx="2"/>
          </p:nvPr>
        </p:nvSpPr>
        <p:spPr>
          <a:xfrm>
            <a:off x="8369448" y="6356350"/>
            <a:ext cx="2592594" cy="365125"/>
          </a:xfrm>
          <a:prstGeom prst="rect">
            <a:avLst/>
          </a:prstGeom>
        </p:spPr>
        <p:txBody>
          <a:bodyPr vert="horz" lIns="91440" tIns="45720" rIns="91440" bIns="45720" rtlCol="0" anchor="ctr"/>
          <a:lstStyle>
            <a:lvl1pPr algn="r">
              <a:defRPr sz="1050">
                <a:solidFill>
                  <a:schemeClr val="tx1"/>
                </a:solidFill>
                <a:latin typeface="+mj-lt"/>
              </a:defRPr>
            </a:lvl1pPr>
          </a:lstStyle>
          <a:p>
            <a:fld id="{17C5EA15-E440-4E0A-AD46-FE97BACF4EC8}" type="datetime1">
              <a:rPr lang="en-US" smtClean="0"/>
              <a:t>3/31/2021</a:t>
            </a:fld>
            <a:endParaRPr lang="en-US" dirty="0"/>
          </a:p>
        </p:txBody>
      </p:sp>
      <p:sp>
        <p:nvSpPr>
          <p:cNvPr id="5" name="Footer Placeholder 4">
            <a:extLst>
              <a:ext uri="{FF2B5EF4-FFF2-40B4-BE49-F238E27FC236}">
                <a16:creationId xmlns:a16="http://schemas.microsoft.com/office/drawing/2014/main" id="{D19B6B78-577F-43F5-BAEE-BF72484C9850}"/>
              </a:ext>
            </a:extLst>
          </p:cNvPr>
          <p:cNvSpPr>
            <a:spLocks noGrp="1"/>
          </p:cNvSpPr>
          <p:nvPr>
            <p:ph type="ftr" sz="quarter" idx="3"/>
          </p:nvPr>
        </p:nvSpPr>
        <p:spPr>
          <a:xfrm>
            <a:off x="715383"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endParaRPr lang="en-US" dirty="0"/>
          </a:p>
        </p:txBody>
      </p:sp>
      <p:sp>
        <p:nvSpPr>
          <p:cNvPr id="6" name="Slide Number Placeholder 5">
            <a:extLst>
              <a:ext uri="{FF2B5EF4-FFF2-40B4-BE49-F238E27FC236}">
                <a16:creationId xmlns:a16="http://schemas.microsoft.com/office/drawing/2014/main" id="{A8CC75B8-AF8F-4D8A-9B3D-D1951A64BADB}"/>
              </a:ext>
            </a:extLst>
          </p:cNvPr>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C3DB2ADC-AF19-4574-8C10-79B5B04FCA27}" type="slidenum">
              <a:rPr lang="en-US" smtClean="0"/>
              <a:pPr/>
              <a:t>‹N°›</a:t>
            </a:fld>
            <a:endParaRPr lang="en-US" dirty="0"/>
          </a:p>
        </p:txBody>
      </p:sp>
      <p:cxnSp>
        <p:nvCxnSpPr>
          <p:cNvPr id="7" name="Straight Connector 6">
            <a:extLst>
              <a:ext uri="{FF2B5EF4-FFF2-40B4-BE49-F238E27FC236}">
                <a16:creationId xmlns:a16="http://schemas.microsoft.com/office/drawing/2014/main" id="{F64F9B95-9045-48D2-B9F3-2927E98F54AA}"/>
              </a:ext>
            </a:extLst>
          </p:cNvPr>
          <p:cNvCxnSpPr>
            <a:cxnSpLocks/>
          </p:cNvCxnSpPr>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85AA86F-6A4D-4BCB-A045-D992CDC2959B}"/>
              </a:ext>
            </a:extLst>
          </p:cNvPr>
          <p:cNvCxnSpPr>
            <a:cxnSpLocks/>
          </p:cNvCxnSpPr>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3597709"/>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55" r:id="rId6"/>
    <p:sldLayoutId id="2147483751" r:id="rId7"/>
    <p:sldLayoutId id="2147483752" r:id="rId8"/>
    <p:sldLayoutId id="2147483753" r:id="rId9"/>
    <p:sldLayoutId id="2147483754" r:id="rId10"/>
    <p:sldLayoutId id="2147483756" r:id="rId11"/>
  </p:sldLayoutIdLst>
  <p:hf hdr="0" ftr="0" dt="0"/>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85CB65D0-496F-4797-A015-C85839E35D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Ondes abstraites de couleurs">
            <a:extLst>
              <a:ext uri="{FF2B5EF4-FFF2-40B4-BE49-F238E27FC236}">
                <a16:creationId xmlns:a16="http://schemas.microsoft.com/office/drawing/2014/main" id="{8002F97A-5459-493E-B682-0791FBC5138C}"/>
              </a:ext>
            </a:extLst>
          </p:cNvPr>
          <p:cNvPicPr>
            <a:picLocks noChangeAspect="1"/>
          </p:cNvPicPr>
          <p:nvPr/>
        </p:nvPicPr>
        <p:blipFill rotWithShape="1">
          <a:blip r:embed="rId2"/>
          <a:srcRect t="8605" b="7125"/>
          <a:stretch/>
        </p:blipFill>
        <p:spPr>
          <a:xfrm>
            <a:off x="-331219" y="0"/>
            <a:ext cx="12517864" cy="8086814"/>
          </a:xfrm>
          <a:prstGeom prst="rect">
            <a:avLst/>
          </a:prstGeom>
        </p:spPr>
      </p:pic>
      <p:sp>
        <p:nvSpPr>
          <p:cNvPr id="20" name="Rectangle 19">
            <a:extLst>
              <a:ext uri="{FF2B5EF4-FFF2-40B4-BE49-F238E27FC236}">
                <a16:creationId xmlns:a16="http://schemas.microsoft.com/office/drawing/2014/main" id="{95D2C779-8883-4E5F-A170-0F464918C1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307" y="990598"/>
            <a:ext cx="12188952" cy="4745182"/>
          </a:xfrm>
          <a:prstGeom prst="rect">
            <a:avLst/>
          </a:prstGeom>
          <a:gradFill>
            <a:gsLst>
              <a:gs pos="35000">
                <a:srgbClr val="000000">
                  <a:alpha val="41000"/>
                </a:srgbClr>
              </a:gs>
              <a:gs pos="0">
                <a:srgbClr val="000000">
                  <a:alpha val="0"/>
                </a:srgbClr>
              </a:gs>
              <a:gs pos="47744">
                <a:srgbClr val="000000">
                  <a:alpha val="51000"/>
                </a:srgbClr>
              </a:gs>
              <a:gs pos="70000">
                <a:srgbClr val="000000">
                  <a:alpha val="37000"/>
                </a:srgbClr>
              </a:gs>
              <a:gs pos="100000">
                <a:srgbClr val="000000">
                  <a:alpha val="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671376C1-9E4C-4927-B74A-8A7D23CB2773}"/>
              </a:ext>
            </a:extLst>
          </p:cNvPr>
          <p:cNvSpPr>
            <a:spLocks noGrp="1"/>
          </p:cNvSpPr>
          <p:nvPr>
            <p:ph type="ctrTitle"/>
          </p:nvPr>
        </p:nvSpPr>
        <p:spPr>
          <a:xfrm>
            <a:off x="1933870" y="990597"/>
            <a:ext cx="5983602" cy="5397405"/>
          </a:xfrm>
        </p:spPr>
        <p:txBody>
          <a:bodyPr anchor="ctr">
            <a:normAutofit/>
          </a:bodyPr>
          <a:lstStyle/>
          <a:p>
            <a:pPr algn="ctr">
              <a:lnSpc>
                <a:spcPct val="90000"/>
              </a:lnSpc>
            </a:pPr>
            <a:br>
              <a:rPr lang="fr-CA" sz="4600" dirty="0">
                <a:solidFill>
                  <a:srgbClr val="FFFFFF"/>
                </a:solidFill>
              </a:rPr>
            </a:br>
            <a:r>
              <a:rPr lang="fr-CA" sz="4600" dirty="0">
                <a:solidFill>
                  <a:srgbClr val="FFFFFF"/>
                </a:solidFill>
              </a:rPr>
              <a:t> </a:t>
            </a:r>
            <a:r>
              <a:rPr lang="fr-CA" sz="4400" b="1" dirty="0">
                <a:solidFill>
                  <a:srgbClr val="FFFFFF"/>
                </a:solidFill>
              </a:rPr>
              <a:t>l’affichage et l’attribution des charges de cours à </a:t>
            </a:r>
            <a:r>
              <a:rPr lang="fr-CA" sz="4400" b="1" dirty="0" err="1">
                <a:solidFill>
                  <a:srgbClr val="FFFFFF"/>
                </a:solidFill>
              </a:rPr>
              <a:t>l’uqar</a:t>
            </a:r>
            <a:br>
              <a:rPr lang="fr-CA" sz="4400" b="1" dirty="0">
                <a:solidFill>
                  <a:srgbClr val="FFFFFF"/>
                </a:solidFill>
              </a:rPr>
            </a:br>
            <a:br>
              <a:rPr lang="fr-CA" sz="4400" b="1" dirty="0">
                <a:solidFill>
                  <a:srgbClr val="FFFFFF"/>
                </a:solidFill>
              </a:rPr>
            </a:br>
            <a:r>
              <a:rPr lang="fr-CA" sz="1500" b="1" dirty="0"/>
              <a:t>Selon LA convention collective DE TRAVAIL </a:t>
            </a:r>
            <a:br>
              <a:rPr lang="fr-CA" sz="1500" b="1" dirty="0"/>
            </a:br>
            <a:r>
              <a:rPr lang="fr-CA" sz="1500" b="1" dirty="0"/>
              <a:t>ENTRE </a:t>
            </a:r>
            <a:r>
              <a:rPr lang="fr-CA" sz="1500" b="1" dirty="0" err="1"/>
              <a:t>L’uqaR</a:t>
            </a:r>
            <a:r>
              <a:rPr lang="fr-CA" sz="1500" b="1" dirty="0"/>
              <a:t> ET LE </a:t>
            </a:r>
            <a:r>
              <a:rPr lang="fr-CA" sz="1500" b="1" dirty="0" err="1"/>
              <a:t>scccuQar</a:t>
            </a:r>
            <a:r>
              <a:rPr lang="fr-CA" sz="1500" b="1" dirty="0"/>
              <a:t>-CSN (2017-2021) </a:t>
            </a:r>
          </a:p>
        </p:txBody>
      </p:sp>
      <p:sp>
        <p:nvSpPr>
          <p:cNvPr id="3" name="Sous-titre 2">
            <a:extLst>
              <a:ext uri="{FF2B5EF4-FFF2-40B4-BE49-F238E27FC236}">
                <a16:creationId xmlns:a16="http://schemas.microsoft.com/office/drawing/2014/main" id="{C97455AC-E1F9-4A6E-AB83-14A68C897D65}"/>
              </a:ext>
            </a:extLst>
          </p:cNvPr>
          <p:cNvSpPr>
            <a:spLocks noGrp="1"/>
          </p:cNvSpPr>
          <p:nvPr>
            <p:ph type="subTitle" idx="1"/>
          </p:nvPr>
        </p:nvSpPr>
        <p:spPr>
          <a:xfrm>
            <a:off x="8510958" y="1447799"/>
            <a:ext cx="3502847" cy="4076699"/>
          </a:xfrm>
        </p:spPr>
        <p:txBody>
          <a:bodyPr anchor="ctr">
            <a:normAutofit/>
          </a:bodyPr>
          <a:lstStyle/>
          <a:p>
            <a:pPr algn="ctr"/>
            <a:r>
              <a:rPr lang="fr-CA" dirty="0">
                <a:solidFill>
                  <a:srgbClr val="FFFFFF"/>
                </a:solidFill>
              </a:rPr>
              <a:t>Par:</a:t>
            </a:r>
          </a:p>
          <a:p>
            <a:pPr algn="ctr"/>
            <a:r>
              <a:rPr lang="fr-CA" b="1" dirty="0">
                <a:solidFill>
                  <a:srgbClr val="FFFFFF"/>
                </a:solidFill>
              </a:rPr>
              <a:t>Alexis </a:t>
            </a:r>
            <a:r>
              <a:rPr lang="fr-CA" b="1" dirty="0" err="1">
                <a:solidFill>
                  <a:srgbClr val="FFFFFF"/>
                </a:solidFill>
              </a:rPr>
              <a:t>Boudreault</a:t>
            </a:r>
            <a:r>
              <a:rPr lang="fr-CA" dirty="0">
                <a:solidFill>
                  <a:srgbClr val="FFFFFF"/>
                </a:solidFill>
              </a:rPr>
              <a:t>, </a:t>
            </a:r>
          </a:p>
          <a:p>
            <a:pPr algn="ctr"/>
            <a:r>
              <a:rPr lang="fr-CA" dirty="0">
                <a:solidFill>
                  <a:srgbClr val="FFFFFF"/>
                </a:solidFill>
              </a:rPr>
              <a:t>VP à la Convention collective</a:t>
            </a:r>
          </a:p>
          <a:p>
            <a:pPr algn="ctr"/>
            <a:r>
              <a:rPr lang="fr-CA" b="1" dirty="0">
                <a:solidFill>
                  <a:srgbClr val="FFFFFF"/>
                </a:solidFill>
              </a:rPr>
              <a:t>Tchabagnan Ayeva</a:t>
            </a:r>
            <a:r>
              <a:rPr lang="fr-CA" dirty="0">
                <a:solidFill>
                  <a:srgbClr val="FFFFFF"/>
                </a:solidFill>
              </a:rPr>
              <a:t>, </a:t>
            </a:r>
          </a:p>
          <a:p>
            <a:pPr algn="ctr"/>
            <a:r>
              <a:rPr lang="fr-CA" dirty="0">
                <a:solidFill>
                  <a:srgbClr val="FFFFFF"/>
                </a:solidFill>
              </a:rPr>
              <a:t>Agent de griefs</a:t>
            </a:r>
          </a:p>
        </p:txBody>
      </p:sp>
      <p:cxnSp>
        <p:nvCxnSpPr>
          <p:cNvPr id="22" name="Straight Connector 21">
            <a:extLst>
              <a:ext uri="{FF2B5EF4-FFF2-40B4-BE49-F238E27FC236}">
                <a16:creationId xmlns:a16="http://schemas.microsoft.com/office/drawing/2014/main" id="{BD96A694-258D-4418-A83C-B9BA72FD44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115300" y="1780927"/>
            <a:ext cx="0" cy="3390901"/>
          </a:xfrm>
          <a:prstGeom prst="line">
            <a:avLst/>
          </a:prstGeom>
          <a:ln w="44450">
            <a:solidFill>
              <a:srgbClr val="FFFFFF"/>
            </a:solidFill>
          </a:ln>
          <a:effectLst>
            <a:outerShdw blurRad="50800" dist="38100" dir="2700000" sx="88000" sy="88000" algn="tl" rotWithShape="0">
              <a:prstClr val="black">
                <a:alpha val="26000"/>
              </a:prstClr>
            </a:outerShdw>
          </a:effectLst>
        </p:spPr>
        <p:style>
          <a:lnRef idx="1">
            <a:schemeClr val="accent1"/>
          </a:lnRef>
          <a:fillRef idx="0">
            <a:schemeClr val="accent1"/>
          </a:fillRef>
          <a:effectRef idx="0">
            <a:schemeClr val="accent1"/>
          </a:effectRef>
          <a:fontRef idx="minor">
            <a:schemeClr val="tx1"/>
          </a:fontRef>
        </p:style>
      </p:cxnSp>
      <p:pic>
        <p:nvPicPr>
          <p:cNvPr id="5" name="Image 4">
            <a:extLst>
              <a:ext uri="{FF2B5EF4-FFF2-40B4-BE49-F238E27FC236}">
                <a16:creationId xmlns:a16="http://schemas.microsoft.com/office/drawing/2014/main" id="{45B5B3B7-C5EA-42F7-B53A-CB7461DA7C00}"/>
              </a:ext>
            </a:extLst>
          </p:cNvPr>
          <p:cNvPicPr>
            <a:picLocks noChangeAspect="1"/>
          </p:cNvPicPr>
          <p:nvPr/>
        </p:nvPicPr>
        <p:blipFill>
          <a:blip r:embed="rId3"/>
          <a:stretch>
            <a:fillRect/>
          </a:stretch>
        </p:blipFill>
        <p:spPr>
          <a:xfrm>
            <a:off x="-8701" y="0"/>
            <a:ext cx="2695630" cy="2027583"/>
          </a:xfrm>
          <a:prstGeom prst="rect">
            <a:avLst/>
          </a:prstGeom>
        </p:spPr>
      </p:pic>
    </p:spTree>
    <p:extLst>
      <p:ext uri="{BB962C8B-B14F-4D97-AF65-F5344CB8AC3E}">
        <p14:creationId xmlns:p14="http://schemas.microsoft.com/office/powerpoint/2010/main" val="4033843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a:xfrm>
            <a:off x="939174" y="928786"/>
            <a:ext cx="10691265" cy="1371030"/>
          </a:xfrm>
        </p:spPr>
        <p:txBody>
          <a:bodyPr/>
          <a:lstStyle/>
          <a:p>
            <a:pPr algn="ctr"/>
            <a:r>
              <a:rPr lang="fr-CA" dirty="0"/>
              <a:t>Liste d’éligibilité (9.09, .10, .11)</a:t>
            </a:r>
          </a:p>
        </p:txBody>
      </p:sp>
      <p:sp>
        <p:nvSpPr>
          <p:cNvPr id="3" name="Espace réservé du contenu 2">
            <a:extLst>
              <a:ext uri="{FF2B5EF4-FFF2-40B4-BE49-F238E27FC236}">
                <a16:creationId xmlns:a16="http://schemas.microsoft.com/office/drawing/2014/main" id="{DBECE9F6-5C1F-4612-81A9-2201CD69D060}"/>
              </a:ext>
            </a:extLst>
          </p:cNvPr>
          <p:cNvSpPr>
            <a:spLocks noGrp="1"/>
          </p:cNvSpPr>
          <p:nvPr>
            <p:ph idx="1"/>
          </p:nvPr>
        </p:nvSpPr>
        <p:spPr>
          <a:xfrm>
            <a:off x="750367" y="2564297"/>
            <a:ext cx="10691265" cy="4717774"/>
          </a:xfrm>
        </p:spPr>
        <p:txBody>
          <a:bodyPr>
            <a:normAutofit/>
          </a:bodyPr>
          <a:lstStyle/>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9.11 Lors de l'envoi prévu à la clause .09, le département ou le secteur disciplinaire avise le Syndicat et l'Université des dates, heures et endroits où il procédera à l'établissement des recommandations d'attribution des charges de cours disponibles. </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Le Syndicat peut déléguer une observatrice ou un observateur pour assister à l'attribution. </a:t>
            </a:r>
          </a:p>
          <a:p>
            <a:pPr marL="0" indent="0" algn="just">
              <a:lnSpc>
                <a:spcPct val="107000"/>
              </a:lnSpc>
              <a:spcAft>
                <a:spcPts val="800"/>
              </a:spcAft>
              <a:buNone/>
            </a:pPr>
            <a:endParaRPr lang="fr-CA" dirty="0">
              <a:latin typeface="Calisto MT" panose="020406030505050303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CA" dirty="0">
                <a:latin typeface="Calisto MT" panose="02040603050505030304" pitchFamily="18" charset="0"/>
                <a:ea typeface="Calibri" panose="020F0502020204030204" pitchFamily="34" charset="0"/>
                <a:cs typeface="Times New Roman" panose="02020603050405020304" pitchFamily="18" charset="0"/>
              </a:rPr>
              <a:t>Le SCCCUQAR participe pleinement aux </a:t>
            </a:r>
            <a:r>
              <a:rPr lang="fr-CA" u="sng" dirty="0">
                <a:latin typeface="Calisto MT" panose="02040603050505030304" pitchFamily="18" charset="0"/>
                <a:ea typeface="Calibri" panose="020F0502020204030204" pitchFamily="34" charset="0"/>
                <a:cs typeface="Times New Roman" panose="02020603050405020304" pitchFamily="18" charset="0"/>
              </a:rPr>
              <a:t>séances de révision des recommandations d’attribution </a:t>
            </a:r>
            <a:r>
              <a:rPr lang="fr-CA" dirty="0">
                <a:latin typeface="Calisto MT" panose="02040603050505030304" pitchFamily="18" charset="0"/>
                <a:ea typeface="Calibri" panose="020F0502020204030204" pitchFamily="34" charset="0"/>
                <a:cs typeface="Times New Roman" panose="02020603050405020304" pitchFamily="18" charset="0"/>
              </a:rPr>
              <a:t>des charges de cours de chaque affichage. </a:t>
            </a:r>
          </a:p>
        </p:txBody>
      </p:sp>
      <p:pic>
        <p:nvPicPr>
          <p:cNvPr id="4" name="Image 3">
            <a:extLst>
              <a:ext uri="{FF2B5EF4-FFF2-40B4-BE49-F238E27FC236}">
                <a16:creationId xmlns:a16="http://schemas.microsoft.com/office/drawing/2014/main" id="{6100D3E6-1747-42D4-8A07-C709CC87A086}"/>
              </a:ext>
            </a:extLst>
          </p:cNvPr>
          <p:cNvPicPr>
            <a:picLocks noChangeAspect="1"/>
          </p:cNvPicPr>
          <p:nvPr/>
        </p:nvPicPr>
        <p:blipFill>
          <a:blip r:embed="rId2"/>
          <a:stretch>
            <a:fillRect/>
          </a:stretch>
        </p:blipFill>
        <p:spPr>
          <a:xfrm>
            <a:off x="110407" y="0"/>
            <a:ext cx="2568136" cy="1934817"/>
          </a:xfrm>
          <a:prstGeom prst="rect">
            <a:avLst/>
          </a:prstGeom>
        </p:spPr>
      </p:pic>
      <p:sp>
        <p:nvSpPr>
          <p:cNvPr id="5" name="Espace réservé du numéro de diapositive 4">
            <a:extLst>
              <a:ext uri="{FF2B5EF4-FFF2-40B4-BE49-F238E27FC236}">
                <a16:creationId xmlns:a16="http://schemas.microsoft.com/office/drawing/2014/main" id="{C5E03942-D14C-4754-A2F5-06C07B838A43}"/>
              </a:ext>
            </a:extLst>
          </p:cNvPr>
          <p:cNvSpPr>
            <a:spLocks noGrp="1"/>
          </p:cNvSpPr>
          <p:nvPr>
            <p:ph type="sldNum" sz="quarter" idx="12"/>
          </p:nvPr>
        </p:nvSpPr>
        <p:spPr/>
        <p:txBody>
          <a:bodyPr/>
          <a:lstStyle/>
          <a:p>
            <a:fld id="{C3DB2ADC-AF19-4574-8C10-79B5B04FCA27}" type="slidenum">
              <a:rPr lang="en-US" smtClean="0"/>
              <a:t>10</a:t>
            </a:fld>
            <a:endParaRPr lang="en-US"/>
          </a:p>
        </p:txBody>
      </p:sp>
    </p:spTree>
    <p:extLst>
      <p:ext uri="{BB962C8B-B14F-4D97-AF65-F5344CB8AC3E}">
        <p14:creationId xmlns:p14="http://schemas.microsoft.com/office/powerpoint/2010/main" val="1849596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p:txBody>
          <a:bodyPr>
            <a:normAutofit fontScale="90000"/>
          </a:bodyPr>
          <a:lstStyle/>
          <a:p>
            <a:pPr algn="ctr"/>
            <a:r>
              <a:rPr lang="fr-CA" dirty="0"/>
              <a:t>Attribution (9.12 à 9.22)</a:t>
            </a:r>
            <a:br>
              <a:rPr lang="fr-CA" dirty="0"/>
            </a:br>
            <a:r>
              <a:rPr lang="fr-CA" sz="1800" b="1" dirty="0">
                <a:effectLst/>
                <a:latin typeface="Calisto MT" panose="02040603050505030304" pitchFamily="18" charset="0"/>
                <a:ea typeface="Calibri" panose="020F0502020204030204" pitchFamily="34" charset="0"/>
                <a:cs typeface="Times New Roman" panose="02020603050405020304" pitchFamily="18" charset="0"/>
              </a:rPr>
              <a:t>ATTRIBUTION DES CHARGES DE COURS 9.12 </a:t>
            </a:r>
            <a:br>
              <a:rPr lang="fr-CA" sz="1800" dirty="0">
                <a:effectLst/>
                <a:latin typeface="Calibri" panose="020F0502020204030204" pitchFamily="34" charset="0"/>
                <a:ea typeface="Calibri" panose="020F0502020204030204" pitchFamily="34" charset="0"/>
                <a:cs typeface="Times New Roman" panose="02020603050405020304" pitchFamily="18" charset="0"/>
              </a:rPr>
            </a:br>
            <a:endParaRPr lang="fr-CA" dirty="0"/>
          </a:p>
        </p:txBody>
      </p:sp>
      <p:sp>
        <p:nvSpPr>
          <p:cNvPr id="3" name="Espace réservé du contenu 2">
            <a:extLst>
              <a:ext uri="{FF2B5EF4-FFF2-40B4-BE49-F238E27FC236}">
                <a16:creationId xmlns:a16="http://schemas.microsoft.com/office/drawing/2014/main" id="{DBECE9F6-5C1F-4612-81A9-2201CD69D060}"/>
              </a:ext>
            </a:extLst>
          </p:cNvPr>
          <p:cNvSpPr>
            <a:spLocks noGrp="1"/>
          </p:cNvSpPr>
          <p:nvPr>
            <p:ph idx="1"/>
          </p:nvPr>
        </p:nvSpPr>
        <p:spPr>
          <a:xfrm>
            <a:off x="700635" y="2647189"/>
            <a:ext cx="10691265" cy="3835371"/>
          </a:xfrm>
        </p:spPr>
        <p:txBody>
          <a:bodyPr>
            <a:normAutofit/>
          </a:bodyPr>
          <a:lstStyle/>
          <a:p>
            <a:pPr marL="0" indent="0">
              <a:buNone/>
            </a:pPr>
            <a:r>
              <a:rPr lang="fr-CA" dirty="0"/>
              <a:t>Les éléments les plus déterminants dans l’attribution des charges de cours sont:</a:t>
            </a:r>
          </a:p>
          <a:p>
            <a:pPr>
              <a:buFont typeface="Wingdings" panose="05000000000000000000" pitchFamily="2" charset="2"/>
              <a:buChar char="q"/>
            </a:pPr>
            <a:r>
              <a:rPr lang="fr-CA" dirty="0"/>
              <a:t> le </a:t>
            </a:r>
            <a:r>
              <a:rPr lang="fr-CA" b="1" dirty="0"/>
              <a:t>pointage</a:t>
            </a:r>
            <a:r>
              <a:rPr lang="fr-CA" dirty="0"/>
              <a:t>;</a:t>
            </a:r>
          </a:p>
          <a:p>
            <a:pPr>
              <a:buFont typeface="Wingdings" panose="05000000000000000000" pitchFamily="2" charset="2"/>
              <a:buChar char="q"/>
            </a:pPr>
            <a:r>
              <a:rPr lang="fr-CA" dirty="0"/>
              <a:t> le </a:t>
            </a:r>
            <a:r>
              <a:rPr lang="fr-CA" b="1" dirty="0"/>
              <a:t>kilométrage</a:t>
            </a:r>
            <a:r>
              <a:rPr lang="fr-CA" dirty="0"/>
              <a:t>;</a:t>
            </a:r>
          </a:p>
          <a:p>
            <a:pPr>
              <a:buFont typeface="Wingdings" panose="05000000000000000000" pitchFamily="2" charset="2"/>
              <a:buChar char="q"/>
            </a:pPr>
            <a:r>
              <a:rPr lang="fr-CA" dirty="0"/>
              <a:t> le </a:t>
            </a:r>
            <a:r>
              <a:rPr lang="fr-CA" b="1" dirty="0"/>
              <a:t>statut d’emploi</a:t>
            </a:r>
            <a:r>
              <a:rPr lang="fr-CA" dirty="0"/>
              <a:t>;</a:t>
            </a:r>
          </a:p>
          <a:p>
            <a:pPr>
              <a:buFont typeface="Wingdings" panose="05000000000000000000" pitchFamily="2" charset="2"/>
              <a:buChar char="q"/>
            </a:pPr>
            <a:r>
              <a:rPr lang="fr-CA" dirty="0"/>
              <a:t> l’</a:t>
            </a:r>
            <a:r>
              <a:rPr lang="fr-CA" b="1" dirty="0"/>
              <a:t>horaire</a:t>
            </a:r>
            <a:r>
              <a:rPr lang="fr-CA" dirty="0"/>
              <a:t>, s’il y a lieu.</a:t>
            </a:r>
          </a:p>
        </p:txBody>
      </p:sp>
      <p:pic>
        <p:nvPicPr>
          <p:cNvPr id="4" name="Image 3">
            <a:extLst>
              <a:ext uri="{FF2B5EF4-FFF2-40B4-BE49-F238E27FC236}">
                <a16:creationId xmlns:a16="http://schemas.microsoft.com/office/drawing/2014/main" id="{484FC843-BCFB-4B80-88DD-2C449F530D7D}"/>
              </a:ext>
            </a:extLst>
          </p:cNvPr>
          <p:cNvPicPr>
            <a:picLocks noChangeAspect="1"/>
          </p:cNvPicPr>
          <p:nvPr/>
        </p:nvPicPr>
        <p:blipFill>
          <a:blip r:embed="rId2"/>
          <a:stretch>
            <a:fillRect/>
          </a:stretch>
        </p:blipFill>
        <p:spPr>
          <a:xfrm>
            <a:off x="150161" y="63699"/>
            <a:ext cx="2694666" cy="2030144"/>
          </a:xfrm>
          <a:prstGeom prst="rect">
            <a:avLst/>
          </a:prstGeom>
        </p:spPr>
      </p:pic>
      <p:sp>
        <p:nvSpPr>
          <p:cNvPr id="5" name="Espace réservé du numéro de diapositive 4">
            <a:extLst>
              <a:ext uri="{FF2B5EF4-FFF2-40B4-BE49-F238E27FC236}">
                <a16:creationId xmlns:a16="http://schemas.microsoft.com/office/drawing/2014/main" id="{94E83CA4-1D73-4D42-A746-E9A3F2C46237}"/>
              </a:ext>
            </a:extLst>
          </p:cNvPr>
          <p:cNvSpPr>
            <a:spLocks noGrp="1"/>
          </p:cNvSpPr>
          <p:nvPr>
            <p:ph type="sldNum" sz="quarter" idx="12"/>
          </p:nvPr>
        </p:nvSpPr>
        <p:spPr/>
        <p:txBody>
          <a:bodyPr/>
          <a:lstStyle/>
          <a:p>
            <a:fld id="{C3DB2ADC-AF19-4574-8C10-79B5B04FCA27}" type="slidenum">
              <a:rPr lang="en-US" smtClean="0"/>
              <a:t>11</a:t>
            </a:fld>
            <a:endParaRPr lang="en-US"/>
          </a:p>
        </p:txBody>
      </p:sp>
    </p:spTree>
    <p:extLst>
      <p:ext uri="{BB962C8B-B14F-4D97-AF65-F5344CB8AC3E}">
        <p14:creationId xmlns:p14="http://schemas.microsoft.com/office/powerpoint/2010/main" val="346981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p:txBody>
          <a:bodyPr>
            <a:normAutofit fontScale="90000"/>
          </a:bodyPr>
          <a:lstStyle/>
          <a:p>
            <a:pPr algn="ctr"/>
            <a:r>
              <a:rPr lang="fr-CA" dirty="0"/>
              <a:t>Attribution (9.12 à 9.22)</a:t>
            </a:r>
            <a:br>
              <a:rPr lang="fr-CA" dirty="0"/>
            </a:br>
            <a:r>
              <a:rPr lang="fr-CA" sz="1800" b="1" dirty="0">
                <a:effectLst/>
                <a:latin typeface="Calisto MT" panose="02040603050505030304" pitchFamily="18" charset="0"/>
                <a:ea typeface="Calibri" panose="020F0502020204030204" pitchFamily="34" charset="0"/>
                <a:cs typeface="Times New Roman" panose="02020603050405020304" pitchFamily="18" charset="0"/>
              </a:rPr>
              <a:t>ATTRIBUTION DES CHARGES DE COURS 9.12 </a:t>
            </a:r>
            <a:br>
              <a:rPr lang="fr-CA" sz="1800" dirty="0">
                <a:effectLst/>
                <a:latin typeface="Calibri" panose="020F0502020204030204" pitchFamily="34" charset="0"/>
                <a:ea typeface="Calibri" panose="020F0502020204030204" pitchFamily="34" charset="0"/>
                <a:cs typeface="Times New Roman" panose="02020603050405020304" pitchFamily="18" charset="0"/>
              </a:rPr>
            </a:br>
            <a:endParaRPr lang="fr-CA" dirty="0"/>
          </a:p>
        </p:txBody>
      </p:sp>
      <p:sp>
        <p:nvSpPr>
          <p:cNvPr id="3" name="Espace réservé du contenu 2">
            <a:extLst>
              <a:ext uri="{FF2B5EF4-FFF2-40B4-BE49-F238E27FC236}">
                <a16:creationId xmlns:a16="http://schemas.microsoft.com/office/drawing/2014/main" id="{DBECE9F6-5C1F-4612-81A9-2201CD69D060}"/>
              </a:ext>
            </a:extLst>
          </p:cNvPr>
          <p:cNvSpPr>
            <a:spLocks noGrp="1"/>
          </p:cNvSpPr>
          <p:nvPr>
            <p:ph idx="1"/>
          </p:nvPr>
        </p:nvSpPr>
        <p:spPr>
          <a:xfrm>
            <a:off x="700634" y="2196615"/>
            <a:ext cx="10948027" cy="3835371"/>
          </a:xfrm>
        </p:spPr>
        <p:txBody>
          <a:bodyPr>
            <a:normAutofit/>
          </a:bodyPr>
          <a:lstStyle/>
          <a:p>
            <a:pPr marL="342900" lvl="0" indent="-342900" algn="just">
              <a:lnSpc>
                <a:spcPct val="107000"/>
              </a:lnSpc>
              <a:spcAft>
                <a:spcPts val="800"/>
              </a:spcAft>
              <a:buFont typeface="+mj-lt"/>
              <a:buAutoNum type="alphaUcParenR"/>
            </a:pPr>
            <a:r>
              <a:rPr lang="fr-CA" b="1" dirty="0">
                <a:effectLst/>
                <a:latin typeface="Calisto MT" panose="02040603050505030304" pitchFamily="18" charset="0"/>
                <a:ea typeface="Calibri" panose="020F0502020204030204" pitchFamily="34" charset="0"/>
                <a:cs typeface="Times New Roman" panose="02020603050405020304" pitchFamily="18" charset="0"/>
              </a:rPr>
              <a:t>Attribution des </a:t>
            </a:r>
            <a:r>
              <a:rPr lang="fr-CA" b="1" u="sng" dirty="0">
                <a:effectLst/>
                <a:latin typeface="Calisto MT" panose="02040603050505030304" pitchFamily="18" charset="0"/>
                <a:ea typeface="Calibri" panose="020F0502020204030204" pitchFamily="34" charset="0"/>
                <a:cs typeface="Times New Roman" panose="02020603050405020304" pitchFamily="18" charset="0"/>
              </a:rPr>
              <a:t>charges de cours autres que</a:t>
            </a:r>
            <a:r>
              <a:rPr lang="fr-CA" b="1" dirty="0">
                <a:effectLst/>
                <a:latin typeface="Calisto MT" panose="02040603050505030304" pitchFamily="18" charset="0"/>
                <a:ea typeface="Calibri" panose="020F0502020204030204" pitchFamily="34" charset="0"/>
                <a:cs typeface="Times New Roman" panose="02020603050405020304" pitchFamily="18" charset="0"/>
              </a:rPr>
              <a:t> celles de tutorat (TU, 7T) et de tutorat autorisé (TA, TL). </a:t>
            </a:r>
          </a:p>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Sous réserve des clauses .02, .03 et .04, les recommandations d'attribution des charges de cours aux candidates et candidats se font </a:t>
            </a:r>
            <a:r>
              <a:rPr lang="fr-CA" b="1" dirty="0">
                <a:effectLst/>
                <a:latin typeface="Calisto MT" panose="02040603050505030304" pitchFamily="18" charset="0"/>
                <a:ea typeface="Calibri" panose="020F0502020204030204" pitchFamily="34" charset="0"/>
                <a:cs typeface="Times New Roman" panose="02020603050405020304" pitchFamily="18" charset="0"/>
              </a:rPr>
              <a:t>par ordre décroissant de pointage de priorité </a:t>
            </a:r>
            <a:r>
              <a:rPr lang="fr-CA" dirty="0">
                <a:effectLst/>
                <a:latin typeface="Calisto MT" panose="02040603050505030304" pitchFamily="18" charset="0"/>
                <a:ea typeface="Calibri" panose="020F0502020204030204" pitchFamily="34" charset="0"/>
                <a:cs typeface="Times New Roman" panose="02020603050405020304" pitchFamily="18" charset="0"/>
              </a:rPr>
              <a:t>de ces derniers. Toutefois, dans tous les cas prévus à la présente clause, les choix d'une candidate ou d'un candidat sont décalés au profit d'une ou d'autres candidates ou candidats qui ont postulé la ou les mêmes charges et </a:t>
            </a:r>
            <a:r>
              <a:rPr lang="fr-CA" b="1" dirty="0">
                <a:effectLst/>
                <a:latin typeface="Calisto MT" panose="02040603050505030304" pitchFamily="18" charset="0"/>
                <a:ea typeface="Calibri" panose="020F0502020204030204" pitchFamily="34" charset="0"/>
                <a:cs typeface="Times New Roman" panose="02020603050405020304" pitchFamily="18" charset="0"/>
              </a:rPr>
              <a:t>pour lesquels le kilométrage </a:t>
            </a:r>
            <a:r>
              <a:rPr lang="fr-CA" dirty="0">
                <a:effectLst/>
                <a:latin typeface="Calisto MT" panose="02040603050505030304" pitchFamily="18" charset="0"/>
                <a:ea typeface="Calibri" panose="020F0502020204030204" pitchFamily="34" charset="0"/>
                <a:cs typeface="Times New Roman" panose="02020603050405020304" pitchFamily="18" charset="0"/>
              </a:rPr>
              <a:t>entre le lieu de dispensation du cours et le domicile déclaré (clause 1.21) de chaque candidate ou </a:t>
            </a:r>
            <a:r>
              <a:rPr lang="fr-CA" b="1" dirty="0">
                <a:effectLst/>
                <a:latin typeface="Calisto MT" panose="02040603050505030304" pitchFamily="18" charset="0"/>
                <a:ea typeface="Calibri" panose="020F0502020204030204" pitchFamily="34" charset="0"/>
                <a:cs typeface="Times New Roman" panose="02020603050405020304" pitchFamily="18" charset="0"/>
              </a:rPr>
              <a:t>candidat est le moins élevé à la condition que ces derniers aient du pointage</a:t>
            </a:r>
            <a:r>
              <a:rPr lang="fr-CA" dirty="0">
                <a:effectLst/>
                <a:latin typeface="Calisto MT" panose="02040603050505030304" pitchFamily="18" charset="0"/>
                <a:ea typeface="Calibri" panose="020F0502020204030204" pitchFamily="34" charset="0"/>
                <a:cs typeface="Times New Roman" panose="02020603050405020304" pitchFamily="18" charset="0"/>
              </a:rPr>
              <a:t>. </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None/>
            </a:pPr>
            <a:endParaRPr lang="fr-CA"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 3">
            <a:extLst>
              <a:ext uri="{FF2B5EF4-FFF2-40B4-BE49-F238E27FC236}">
                <a16:creationId xmlns:a16="http://schemas.microsoft.com/office/drawing/2014/main" id="{484FC843-BCFB-4B80-88DD-2C449F530D7D}"/>
              </a:ext>
            </a:extLst>
          </p:cNvPr>
          <p:cNvPicPr>
            <a:picLocks noChangeAspect="1"/>
          </p:cNvPicPr>
          <p:nvPr/>
        </p:nvPicPr>
        <p:blipFill>
          <a:blip r:embed="rId2"/>
          <a:stretch>
            <a:fillRect/>
          </a:stretch>
        </p:blipFill>
        <p:spPr>
          <a:xfrm>
            <a:off x="150161" y="63699"/>
            <a:ext cx="2694666" cy="2030144"/>
          </a:xfrm>
          <a:prstGeom prst="rect">
            <a:avLst/>
          </a:prstGeom>
        </p:spPr>
      </p:pic>
      <p:sp>
        <p:nvSpPr>
          <p:cNvPr id="5" name="Espace réservé du numéro de diapositive 4">
            <a:extLst>
              <a:ext uri="{FF2B5EF4-FFF2-40B4-BE49-F238E27FC236}">
                <a16:creationId xmlns:a16="http://schemas.microsoft.com/office/drawing/2014/main" id="{D1AB2DA5-D2A1-4F03-977A-4514CF34BA33}"/>
              </a:ext>
            </a:extLst>
          </p:cNvPr>
          <p:cNvSpPr>
            <a:spLocks noGrp="1"/>
          </p:cNvSpPr>
          <p:nvPr>
            <p:ph type="sldNum" sz="quarter" idx="12"/>
          </p:nvPr>
        </p:nvSpPr>
        <p:spPr/>
        <p:txBody>
          <a:bodyPr/>
          <a:lstStyle/>
          <a:p>
            <a:fld id="{C3DB2ADC-AF19-4574-8C10-79B5B04FCA27}" type="slidenum">
              <a:rPr lang="en-US" smtClean="0"/>
              <a:t>12</a:t>
            </a:fld>
            <a:endParaRPr lang="en-US"/>
          </a:p>
        </p:txBody>
      </p:sp>
    </p:spTree>
    <p:extLst>
      <p:ext uri="{BB962C8B-B14F-4D97-AF65-F5344CB8AC3E}">
        <p14:creationId xmlns:p14="http://schemas.microsoft.com/office/powerpoint/2010/main" val="3244746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p:txBody>
          <a:bodyPr>
            <a:normAutofit fontScale="90000"/>
          </a:bodyPr>
          <a:lstStyle/>
          <a:p>
            <a:pPr algn="ctr"/>
            <a:r>
              <a:rPr lang="fr-CA" dirty="0"/>
              <a:t>Attribution (9.12 à 9.22)</a:t>
            </a:r>
            <a:br>
              <a:rPr lang="fr-CA" dirty="0"/>
            </a:br>
            <a:r>
              <a:rPr lang="fr-CA" sz="1800" b="1" dirty="0">
                <a:effectLst/>
                <a:latin typeface="Calisto MT" panose="02040603050505030304" pitchFamily="18" charset="0"/>
                <a:ea typeface="Calibri" panose="020F0502020204030204" pitchFamily="34" charset="0"/>
                <a:cs typeface="Times New Roman" panose="02020603050405020304" pitchFamily="18" charset="0"/>
              </a:rPr>
              <a:t>ATTRIBUTION DES CHARGES DE COURS 9.12 </a:t>
            </a:r>
            <a:br>
              <a:rPr lang="fr-CA" sz="1800" dirty="0">
                <a:effectLst/>
                <a:latin typeface="Calibri" panose="020F0502020204030204" pitchFamily="34" charset="0"/>
                <a:ea typeface="Calibri" panose="020F0502020204030204" pitchFamily="34" charset="0"/>
                <a:cs typeface="Times New Roman" panose="02020603050405020304" pitchFamily="18" charset="0"/>
              </a:rPr>
            </a:br>
            <a:endParaRPr lang="fr-CA" dirty="0"/>
          </a:p>
        </p:txBody>
      </p:sp>
      <p:sp>
        <p:nvSpPr>
          <p:cNvPr id="3" name="Espace réservé du contenu 2">
            <a:extLst>
              <a:ext uri="{FF2B5EF4-FFF2-40B4-BE49-F238E27FC236}">
                <a16:creationId xmlns:a16="http://schemas.microsoft.com/office/drawing/2014/main" id="{DBECE9F6-5C1F-4612-81A9-2201CD69D060}"/>
              </a:ext>
            </a:extLst>
          </p:cNvPr>
          <p:cNvSpPr>
            <a:spLocks noGrp="1"/>
          </p:cNvSpPr>
          <p:nvPr>
            <p:ph idx="1"/>
          </p:nvPr>
        </p:nvSpPr>
        <p:spPr>
          <a:xfrm>
            <a:off x="700635" y="2474910"/>
            <a:ext cx="10948027" cy="3859629"/>
          </a:xfrm>
        </p:spPr>
        <p:txBody>
          <a:bodyPr>
            <a:normAutofit/>
          </a:bodyPr>
          <a:lstStyle/>
          <a:p>
            <a:pPr marL="342900" lvl="0" indent="-342900" algn="just">
              <a:lnSpc>
                <a:spcPct val="107000"/>
              </a:lnSpc>
              <a:spcAft>
                <a:spcPts val="800"/>
              </a:spcAft>
              <a:buFont typeface="+mj-lt"/>
              <a:buAutoNum type="alphaUcParenR"/>
            </a:pPr>
            <a:r>
              <a:rPr lang="fr-CA" b="1" dirty="0">
                <a:effectLst/>
                <a:latin typeface="Calisto MT" panose="02040603050505030304" pitchFamily="18" charset="0"/>
                <a:ea typeface="Calibri" panose="020F0502020204030204" pitchFamily="34" charset="0"/>
                <a:cs typeface="Times New Roman" panose="02020603050405020304" pitchFamily="18" charset="0"/>
              </a:rPr>
              <a:t>Attribution des </a:t>
            </a:r>
            <a:r>
              <a:rPr lang="fr-CA" b="1" u="sng" dirty="0">
                <a:effectLst/>
                <a:latin typeface="Calisto MT" panose="02040603050505030304" pitchFamily="18" charset="0"/>
                <a:ea typeface="Calibri" panose="020F0502020204030204" pitchFamily="34" charset="0"/>
                <a:cs typeface="Times New Roman" panose="02020603050405020304" pitchFamily="18" charset="0"/>
              </a:rPr>
              <a:t>charges de cours autres que</a:t>
            </a:r>
            <a:r>
              <a:rPr lang="fr-CA" b="1" dirty="0">
                <a:effectLst/>
                <a:latin typeface="Calisto MT" panose="02040603050505030304" pitchFamily="18" charset="0"/>
                <a:ea typeface="Calibri" panose="020F0502020204030204" pitchFamily="34" charset="0"/>
                <a:cs typeface="Times New Roman" panose="02020603050405020304" pitchFamily="18" charset="0"/>
              </a:rPr>
              <a:t> celles de tutorat (TU, 7T) et de tutorat autorisé (TA, TL). </a:t>
            </a:r>
          </a:p>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Dans l'attribution des charges de cours, </a:t>
            </a:r>
            <a:r>
              <a:rPr lang="fr-CA" b="1" dirty="0">
                <a:effectLst/>
                <a:latin typeface="Calisto MT" panose="02040603050505030304" pitchFamily="18" charset="0"/>
                <a:ea typeface="Calibri" panose="020F0502020204030204" pitchFamily="34" charset="0"/>
                <a:cs typeface="Times New Roman" panose="02020603050405020304" pitchFamily="18" charset="0"/>
              </a:rPr>
              <a:t>l'Université ne tient pas compte d'une différence égale ou inférieure à soixante-quinze (75) kilomètres </a:t>
            </a:r>
            <a:r>
              <a:rPr lang="fr-CA" dirty="0">
                <a:effectLst/>
                <a:latin typeface="Calisto MT" panose="02040603050505030304" pitchFamily="18" charset="0"/>
                <a:ea typeface="Calibri" panose="020F0502020204030204" pitchFamily="34" charset="0"/>
                <a:cs typeface="Times New Roman" panose="02020603050405020304" pitchFamily="18" charset="0"/>
              </a:rPr>
              <a:t>entre deux personnes chargées de cours pour en favoriser une plus que l'autre quant à la distance entre leur lieu de domicile déclaré (clause 1.21) et celui où la charge de cours doit être dispensée. Dans le calcul du kilométrage, le trajet le plus court est déterminé en utilisant les voies reconnues par le </a:t>
            </a:r>
            <a:r>
              <a:rPr lang="fr-CA" b="1" dirty="0">
                <a:effectLst/>
                <a:latin typeface="Calisto MT" panose="02040603050505030304" pitchFamily="18" charset="0"/>
                <a:ea typeface="Calibri" panose="020F0502020204030204" pitchFamily="34" charset="0"/>
                <a:cs typeface="Times New Roman" panose="02020603050405020304" pitchFamily="18" charset="0"/>
              </a:rPr>
              <a:t>ministère des transports</a:t>
            </a:r>
            <a:r>
              <a:rPr lang="fr-CA" dirty="0">
                <a:effectLst/>
                <a:latin typeface="Calisto MT" panose="02040603050505030304" pitchFamily="18" charset="0"/>
                <a:ea typeface="Calibri" panose="020F0502020204030204" pitchFamily="34" charset="0"/>
                <a:cs typeface="Times New Roman" panose="02020603050405020304" pitchFamily="18" charset="0"/>
              </a:rPr>
              <a:t>, de la mobilité durable et de l’électrification des transports du Québec et la traverse entre Québec et Lévis. </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 3">
            <a:extLst>
              <a:ext uri="{FF2B5EF4-FFF2-40B4-BE49-F238E27FC236}">
                <a16:creationId xmlns:a16="http://schemas.microsoft.com/office/drawing/2014/main" id="{484FC843-BCFB-4B80-88DD-2C449F530D7D}"/>
              </a:ext>
            </a:extLst>
          </p:cNvPr>
          <p:cNvPicPr>
            <a:picLocks noChangeAspect="1"/>
          </p:cNvPicPr>
          <p:nvPr/>
        </p:nvPicPr>
        <p:blipFill>
          <a:blip r:embed="rId2"/>
          <a:stretch>
            <a:fillRect/>
          </a:stretch>
        </p:blipFill>
        <p:spPr>
          <a:xfrm>
            <a:off x="150161" y="63699"/>
            <a:ext cx="2694666" cy="2030144"/>
          </a:xfrm>
          <a:prstGeom prst="rect">
            <a:avLst/>
          </a:prstGeom>
        </p:spPr>
      </p:pic>
      <p:sp>
        <p:nvSpPr>
          <p:cNvPr id="5" name="Espace réservé du numéro de diapositive 4">
            <a:extLst>
              <a:ext uri="{FF2B5EF4-FFF2-40B4-BE49-F238E27FC236}">
                <a16:creationId xmlns:a16="http://schemas.microsoft.com/office/drawing/2014/main" id="{BFD5FB18-2F57-4EE4-A02C-5DA1DF5C6506}"/>
              </a:ext>
            </a:extLst>
          </p:cNvPr>
          <p:cNvSpPr>
            <a:spLocks noGrp="1"/>
          </p:cNvSpPr>
          <p:nvPr>
            <p:ph type="sldNum" sz="quarter" idx="12"/>
          </p:nvPr>
        </p:nvSpPr>
        <p:spPr/>
        <p:txBody>
          <a:bodyPr/>
          <a:lstStyle/>
          <a:p>
            <a:fld id="{C3DB2ADC-AF19-4574-8C10-79B5B04FCA27}" type="slidenum">
              <a:rPr lang="en-US" smtClean="0"/>
              <a:t>13</a:t>
            </a:fld>
            <a:endParaRPr lang="en-US"/>
          </a:p>
        </p:txBody>
      </p:sp>
    </p:spTree>
    <p:extLst>
      <p:ext uri="{BB962C8B-B14F-4D97-AF65-F5344CB8AC3E}">
        <p14:creationId xmlns:p14="http://schemas.microsoft.com/office/powerpoint/2010/main" val="1219002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p:txBody>
          <a:bodyPr>
            <a:normAutofit fontScale="90000"/>
          </a:bodyPr>
          <a:lstStyle/>
          <a:p>
            <a:pPr algn="ctr"/>
            <a:r>
              <a:rPr lang="fr-CA" dirty="0"/>
              <a:t>Attribution (9.12 à 9.22)</a:t>
            </a:r>
            <a:br>
              <a:rPr lang="fr-CA" dirty="0"/>
            </a:br>
            <a:r>
              <a:rPr lang="fr-CA" sz="1800" b="1" dirty="0">
                <a:effectLst/>
                <a:latin typeface="Calisto MT" panose="02040603050505030304" pitchFamily="18" charset="0"/>
                <a:ea typeface="Calibri" panose="020F0502020204030204" pitchFamily="34" charset="0"/>
                <a:cs typeface="Times New Roman" panose="02020603050405020304" pitchFamily="18" charset="0"/>
              </a:rPr>
              <a:t>Modalités d’attribution</a:t>
            </a:r>
            <a:br>
              <a:rPr lang="fr-CA" sz="1050" b="1" dirty="0">
                <a:effectLst/>
                <a:latin typeface="Calisto MT" panose="02040603050505030304" pitchFamily="18" charset="0"/>
                <a:ea typeface="Calibri" panose="020F0502020204030204" pitchFamily="34" charset="0"/>
                <a:cs typeface="Times New Roman" panose="02020603050405020304" pitchFamily="18" charset="0"/>
              </a:rPr>
            </a:br>
            <a:br>
              <a:rPr lang="fr-CA" sz="1800" dirty="0">
                <a:effectLst/>
                <a:latin typeface="Calibri" panose="020F0502020204030204" pitchFamily="34" charset="0"/>
                <a:ea typeface="Calibri" panose="020F0502020204030204" pitchFamily="34" charset="0"/>
                <a:cs typeface="Times New Roman" panose="02020603050405020304" pitchFamily="18" charset="0"/>
              </a:rPr>
            </a:br>
            <a:endParaRPr lang="fr-CA" dirty="0"/>
          </a:p>
        </p:txBody>
      </p:sp>
      <p:sp>
        <p:nvSpPr>
          <p:cNvPr id="3" name="Espace réservé du contenu 2">
            <a:extLst>
              <a:ext uri="{FF2B5EF4-FFF2-40B4-BE49-F238E27FC236}">
                <a16:creationId xmlns:a16="http://schemas.microsoft.com/office/drawing/2014/main" id="{DBECE9F6-5C1F-4612-81A9-2201CD69D060}"/>
              </a:ext>
            </a:extLst>
          </p:cNvPr>
          <p:cNvSpPr>
            <a:spLocks noGrp="1"/>
          </p:cNvSpPr>
          <p:nvPr>
            <p:ph idx="1"/>
          </p:nvPr>
        </p:nvSpPr>
        <p:spPr>
          <a:xfrm>
            <a:off x="700634" y="2196615"/>
            <a:ext cx="10948027" cy="4270446"/>
          </a:xfrm>
        </p:spPr>
        <p:txBody>
          <a:bodyPr>
            <a:normAutofit lnSpcReduction="10000"/>
          </a:bodyPr>
          <a:lstStyle/>
          <a:p>
            <a:pPr marL="0" lvl="0" indent="0" algn="just">
              <a:lnSpc>
                <a:spcPct val="107000"/>
              </a:lnSpc>
              <a:spcAft>
                <a:spcPts val="800"/>
              </a:spcAft>
              <a:buNone/>
            </a:pPr>
            <a:r>
              <a:rPr lang="fr-CA" b="1" dirty="0">
                <a:effectLst/>
                <a:latin typeface="Calisto MT" panose="02040603050505030304" pitchFamily="18" charset="0"/>
                <a:ea typeface="Calibri" panose="020F0502020204030204" pitchFamily="34" charset="0"/>
                <a:cs typeface="Times New Roman" panose="02020603050405020304" pitchFamily="18" charset="0"/>
              </a:rPr>
              <a:t>1. Premier tour, règles ordinaires (9.12.A)</a:t>
            </a:r>
          </a:p>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a) la candidate ou le candidat n'étant pas considéré en situation de double emploi et ayant le plus de pointage de priorité à son crédit obtient ses premiers choix jusqu'à concurrence de six (6) crédits d'enseignement; = </a:t>
            </a:r>
            <a:r>
              <a:rPr lang="fr-CA" sz="2200" b="1" dirty="0">
                <a:effectLst/>
                <a:latin typeface="Calisto MT" panose="02040603050505030304" pitchFamily="18" charset="0"/>
                <a:ea typeface="Calibri" panose="020F0502020204030204" pitchFamily="34" charset="0"/>
                <a:cs typeface="Times New Roman" panose="02020603050405020304" pitchFamily="18" charset="0"/>
              </a:rPr>
              <a:t>2 charges de cours aux simple-emploi parmi </a:t>
            </a:r>
            <a:r>
              <a:rPr lang="fr-CA" sz="2200" b="1" dirty="0">
                <a:latin typeface="Calisto MT" panose="02040603050505030304" pitchFamily="18" charset="0"/>
                <a:ea typeface="Calibri" panose="020F0502020204030204" pitchFamily="34" charset="0"/>
                <a:cs typeface="Times New Roman" panose="02020603050405020304" pitchFamily="18" charset="0"/>
              </a:rPr>
              <a:t>leur</a:t>
            </a:r>
            <a:r>
              <a:rPr lang="fr-CA" sz="2200" b="1" dirty="0">
                <a:effectLst/>
                <a:latin typeface="Calisto MT" panose="02040603050505030304" pitchFamily="18" charset="0"/>
                <a:ea typeface="Calibri" panose="020F0502020204030204" pitchFamily="34" charset="0"/>
                <a:cs typeface="Times New Roman" panose="02020603050405020304" pitchFamily="18" charset="0"/>
              </a:rPr>
              <a:t>s choix disponibles: en passant du premier choix au second, au troisième et ainsi de suite, dans le respect des règles et du nombre de cours désiré.  </a:t>
            </a:r>
            <a:endParaRPr lang="fr-CA" sz="22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b) la candidate ou le candidat considéré en situation de double emploi et ayant le plus de pointage de priorité à son crédit obtient ses premiers choix jusqu'à concurrence de trois (3) crédits d'enseignement; = </a:t>
            </a:r>
            <a:r>
              <a:rPr lang="fr-CA" sz="2200" b="1" dirty="0">
                <a:latin typeface="Calisto MT" panose="02040603050505030304" pitchFamily="18" charset="0"/>
                <a:ea typeface="Calibri" panose="020F0502020204030204" pitchFamily="34" charset="0"/>
                <a:cs typeface="Times New Roman" panose="02020603050405020304" pitchFamily="18" charset="0"/>
              </a:rPr>
              <a:t>1</a:t>
            </a:r>
            <a:r>
              <a:rPr lang="fr-CA" sz="2200" b="1" dirty="0">
                <a:effectLst/>
                <a:latin typeface="Calisto MT" panose="02040603050505030304" pitchFamily="18" charset="0"/>
                <a:ea typeface="Calibri" panose="020F0502020204030204" pitchFamily="34" charset="0"/>
                <a:cs typeface="Times New Roman" panose="02020603050405020304" pitchFamily="18" charset="0"/>
              </a:rPr>
              <a:t> charge de cours aux double emploi parmi </a:t>
            </a:r>
            <a:r>
              <a:rPr lang="fr-CA" sz="2200" b="1" dirty="0">
                <a:latin typeface="Calisto MT" panose="02040603050505030304" pitchFamily="18" charset="0"/>
                <a:ea typeface="Calibri" panose="020F0502020204030204" pitchFamily="34" charset="0"/>
                <a:cs typeface="Times New Roman" panose="02020603050405020304" pitchFamily="18" charset="0"/>
              </a:rPr>
              <a:t>leur</a:t>
            </a:r>
            <a:r>
              <a:rPr lang="fr-CA" sz="2200" b="1" dirty="0">
                <a:effectLst/>
                <a:latin typeface="Calisto MT" panose="02040603050505030304" pitchFamily="18" charset="0"/>
                <a:ea typeface="Calibri" panose="020F0502020204030204" pitchFamily="34" charset="0"/>
                <a:cs typeface="Times New Roman" panose="02020603050405020304" pitchFamily="18" charset="0"/>
              </a:rPr>
              <a:t>s choix disponibles : en passant du premier choix au second, au troisième et ainsi de suite, dans le respect des règles et du nombre de cours désiré. </a:t>
            </a:r>
            <a:endParaRPr lang="fr-CA" sz="22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None/>
            </a:pPr>
            <a:endParaRPr lang="fr-CA"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 3">
            <a:extLst>
              <a:ext uri="{FF2B5EF4-FFF2-40B4-BE49-F238E27FC236}">
                <a16:creationId xmlns:a16="http://schemas.microsoft.com/office/drawing/2014/main" id="{484FC843-BCFB-4B80-88DD-2C449F530D7D}"/>
              </a:ext>
            </a:extLst>
          </p:cNvPr>
          <p:cNvPicPr>
            <a:picLocks noChangeAspect="1"/>
          </p:cNvPicPr>
          <p:nvPr/>
        </p:nvPicPr>
        <p:blipFill>
          <a:blip r:embed="rId2"/>
          <a:stretch>
            <a:fillRect/>
          </a:stretch>
        </p:blipFill>
        <p:spPr>
          <a:xfrm>
            <a:off x="150161" y="63699"/>
            <a:ext cx="2694666" cy="2030144"/>
          </a:xfrm>
          <a:prstGeom prst="rect">
            <a:avLst/>
          </a:prstGeom>
        </p:spPr>
      </p:pic>
      <p:sp>
        <p:nvSpPr>
          <p:cNvPr id="6" name="Espace réservé du numéro de diapositive 5">
            <a:extLst>
              <a:ext uri="{FF2B5EF4-FFF2-40B4-BE49-F238E27FC236}">
                <a16:creationId xmlns:a16="http://schemas.microsoft.com/office/drawing/2014/main" id="{130A3785-EC31-4288-8D4A-D86092C69C57}"/>
              </a:ext>
            </a:extLst>
          </p:cNvPr>
          <p:cNvSpPr>
            <a:spLocks noGrp="1"/>
          </p:cNvSpPr>
          <p:nvPr>
            <p:ph type="sldNum" sz="quarter" idx="12"/>
          </p:nvPr>
        </p:nvSpPr>
        <p:spPr/>
        <p:txBody>
          <a:bodyPr/>
          <a:lstStyle/>
          <a:p>
            <a:fld id="{C3DB2ADC-AF19-4574-8C10-79B5B04FCA27}" type="slidenum">
              <a:rPr lang="en-US" smtClean="0"/>
              <a:t>14</a:t>
            </a:fld>
            <a:endParaRPr lang="en-US"/>
          </a:p>
        </p:txBody>
      </p:sp>
    </p:spTree>
    <p:extLst>
      <p:ext uri="{BB962C8B-B14F-4D97-AF65-F5344CB8AC3E}">
        <p14:creationId xmlns:p14="http://schemas.microsoft.com/office/powerpoint/2010/main" val="39567552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p:txBody>
          <a:bodyPr>
            <a:normAutofit fontScale="90000"/>
          </a:bodyPr>
          <a:lstStyle/>
          <a:p>
            <a:pPr algn="ctr"/>
            <a:r>
              <a:rPr lang="fr-CA" dirty="0"/>
              <a:t>Attribution (9.12 à 9.22)</a:t>
            </a:r>
            <a:br>
              <a:rPr lang="fr-CA" dirty="0"/>
            </a:br>
            <a:r>
              <a:rPr lang="fr-CA" sz="1800" b="1" dirty="0">
                <a:effectLst/>
                <a:latin typeface="Calisto MT" panose="02040603050505030304" pitchFamily="18" charset="0"/>
                <a:ea typeface="Calibri" panose="020F0502020204030204" pitchFamily="34" charset="0"/>
                <a:cs typeface="Times New Roman" panose="02020603050405020304" pitchFamily="18" charset="0"/>
              </a:rPr>
              <a:t>Modalités d’attribution</a:t>
            </a:r>
            <a:br>
              <a:rPr lang="fr-CA" sz="1050" b="1" dirty="0">
                <a:effectLst/>
                <a:latin typeface="Calisto MT" panose="02040603050505030304" pitchFamily="18" charset="0"/>
                <a:ea typeface="Calibri" panose="020F0502020204030204" pitchFamily="34" charset="0"/>
                <a:cs typeface="Times New Roman" panose="02020603050405020304" pitchFamily="18" charset="0"/>
              </a:rPr>
            </a:br>
            <a:br>
              <a:rPr lang="fr-CA" sz="1800" dirty="0">
                <a:effectLst/>
                <a:latin typeface="Calibri" panose="020F0502020204030204" pitchFamily="34" charset="0"/>
                <a:ea typeface="Calibri" panose="020F0502020204030204" pitchFamily="34" charset="0"/>
                <a:cs typeface="Times New Roman" panose="02020603050405020304" pitchFamily="18" charset="0"/>
              </a:rPr>
            </a:br>
            <a:endParaRPr lang="fr-CA" dirty="0"/>
          </a:p>
        </p:txBody>
      </p:sp>
      <p:sp>
        <p:nvSpPr>
          <p:cNvPr id="3" name="Espace réservé du contenu 2">
            <a:extLst>
              <a:ext uri="{FF2B5EF4-FFF2-40B4-BE49-F238E27FC236}">
                <a16:creationId xmlns:a16="http://schemas.microsoft.com/office/drawing/2014/main" id="{DBECE9F6-5C1F-4612-81A9-2201CD69D060}"/>
              </a:ext>
            </a:extLst>
          </p:cNvPr>
          <p:cNvSpPr>
            <a:spLocks noGrp="1"/>
          </p:cNvSpPr>
          <p:nvPr>
            <p:ph idx="1"/>
          </p:nvPr>
        </p:nvSpPr>
        <p:spPr>
          <a:xfrm>
            <a:off x="700635" y="2515791"/>
            <a:ext cx="10948027" cy="4098168"/>
          </a:xfrm>
        </p:spPr>
        <p:txBody>
          <a:bodyPr>
            <a:normAutofit/>
          </a:bodyPr>
          <a:lstStyle/>
          <a:p>
            <a:pPr marL="0" lvl="0" indent="0" algn="just">
              <a:lnSpc>
                <a:spcPct val="107000"/>
              </a:lnSpc>
              <a:spcAft>
                <a:spcPts val="800"/>
              </a:spcAft>
              <a:buNone/>
            </a:pPr>
            <a:r>
              <a:rPr lang="fr-CA" b="1" dirty="0">
                <a:effectLst/>
                <a:latin typeface="Calisto MT" panose="02040603050505030304" pitchFamily="18" charset="0"/>
                <a:ea typeface="Calibri" panose="020F0502020204030204" pitchFamily="34" charset="0"/>
                <a:cs typeface="Times New Roman" panose="02020603050405020304" pitchFamily="18" charset="0"/>
              </a:rPr>
              <a:t>1. Premier tour, règles ordinaires (9.12.A)</a:t>
            </a:r>
          </a:p>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c) s'il y a égalité de pointage lorsque le (les) premier(s) choix des candidates ou candidats n'est pas identique, le </a:t>
            </a:r>
            <a:r>
              <a:rPr lang="fr-CA" b="1" dirty="0">
                <a:effectLst/>
                <a:latin typeface="Calisto MT" panose="02040603050505030304" pitchFamily="18" charset="0"/>
                <a:ea typeface="Calibri" panose="020F0502020204030204" pitchFamily="34" charset="0"/>
                <a:cs typeface="Times New Roman" panose="02020603050405020304" pitchFamily="18" charset="0"/>
              </a:rPr>
              <a:t>critère du premier choix s'applique </a:t>
            </a:r>
            <a:r>
              <a:rPr lang="fr-CA" dirty="0">
                <a:effectLst/>
                <a:latin typeface="Calisto MT" panose="02040603050505030304" pitchFamily="18" charset="0"/>
                <a:ea typeface="Calibri" panose="020F0502020204030204" pitchFamily="34" charset="0"/>
                <a:cs typeface="Times New Roman" panose="02020603050405020304" pitchFamily="18" charset="0"/>
              </a:rPr>
              <a:t>pour chacune ou chacun; </a:t>
            </a:r>
          </a:p>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d) s'il y a égalité de pointage et identité de(s) premier(s) choix, la priorité est accordée à la candidate ou au candidat qui a </a:t>
            </a:r>
            <a:r>
              <a:rPr lang="fr-CA" b="1" dirty="0">
                <a:effectLst/>
                <a:latin typeface="Calisto MT" panose="02040603050505030304" pitchFamily="18" charset="0"/>
                <a:ea typeface="Calibri" panose="020F0502020204030204" pitchFamily="34" charset="0"/>
                <a:cs typeface="Times New Roman" panose="02020603050405020304" pitchFamily="18" charset="0"/>
              </a:rPr>
              <a:t>le plus grand nombre de points trimestre</a:t>
            </a:r>
            <a:r>
              <a:rPr lang="fr-CA" dirty="0">
                <a:effectLst/>
                <a:latin typeface="Calisto MT" panose="02040603050505030304" pitchFamily="18" charset="0"/>
                <a:ea typeface="Calibri" panose="020F0502020204030204" pitchFamily="34" charset="0"/>
                <a:cs typeface="Times New Roman" panose="02020603050405020304" pitchFamily="18" charset="0"/>
              </a:rPr>
              <a:t>. Si l'égalité subsiste alors, la priorité est accordée à la candidate ou au candidat </a:t>
            </a:r>
            <a:r>
              <a:rPr lang="fr-CA" b="1" dirty="0">
                <a:effectLst/>
                <a:latin typeface="Calisto MT" panose="02040603050505030304" pitchFamily="18" charset="0"/>
                <a:ea typeface="Calibri" panose="020F0502020204030204" pitchFamily="34" charset="0"/>
                <a:cs typeface="Times New Roman" panose="02020603050405020304" pitchFamily="18" charset="0"/>
              </a:rPr>
              <a:t>ayant donné le plus souvent le cours postulé</a:t>
            </a:r>
            <a:r>
              <a:rPr lang="fr-CA" dirty="0">
                <a:effectLst/>
                <a:latin typeface="Calisto MT" panose="02040603050505030304" pitchFamily="18" charset="0"/>
                <a:ea typeface="Calibri" panose="020F0502020204030204" pitchFamily="34" charset="0"/>
                <a:cs typeface="Times New Roman" panose="02020603050405020304" pitchFamily="18" charset="0"/>
              </a:rPr>
              <a:t>. </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Si l'égalité subsiste encore, le département ou le secteur disciplinaire choisit la candidate ou le candidat dont</a:t>
            </a:r>
            <a:r>
              <a:rPr lang="fr-CA" b="1" dirty="0">
                <a:effectLst/>
                <a:latin typeface="Calisto MT" panose="02040603050505030304" pitchFamily="18" charset="0"/>
                <a:ea typeface="Calibri" panose="020F0502020204030204" pitchFamily="34" charset="0"/>
                <a:cs typeface="Times New Roman" panose="02020603050405020304" pitchFamily="18" charset="0"/>
              </a:rPr>
              <a:t> les qualifications sont les plus élevées à l’égard de la charge de cours à attribuer</a:t>
            </a:r>
            <a:r>
              <a:rPr lang="fr-CA" dirty="0">
                <a:effectLst/>
                <a:latin typeface="Calisto MT" panose="02040603050505030304" pitchFamily="18" charset="0"/>
                <a:ea typeface="Calibri" panose="020F0502020204030204" pitchFamily="34" charset="0"/>
                <a:cs typeface="Times New Roman" panose="02020603050405020304" pitchFamily="18" charset="0"/>
              </a:rPr>
              <a:t>. </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None/>
            </a:pPr>
            <a:endParaRPr lang="fr-CA"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 3">
            <a:extLst>
              <a:ext uri="{FF2B5EF4-FFF2-40B4-BE49-F238E27FC236}">
                <a16:creationId xmlns:a16="http://schemas.microsoft.com/office/drawing/2014/main" id="{484FC843-BCFB-4B80-88DD-2C449F530D7D}"/>
              </a:ext>
            </a:extLst>
          </p:cNvPr>
          <p:cNvPicPr>
            <a:picLocks noChangeAspect="1"/>
          </p:cNvPicPr>
          <p:nvPr/>
        </p:nvPicPr>
        <p:blipFill>
          <a:blip r:embed="rId2"/>
          <a:stretch>
            <a:fillRect/>
          </a:stretch>
        </p:blipFill>
        <p:spPr>
          <a:xfrm>
            <a:off x="150161" y="63699"/>
            <a:ext cx="2694666" cy="2030144"/>
          </a:xfrm>
          <a:prstGeom prst="rect">
            <a:avLst/>
          </a:prstGeom>
        </p:spPr>
      </p:pic>
      <p:sp>
        <p:nvSpPr>
          <p:cNvPr id="5" name="Espace réservé du numéro de diapositive 4">
            <a:extLst>
              <a:ext uri="{FF2B5EF4-FFF2-40B4-BE49-F238E27FC236}">
                <a16:creationId xmlns:a16="http://schemas.microsoft.com/office/drawing/2014/main" id="{7F81CD01-9CA7-4781-8892-349FCDCBADB0}"/>
              </a:ext>
            </a:extLst>
          </p:cNvPr>
          <p:cNvSpPr>
            <a:spLocks noGrp="1"/>
          </p:cNvSpPr>
          <p:nvPr>
            <p:ph type="sldNum" sz="quarter" idx="12"/>
          </p:nvPr>
        </p:nvSpPr>
        <p:spPr/>
        <p:txBody>
          <a:bodyPr/>
          <a:lstStyle/>
          <a:p>
            <a:fld id="{C3DB2ADC-AF19-4574-8C10-79B5B04FCA27}" type="slidenum">
              <a:rPr lang="en-US" smtClean="0"/>
              <a:t>15</a:t>
            </a:fld>
            <a:endParaRPr lang="en-US"/>
          </a:p>
        </p:txBody>
      </p:sp>
    </p:spTree>
    <p:extLst>
      <p:ext uri="{BB962C8B-B14F-4D97-AF65-F5344CB8AC3E}">
        <p14:creationId xmlns:p14="http://schemas.microsoft.com/office/powerpoint/2010/main" val="38244701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p:txBody>
          <a:bodyPr>
            <a:normAutofit fontScale="90000"/>
          </a:bodyPr>
          <a:lstStyle/>
          <a:p>
            <a:pPr algn="ctr"/>
            <a:r>
              <a:rPr lang="fr-CA" dirty="0"/>
              <a:t>Attribution (9.12 à 9.22)</a:t>
            </a:r>
            <a:br>
              <a:rPr lang="fr-CA" dirty="0"/>
            </a:br>
            <a:r>
              <a:rPr lang="fr-CA" sz="1800" b="1" dirty="0">
                <a:effectLst/>
                <a:latin typeface="Calisto MT" panose="02040603050505030304" pitchFamily="18" charset="0"/>
                <a:ea typeface="Calibri" panose="020F0502020204030204" pitchFamily="34" charset="0"/>
                <a:cs typeface="Times New Roman" panose="02020603050405020304" pitchFamily="18" charset="0"/>
              </a:rPr>
              <a:t>Modalités d’attribution</a:t>
            </a:r>
            <a:br>
              <a:rPr lang="fr-CA" sz="1050" b="1" dirty="0">
                <a:effectLst/>
                <a:latin typeface="Calisto MT" panose="02040603050505030304" pitchFamily="18" charset="0"/>
                <a:ea typeface="Calibri" panose="020F0502020204030204" pitchFamily="34" charset="0"/>
                <a:cs typeface="Times New Roman" panose="02020603050405020304" pitchFamily="18" charset="0"/>
              </a:rPr>
            </a:br>
            <a:br>
              <a:rPr lang="fr-CA" sz="1800" dirty="0">
                <a:effectLst/>
                <a:latin typeface="Calibri" panose="020F0502020204030204" pitchFamily="34" charset="0"/>
                <a:ea typeface="Calibri" panose="020F0502020204030204" pitchFamily="34" charset="0"/>
                <a:cs typeface="Times New Roman" panose="02020603050405020304" pitchFamily="18" charset="0"/>
              </a:rPr>
            </a:br>
            <a:endParaRPr lang="fr-CA" dirty="0"/>
          </a:p>
        </p:txBody>
      </p:sp>
      <p:sp>
        <p:nvSpPr>
          <p:cNvPr id="3" name="Espace réservé du contenu 2">
            <a:extLst>
              <a:ext uri="{FF2B5EF4-FFF2-40B4-BE49-F238E27FC236}">
                <a16:creationId xmlns:a16="http://schemas.microsoft.com/office/drawing/2014/main" id="{DBECE9F6-5C1F-4612-81A9-2201CD69D060}"/>
              </a:ext>
            </a:extLst>
          </p:cNvPr>
          <p:cNvSpPr>
            <a:spLocks noGrp="1"/>
          </p:cNvSpPr>
          <p:nvPr>
            <p:ph idx="1"/>
          </p:nvPr>
        </p:nvSpPr>
        <p:spPr>
          <a:xfrm>
            <a:off x="572253" y="2523855"/>
            <a:ext cx="10948027" cy="4270446"/>
          </a:xfrm>
        </p:spPr>
        <p:txBody>
          <a:bodyPr>
            <a:normAutofit/>
          </a:bodyPr>
          <a:lstStyle/>
          <a:p>
            <a:pPr marL="0" lvl="0" indent="0" algn="just">
              <a:lnSpc>
                <a:spcPct val="107000"/>
              </a:lnSpc>
              <a:spcAft>
                <a:spcPts val="800"/>
              </a:spcAft>
              <a:buNone/>
            </a:pPr>
            <a:r>
              <a:rPr lang="fr-CA" b="1" dirty="0">
                <a:latin typeface="Calisto MT" panose="02040603050505030304" pitchFamily="18" charset="0"/>
                <a:ea typeface="Calibri" panose="020F0502020204030204" pitchFamily="34" charset="0"/>
                <a:cs typeface="Times New Roman" panose="02020603050405020304" pitchFamily="18" charset="0"/>
              </a:rPr>
              <a:t>2</a:t>
            </a:r>
            <a:r>
              <a:rPr lang="fr-CA" b="1" dirty="0">
                <a:effectLst/>
                <a:latin typeface="Calisto MT" panose="02040603050505030304" pitchFamily="18" charset="0"/>
                <a:ea typeface="Calibri" panose="020F0502020204030204" pitchFamily="34" charset="0"/>
                <a:cs typeface="Times New Roman" panose="02020603050405020304" pitchFamily="18" charset="0"/>
              </a:rPr>
              <a:t>. Premier tour, processus de supplantation (9.12.A)</a:t>
            </a:r>
          </a:p>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Toutefois, si </a:t>
            </a:r>
            <a:r>
              <a:rPr lang="fr-CA" b="1" dirty="0">
                <a:effectLst/>
                <a:latin typeface="Calisto MT" panose="02040603050505030304" pitchFamily="18" charset="0"/>
                <a:ea typeface="Calibri" panose="020F0502020204030204" pitchFamily="34" charset="0"/>
                <a:cs typeface="Times New Roman" panose="02020603050405020304" pitchFamily="18" charset="0"/>
              </a:rPr>
              <a:t>au terme du premier tour</a:t>
            </a:r>
            <a:r>
              <a:rPr lang="fr-CA" dirty="0">
                <a:effectLst/>
                <a:latin typeface="Calisto MT" panose="02040603050505030304" pitchFamily="18" charset="0"/>
                <a:ea typeface="Calibri" panose="020F0502020204030204" pitchFamily="34" charset="0"/>
                <a:cs typeface="Times New Roman" panose="02020603050405020304" pitchFamily="18" charset="0"/>
              </a:rPr>
              <a:t>, une personne chargée de cours détenant moins de pointage obtient une charge de cours </a:t>
            </a:r>
            <a:r>
              <a:rPr lang="fr-CA" b="1" dirty="0">
                <a:effectLst/>
                <a:latin typeface="Calisto MT" panose="02040603050505030304" pitchFamily="18" charset="0"/>
                <a:ea typeface="Calibri" panose="020F0502020204030204" pitchFamily="34" charset="0"/>
                <a:cs typeface="Times New Roman" panose="02020603050405020304" pitchFamily="18" charset="0"/>
              </a:rPr>
              <a:t>pendant qu'une autre personne chargée de cours détenant plus de pointage </a:t>
            </a:r>
            <a:r>
              <a:rPr lang="fr-CA" b="1" u="sng" dirty="0">
                <a:effectLst/>
                <a:latin typeface="Calisto MT" panose="02040603050505030304" pitchFamily="18" charset="0"/>
                <a:ea typeface="Calibri" panose="020F0502020204030204" pitchFamily="34" charset="0"/>
                <a:cs typeface="Times New Roman" panose="02020603050405020304" pitchFamily="18" charset="0"/>
              </a:rPr>
              <a:t>n'en obtient aucune</a:t>
            </a:r>
            <a:r>
              <a:rPr lang="fr-CA" dirty="0">
                <a:effectLst/>
                <a:latin typeface="Calisto MT" panose="02040603050505030304" pitchFamily="18" charset="0"/>
                <a:ea typeface="Calibri" panose="020F0502020204030204" pitchFamily="34" charset="0"/>
                <a:cs typeface="Times New Roman" panose="02020603050405020304" pitchFamily="18" charset="0"/>
              </a:rPr>
              <a:t>, le processus de supplantation s'applique de la manière suivante: </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a) la personne chargée de cours détenant le plus de pointage et n'ayant obtenu aucune charge de cours se voit attribuer parmi les charges de cours postulées, </a:t>
            </a:r>
            <a:r>
              <a:rPr lang="fr-CA" b="1" dirty="0">
                <a:effectLst/>
                <a:latin typeface="Calisto MT" panose="02040603050505030304" pitchFamily="18" charset="0"/>
                <a:ea typeface="Calibri" panose="020F0502020204030204" pitchFamily="34" charset="0"/>
                <a:cs typeface="Times New Roman" panose="02020603050405020304" pitchFamily="18" charset="0"/>
              </a:rPr>
              <a:t>celle pour laquelle les frais de déplacement sont les moins élevés</a:t>
            </a:r>
            <a:r>
              <a:rPr lang="fr-CA" dirty="0">
                <a:effectLst/>
                <a:latin typeface="Calisto MT" panose="02040603050505030304" pitchFamily="18" charset="0"/>
                <a:ea typeface="Calibri" panose="020F0502020204030204" pitchFamily="34" charset="0"/>
                <a:cs typeface="Times New Roman" panose="02020603050405020304" pitchFamily="18" charset="0"/>
              </a:rPr>
              <a:t>; ladite charge de cours attribuée est retirée à la personne chargée de cours à qui elle avait été attribuée avant supplantation; </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None/>
            </a:pPr>
            <a:endParaRPr lang="fr-CA"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 3">
            <a:extLst>
              <a:ext uri="{FF2B5EF4-FFF2-40B4-BE49-F238E27FC236}">
                <a16:creationId xmlns:a16="http://schemas.microsoft.com/office/drawing/2014/main" id="{484FC843-BCFB-4B80-88DD-2C449F530D7D}"/>
              </a:ext>
            </a:extLst>
          </p:cNvPr>
          <p:cNvPicPr>
            <a:picLocks noChangeAspect="1"/>
          </p:cNvPicPr>
          <p:nvPr/>
        </p:nvPicPr>
        <p:blipFill>
          <a:blip r:embed="rId2"/>
          <a:stretch>
            <a:fillRect/>
          </a:stretch>
        </p:blipFill>
        <p:spPr>
          <a:xfrm>
            <a:off x="150161" y="63699"/>
            <a:ext cx="2694666" cy="2030144"/>
          </a:xfrm>
          <a:prstGeom prst="rect">
            <a:avLst/>
          </a:prstGeom>
        </p:spPr>
      </p:pic>
      <p:sp>
        <p:nvSpPr>
          <p:cNvPr id="5" name="Espace réservé du numéro de diapositive 4">
            <a:extLst>
              <a:ext uri="{FF2B5EF4-FFF2-40B4-BE49-F238E27FC236}">
                <a16:creationId xmlns:a16="http://schemas.microsoft.com/office/drawing/2014/main" id="{8752A399-A3A7-471B-BFC4-62A916EB5EB7}"/>
              </a:ext>
            </a:extLst>
          </p:cNvPr>
          <p:cNvSpPr>
            <a:spLocks noGrp="1"/>
          </p:cNvSpPr>
          <p:nvPr>
            <p:ph type="sldNum" sz="quarter" idx="12"/>
          </p:nvPr>
        </p:nvSpPr>
        <p:spPr/>
        <p:txBody>
          <a:bodyPr/>
          <a:lstStyle/>
          <a:p>
            <a:fld id="{C3DB2ADC-AF19-4574-8C10-79B5B04FCA27}" type="slidenum">
              <a:rPr lang="en-US" smtClean="0"/>
              <a:t>16</a:t>
            </a:fld>
            <a:endParaRPr lang="en-US"/>
          </a:p>
        </p:txBody>
      </p:sp>
    </p:spTree>
    <p:extLst>
      <p:ext uri="{BB962C8B-B14F-4D97-AF65-F5344CB8AC3E}">
        <p14:creationId xmlns:p14="http://schemas.microsoft.com/office/powerpoint/2010/main" val="28883253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p:txBody>
          <a:bodyPr>
            <a:normAutofit fontScale="90000"/>
          </a:bodyPr>
          <a:lstStyle/>
          <a:p>
            <a:pPr algn="ctr"/>
            <a:r>
              <a:rPr lang="fr-CA" dirty="0"/>
              <a:t>Attribution (9.12 à 9.22)</a:t>
            </a:r>
            <a:br>
              <a:rPr lang="fr-CA" dirty="0"/>
            </a:br>
            <a:r>
              <a:rPr lang="fr-CA" sz="1800" b="1" dirty="0">
                <a:effectLst/>
                <a:latin typeface="Calisto MT" panose="02040603050505030304" pitchFamily="18" charset="0"/>
                <a:ea typeface="Calibri" panose="020F0502020204030204" pitchFamily="34" charset="0"/>
                <a:cs typeface="Times New Roman" panose="02020603050405020304" pitchFamily="18" charset="0"/>
              </a:rPr>
              <a:t>Modalités d’attribution</a:t>
            </a:r>
            <a:br>
              <a:rPr lang="fr-CA" sz="1050" b="1" dirty="0">
                <a:effectLst/>
                <a:latin typeface="Calisto MT" panose="02040603050505030304" pitchFamily="18" charset="0"/>
                <a:ea typeface="Calibri" panose="020F0502020204030204" pitchFamily="34" charset="0"/>
                <a:cs typeface="Times New Roman" panose="02020603050405020304" pitchFamily="18" charset="0"/>
              </a:rPr>
            </a:br>
            <a:br>
              <a:rPr lang="fr-CA" sz="1800" dirty="0">
                <a:effectLst/>
                <a:latin typeface="Calibri" panose="020F0502020204030204" pitchFamily="34" charset="0"/>
                <a:ea typeface="Calibri" panose="020F0502020204030204" pitchFamily="34" charset="0"/>
                <a:cs typeface="Times New Roman" panose="02020603050405020304" pitchFamily="18" charset="0"/>
              </a:rPr>
            </a:br>
            <a:endParaRPr lang="fr-CA" dirty="0"/>
          </a:p>
        </p:txBody>
      </p:sp>
      <p:sp>
        <p:nvSpPr>
          <p:cNvPr id="3" name="Espace réservé du contenu 2">
            <a:extLst>
              <a:ext uri="{FF2B5EF4-FFF2-40B4-BE49-F238E27FC236}">
                <a16:creationId xmlns:a16="http://schemas.microsoft.com/office/drawing/2014/main" id="{DBECE9F6-5C1F-4612-81A9-2201CD69D060}"/>
              </a:ext>
            </a:extLst>
          </p:cNvPr>
          <p:cNvSpPr>
            <a:spLocks noGrp="1"/>
          </p:cNvSpPr>
          <p:nvPr>
            <p:ph idx="1"/>
          </p:nvPr>
        </p:nvSpPr>
        <p:spPr>
          <a:xfrm>
            <a:off x="572253" y="2093843"/>
            <a:ext cx="10948027" cy="4270446"/>
          </a:xfrm>
        </p:spPr>
        <p:txBody>
          <a:bodyPr>
            <a:normAutofit/>
          </a:bodyPr>
          <a:lstStyle/>
          <a:p>
            <a:pPr marL="0" lvl="0" indent="0" algn="just">
              <a:lnSpc>
                <a:spcPct val="107000"/>
              </a:lnSpc>
              <a:spcAft>
                <a:spcPts val="800"/>
              </a:spcAft>
              <a:buNone/>
            </a:pPr>
            <a:r>
              <a:rPr lang="fr-CA" b="1" dirty="0">
                <a:latin typeface="Calisto MT" panose="02040603050505030304" pitchFamily="18" charset="0"/>
                <a:ea typeface="Calibri" panose="020F0502020204030204" pitchFamily="34" charset="0"/>
                <a:cs typeface="Times New Roman" panose="02020603050405020304" pitchFamily="18" charset="0"/>
              </a:rPr>
              <a:t>2</a:t>
            </a:r>
            <a:r>
              <a:rPr lang="fr-CA" b="1" dirty="0">
                <a:effectLst/>
                <a:latin typeface="Calisto MT" panose="02040603050505030304" pitchFamily="18" charset="0"/>
                <a:ea typeface="Calibri" panose="020F0502020204030204" pitchFamily="34" charset="0"/>
                <a:cs typeface="Times New Roman" panose="02020603050405020304" pitchFamily="18" charset="0"/>
              </a:rPr>
              <a:t>. Premier tour, processus de supplantation (9.12.A)</a:t>
            </a:r>
          </a:p>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b) advenant que dans l'application du paragraphe précédent, la personne chargée de cours détenant le plus de pointage ait postulé plus d'une charge de cours pour lesquelles les frais de déplacement sont les moins élevés et égaux, la charge de cours qui lui est attribuée correspond à </a:t>
            </a:r>
            <a:r>
              <a:rPr lang="fr-CA" b="1" dirty="0">
                <a:effectLst/>
                <a:latin typeface="Calisto MT" panose="02040603050505030304" pitchFamily="18" charset="0"/>
                <a:ea typeface="Calibri" panose="020F0502020204030204" pitchFamily="34" charset="0"/>
                <a:cs typeface="Times New Roman" panose="02020603050405020304" pitchFamily="18" charset="0"/>
              </a:rPr>
              <a:t>celle ayant été attribuée avant supplantation à la personne chargée de cours ayant le moins de pointage</a:t>
            </a:r>
            <a:r>
              <a:rPr lang="fr-CA" dirty="0">
                <a:effectLst/>
                <a:latin typeface="Calisto MT" panose="02040603050505030304" pitchFamily="18" charset="0"/>
                <a:ea typeface="Calibri" panose="020F0502020204030204" pitchFamily="34" charset="0"/>
                <a:cs typeface="Times New Roman" panose="02020603050405020304" pitchFamily="18" charset="0"/>
              </a:rPr>
              <a:t>, laquelle se voit retirer cette charge; </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c) le processus s'applique de la même façon pour la deuxième personne chargée de cours détenant le plus de pointage et n'ayant obtenu aucune charge de cours, et ainsi de suite. </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CA" b="1" dirty="0">
                <a:effectLst/>
                <a:latin typeface="Calisto MT" panose="02040603050505030304" pitchFamily="18" charset="0"/>
                <a:ea typeface="Calibri" panose="020F0502020204030204" pitchFamily="34" charset="0"/>
                <a:cs typeface="Times New Roman" panose="02020603050405020304" pitchFamily="18" charset="0"/>
              </a:rPr>
              <a:t>La ou les personne(s) chargée(s) de cours ne peuvent, par cette procédure, obtenir plus d'une charge de cours au premier (1er) tour. </a:t>
            </a:r>
            <a:endParaRPr lang="fr-CA" b="1"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None/>
            </a:pPr>
            <a:endParaRPr lang="fr-CA"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 3">
            <a:extLst>
              <a:ext uri="{FF2B5EF4-FFF2-40B4-BE49-F238E27FC236}">
                <a16:creationId xmlns:a16="http://schemas.microsoft.com/office/drawing/2014/main" id="{484FC843-BCFB-4B80-88DD-2C449F530D7D}"/>
              </a:ext>
            </a:extLst>
          </p:cNvPr>
          <p:cNvPicPr>
            <a:picLocks noChangeAspect="1"/>
          </p:cNvPicPr>
          <p:nvPr/>
        </p:nvPicPr>
        <p:blipFill>
          <a:blip r:embed="rId2"/>
          <a:stretch>
            <a:fillRect/>
          </a:stretch>
        </p:blipFill>
        <p:spPr>
          <a:xfrm>
            <a:off x="150161" y="63699"/>
            <a:ext cx="2694666" cy="2030144"/>
          </a:xfrm>
          <a:prstGeom prst="rect">
            <a:avLst/>
          </a:prstGeom>
        </p:spPr>
      </p:pic>
      <p:sp>
        <p:nvSpPr>
          <p:cNvPr id="5" name="Espace réservé du numéro de diapositive 4">
            <a:extLst>
              <a:ext uri="{FF2B5EF4-FFF2-40B4-BE49-F238E27FC236}">
                <a16:creationId xmlns:a16="http://schemas.microsoft.com/office/drawing/2014/main" id="{365596AD-61C4-47D1-B668-33384A6FDE9E}"/>
              </a:ext>
            </a:extLst>
          </p:cNvPr>
          <p:cNvSpPr>
            <a:spLocks noGrp="1"/>
          </p:cNvSpPr>
          <p:nvPr>
            <p:ph type="sldNum" sz="quarter" idx="12"/>
          </p:nvPr>
        </p:nvSpPr>
        <p:spPr/>
        <p:txBody>
          <a:bodyPr/>
          <a:lstStyle/>
          <a:p>
            <a:fld id="{C3DB2ADC-AF19-4574-8C10-79B5B04FCA27}" type="slidenum">
              <a:rPr lang="en-US" smtClean="0"/>
              <a:t>17</a:t>
            </a:fld>
            <a:endParaRPr lang="en-US"/>
          </a:p>
        </p:txBody>
      </p:sp>
    </p:spTree>
    <p:extLst>
      <p:ext uri="{BB962C8B-B14F-4D97-AF65-F5344CB8AC3E}">
        <p14:creationId xmlns:p14="http://schemas.microsoft.com/office/powerpoint/2010/main" val="29178829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p:txBody>
          <a:bodyPr>
            <a:normAutofit fontScale="90000"/>
          </a:bodyPr>
          <a:lstStyle/>
          <a:p>
            <a:pPr algn="ctr"/>
            <a:r>
              <a:rPr lang="fr-CA" dirty="0"/>
              <a:t>Attribution (9.12 à 9.22)</a:t>
            </a:r>
            <a:br>
              <a:rPr lang="fr-CA" dirty="0"/>
            </a:br>
            <a:r>
              <a:rPr lang="fr-CA" sz="1800" b="1" dirty="0">
                <a:effectLst/>
                <a:latin typeface="Calisto MT" panose="02040603050505030304" pitchFamily="18" charset="0"/>
                <a:ea typeface="Calibri" panose="020F0502020204030204" pitchFamily="34" charset="0"/>
                <a:cs typeface="Times New Roman" panose="02020603050405020304" pitchFamily="18" charset="0"/>
              </a:rPr>
              <a:t>Modalités d’attribution</a:t>
            </a:r>
            <a:br>
              <a:rPr lang="fr-CA" sz="1050" b="1" dirty="0">
                <a:effectLst/>
                <a:latin typeface="Calisto MT" panose="02040603050505030304" pitchFamily="18" charset="0"/>
                <a:ea typeface="Calibri" panose="020F0502020204030204" pitchFamily="34" charset="0"/>
                <a:cs typeface="Times New Roman" panose="02020603050405020304" pitchFamily="18" charset="0"/>
              </a:rPr>
            </a:br>
            <a:br>
              <a:rPr lang="fr-CA" sz="1800" dirty="0">
                <a:effectLst/>
                <a:latin typeface="Calibri" panose="020F0502020204030204" pitchFamily="34" charset="0"/>
                <a:ea typeface="Calibri" panose="020F0502020204030204" pitchFamily="34" charset="0"/>
                <a:cs typeface="Times New Roman" panose="02020603050405020304" pitchFamily="18" charset="0"/>
              </a:rPr>
            </a:br>
            <a:endParaRPr lang="fr-CA" dirty="0"/>
          </a:p>
        </p:txBody>
      </p:sp>
      <p:sp>
        <p:nvSpPr>
          <p:cNvPr id="3" name="Espace réservé du contenu 2">
            <a:extLst>
              <a:ext uri="{FF2B5EF4-FFF2-40B4-BE49-F238E27FC236}">
                <a16:creationId xmlns:a16="http://schemas.microsoft.com/office/drawing/2014/main" id="{DBECE9F6-5C1F-4612-81A9-2201CD69D060}"/>
              </a:ext>
            </a:extLst>
          </p:cNvPr>
          <p:cNvSpPr>
            <a:spLocks noGrp="1"/>
          </p:cNvSpPr>
          <p:nvPr>
            <p:ph idx="1"/>
          </p:nvPr>
        </p:nvSpPr>
        <p:spPr>
          <a:xfrm>
            <a:off x="572253" y="2523855"/>
            <a:ext cx="10948027" cy="3412049"/>
          </a:xfrm>
        </p:spPr>
        <p:txBody>
          <a:bodyPr>
            <a:normAutofit/>
          </a:bodyPr>
          <a:lstStyle/>
          <a:p>
            <a:pPr marL="0" lvl="0" indent="0" algn="just">
              <a:lnSpc>
                <a:spcPct val="107000"/>
              </a:lnSpc>
              <a:spcAft>
                <a:spcPts val="800"/>
              </a:spcAft>
              <a:buNone/>
            </a:pPr>
            <a:r>
              <a:rPr lang="fr-CA" b="1" dirty="0">
                <a:effectLst/>
                <a:latin typeface="Calisto MT" panose="02040603050505030304" pitchFamily="18" charset="0"/>
                <a:ea typeface="Calibri" panose="020F0502020204030204" pitchFamily="34" charset="0"/>
                <a:cs typeface="Times New Roman" panose="02020603050405020304" pitchFamily="18" charset="0"/>
              </a:rPr>
              <a:t>3. </a:t>
            </a:r>
            <a:r>
              <a:rPr lang="fr-CA" b="1" dirty="0">
                <a:latin typeface="Calisto MT" panose="02040603050505030304" pitchFamily="18" charset="0"/>
                <a:ea typeface="Calibri" panose="020F0502020204030204" pitchFamily="34" charset="0"/>
                <a:cs typeface="Times New Roman" panose="02020603050405020304" pitchFamily="18" charset="0"/>
              </a:rPr>
              <a:t>Deuxième</a:t>
            </a:r>
            <a:r>
              <a:rPr lang="fr-CA" b="1" dirty="0">
                <a:effectLst/>
                <a:latin typeface="Calisto MT" panose="02040603050505030304" pitchFamily="18" charset="0"/>
                <a:ea typeface="Calibri" panose="020F0502020204030204" pitchFamily="34" charset="0"/>
                <a:cs typeface="Times New Roman" panose="02020603050405020304" pitchFamily="18" charset="0"/>
              </a:rPr>
              <a:t> tour (9.12.A)</a:t>
            </a:r>
          </a:p>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a) Les charges de cours </a:t>
            </a:r>
            <a:r>
              <a:rPr lang="fr-CA" b="1" dirty="0">
                <a:effectLst/>
                <a:latin typeface="Calisto MT" panose="02040603050505030304" pitchFamily="18" charset="0"/>
                <a:ea typeface="Calibri" panose="020F0502020204030204" pitchFamily="34" charset="0"/>
                <a:cs typeface="Times New Roman" panose="02020603050405020304" pitchFamily="18" charset="0"/>
              </a:rPr>
              <a:t>encore disponibles sont attribuées, </a:t>
            </a:r>
            <a:r>
              <a:rPr lang="fr-CA" b="1" u="sng" dirty="0">
                <a:effectLst/>
                <a:latin typeface="Calisto MT" panose="02040603050505030304" pitchFamily="18" charset="0"/>
                <a:ea typeface="Calibri" panose="020F0502020204030204" pitchFamily="34" charset="0"/>
                <a:cs typeface="Times New Roman" panose="02020603050405020304" pitchFamily="18" charset="0"/>
              </a:rPr>
              <a:t>une seule à la fois</a:t>
            </a:r>
            <a:r>
              <a:rPr lang="fr-CA" dirty="0">
                <a:effectLst/>
                <a:latin typeface="Calisto MT" panose="02040603050505030304" pitchFamily="18" charset="0"/>
                <a:ea typeface="Calibri" panose="020F0502020204030204" pitchFamily="34" charset="0"/>
                <a:cs typeface="Times New Roman" panose="02020603050405020304" pitchFamily="18" charset="0"/>
              </a:rPr>
              <a:t>, aux candidates ou candidats non considérés en situation de double emploi et ce jusqu'à ce qu’elles ou qu'ils aient obtenu neuf (9) crédits d'enseignement et sous réserve du nombre de cours postulés et des exigences de qualification pour l'enseignement. = </a:t>
            </a:r>
            <a:r>
              <a:rPr lang="fr-CA" sz="2400" b="1" dirty="0">
                <a:effectLst/>
                <a:latin typeface="Calisto MT" panose="02040603050505030304" pitchFamily="18" charset="0"/>
                <a:ea typeface="Calibri" panose="020F0502020204030204" pitchFamily="34" charset="0"/>
                <a:cs typeface="Times New Roman" panose="02020603050405020304" pitchFamily="18" charset="0"/>
              </a:rPr>
              <a:t>+</a:t>
            </a:r>
            <a:r>
              <a:rPr lang="fr-CA" sz="2400" dirty="0">
                <a:effectLst/>
                <a:latin typeface="Calisto MT" panose="02040603050505030304" pitchFamily="18" charset="0"/>
                <a:ea typeface="Calibri" panose="020F0502020204030204" pitchFamily="34" charset="0"/>
                <a:cs typeface="Times New Roman" panose="02020603050405020304" pitchFamily="18" charset="0"/>
              </a:rPr>
              <a:t> </a:t>
            </a:r>
            <a:r>
              <a:rPr lang="fr-CA" sz="2400" b="1" dirty="0">
                <a:latin typeface="Calisto MT" panose="02040603050505030304" pitchFamily="18" charset="0"/>
                <a:ea typeface="Calibri" panose="020F0502020204030204" pitchFamily="34" charset="0"/>
                <a:cs typeface="Times New Roman" panose="02020603050405020304" pitchFamily="18" charset="0"/>
              </a:rPr>
              <a:t>1</a:t>
            </a:r>
            <a:r>
              <a:rPr lang="fr-CA" sz="2400" b="1" dirty="0">
                <a:effectLst/>
                <a:latin typeface="Calisto MT" panose="02040603050505030304" pitchFamily="18" charset="0"/>
                <a:ea typeface="Calibri" panose="020F0502020204030204" pitchFamily="34" charset="0"/>
                <a:cs typeface="Times New Roman" panose="02020603050405020304" pitchFamily="18" charset="0"/>
              </a:rPr>
              <a:t> charge de cours aux simple-emploi </a:t>
            </a:r>
            <a:endParaRPr lang="fr-CA"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b) Cette attribution se fait selon les dispositions du paragraphe A) 1. de la présente clause (Attribution des charges de cours autres que celles de tutorat (TU, 7T) et de tutorat autorisé (TA, TL), premier tour, règles ordinaires). </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None/>
            </a:pPr>
            <a:endParaRPr lang="fr-CA"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 3">
            <a:extLst>
              <a:ext uri="{FF2B5EF4-FFF2-40B4-BE49-F238E27FC236}">
                <a16:creationId xmlns:a16="http://schemas.microsoft.com/office/drawing/2014/main" id="{484FC843-BCFB-4B80-88DD-2C449F530D7D}"/>
              </a:ext>
            </a:extLst>
          </p:cNvPr>
          <p:cNvPicPr>
            <a:picLocks noChangeAspect="1"/>
          </p:cNvPicPr>
          <p:nvPr/>
        </p:nvPicPr>
        <p:blipFill>
          <a:blip r:embed="rId2"/>
          <a:stretch>
            <a:fillRect/>
          </a:stretch>
        </p:blipFill>
        <p:spPr>
          <a:xfrm>
            <a:off x="150161" y="63699"/>
            <a:ext cx="2694666" cy="2030144"/>
          </a:xfrm>
          <a:prstGeom prst="rect">
            <a:avLst/>
          </a:prstGeom>
        </p:spPr>
      </p:pic>
      <p:sp>
        <p:nvSpPr>
          <p:cNvPr id="5" name="Espace réservé du numéro de diapositive 4">
            <a:extLst>
              <a:ext uri="{FF2B5EF4-FFF2-40B4-BE49-F238E27FC236}">
                <a16:creationId xmlns:a16="http://schemas.microsoft.com/office/drawing/2014/main" id="{72894474-06CB-4484-9FED-9AB5C4C27BF4}"/>
              </a:ext>
            </a:extLst>
          </p:cNvPr>
          <p:cNvSpPr>
            <a:spLocks noGrp="1"/>
          </p:cNvSpPr>
          <p:nvPr>
            <p:ph type="sldNum" sz="quarter" idx="12"/>
          </p:nvPr>
        </p:nvSpPr>
        <p:spPr/>
        <p:txBody>
          <a:bodyPr/>
          <a:lstStyle/>
          <a:p>
            <a:fld id="{C3DB2ADC-AF19-4574-8C10-79B5B04FCA27}" type="slidenum">
              <a:rPr lang="en-US" smtClean="0"/>
              <a:t>18</a:t>
            </a:fld>
            <a:endParaRPr lang="en-US"/>
          </a:p>
        </p:txBody>
      </p:sp>
    </p:spTree>
    <p:extLst>
      <p:ext uri="{BB962C8B-B14F-4D97-AF65-F5344CB8AC3E}">
        <p14:creationId xmlns:p14="http://schemas.microsoft.com/office/powerpoint/2010/main" val="25036162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p:txBody>
          <a:bodyPr>
            <a:normAutofit fontScale="90000"/>
          </a:bodyPr>
          <a:lstStyle/>
          <a:p>
            <a:pPr algn="ctr"/>
            <a:r>
              <a:rPr lang="fr-CA" dirty="0"/>
              <a:t>Attribution (9.12 à 9.22)</a:t>
            </a:r>
            <a:br>
              <a:rPr lang="fr-CA" dirty="0"/>
            </a:br>
            <a:r>
              <a:rPr lang="fr-CA" sz="1800" b="1" dirty="0">
                <a:effectLst/>
                <a:latin typeface="Calisto MT" panose="02040603050505030304" pitchFamily="18" charset="0"/>
                <a:ea typeface="Calibri" panose="020F0502020204030204" pitchFamily="34" charset="0"/>
                <a:cs typeface="Times New Roman" panose="02020603050405020304" pitchFamily="18" charset="0"/>
              </a:rPr>
              <a:t>Modalités d’attribution</a:t>
            </a:r>
            <a:br>
              <a:rPr lang="fr-CA" sz="1050" b="1" dirty="0">
                <a:effectLst/>
                <a:latin typeface="Calisto MT" panose="02040603050505030304" pitchFamily="18" charset="0"/>
                <a:ea typeface="Calibri" panose="020F0502020204030204" pitchFamily="34" charset="0"/>
                <a:cs typeface="Times New Roman" panose="02020603050405020304" pitchFamily="18" charset="0"/>
              </a:rPr>
            </a:br>
            <a:br>
              <a:rPr lang="fr-CA" sz="1800" dirty="0">
                <a:effectLst/>
                <a:latin typeface="Calibri" panose="020F0502020204030204" pitchFamily="34" charset="0"/>
                <a:ea typeface="Calibri" panose="020F0502020204030204" pitchFamily="34" charset="0"/>
                <a:cs typeface="Times New Roman" panose="02020603050405020304" pitchFamily="18" charset="0"/>
              </a:rPr>
            </a:br>
            <a:endParaRPr lang="fr-CA" dirty="0"/>
          </a:p>
        </p:txBody>
      </p:sp>
      <p:sp>
        <p:nvSpPr>
          <p:cNvPr id="3" name="Espace réservé du contenu 2">
            <a:extLst>
              <a:ext uri="{FF2B5EF4-FFF2-40B4-BE49-F238E27FC236}">
                <a16:creationId xmlns:a16="http://schemas.microsoft.com/office/drawing/2014/main" id="{DBECE9F6-5C1F-4612-81A9-2201CD69D060}"/>
              </a:ext>
            </a:extLst>
          </p:cNvPr>
          <p:cNvSpPr>
            <a:spLocks noGrp="1"/>
          </p:cNvSpPr>
          <p:nvPr>
            <p:ph idx="1"/>
          </p:nvPr>
        </p:nvSpPr>
        <p:spPr>
          <a:xfrm>
            <a:off x="572253" y="2523855"/>
            <a:ext cx="10948027" cy="3412049"/>
          </a:xfrm>
        </p:spPr>
        <p:txBody>
          <a:bodyPr>
            <a:normAutofit/>
          </a:bodyPr>
          <a:lstStyle/>
          <a:p>
            <a:pPr marL="0" lvl="0" indent="0" algn="just">
              <a:lnSpc>
                <a:spcPct val="107000"/>
              </a:lnSpc>
              <a:spcAft>
                <a:spcPts val="800"/>
              </a:spcAft>
              <a:buNone/>
            </a:pPr>
            <a:r>
              <a:rPr lang="fr-CA" b="1" dirty="0">
                <a:effectLst/>
                <a:latin typeface="Calisto MT" panose="02040603050505030304" pitchFamily="18" charset="0"/>
                <a:ea typeface="Calibri" panose="020F0502020204030204" pitchFamily="34" charset="0"/>
                <a:cs typeface="Times New Roman" panose="02020603050405020304" pitchFamily="18" charset="0"/>
              </a:rPr>
              <a:t>4. Trois</a:t>
            </a:r>
            <a:r>
              <a:rPr lang="fr-CA" b="1" dirty="0">
                <a:latin typeface="Calisto MT" panose="02040603050505030304" pitchFamily="18" charset="0"/>
                <a:ea typeface="Calibri" panose="020F0502020204030204" pitchFamily="34" charset="0"/>
                <a:cs typeface="Times New Roman" panose="02020603050405020304" pitchFamily="18" charset="0"/>
              </a:rPr>
              <a:t>ième</a:t>
            </a:r>
            <a:r>
              <a:rPr lang="fr-CA" b="1" dirty="0">
                <a:effectLst/>
                <a:latin typeface="Calisto MT" panose="02040603050505030304" pitchFamily="18" charset="0"/>
                <a:ea typeface="Calibri" panose="020F0502020204030204" pitchFamily="34" charset="0"/>
                <a:cs typeface="Times New Roman" panose="02020603050405020304" pitchFamily="18" charset="0"/>
              </a:rPr>
              <a:t> tour (9.12.A)</a:t>
            </a:r>
          </a:p>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Les charges de cours </a:t>
            </a:r>
            <a:r>
              <a:rPr lang="fr-CA" b="1" dirty="0">
                <a:effectLst/>
                <a:latin typeface="Calisto MT" panose="02040603050505030304" pitchFamily="18" charset="0"/>
                <a:ea typeface="Calibri" panose="020F0502020204030204" pitchFamily="34" charset="0"/>
                <a:cs typeface="Times New Roman" panose="02020603050405020304" pitchFamily="18" charset="0"/>
              </a:rPr>
              <a:t>encore disponibles sont attribuées, </a:t>
            </a:r>
            <a:r>
              <a:rPr lang="fr-CA" b="1" u="sng" dirty="0">
                <a:effectLst/>
                <a:latin typeface="Calisto MT" panose="02040603050505030304" pitchFamily="18" charset="0"/>
                <a:ea typeface="Calibri" panose="020F0502020204030204" pitchFamily="34" charset="0"/>
                <a:cs typeface="Times New Roman" panose="02020603050405020304" pitchFamily="18" charset="0"/>
              </a:rPr>
              <a:t>une seule à la fois</a:t>
            </a:r>
            <a:r>
              <a:rPr lang="fr-CA" dirty="0">
                <a:effectLst/>
                <a:latin typeface="Calisto MT" panose="02040603050505030304" pitchFamily="18" charset="0"/>
                <a:ea typeface="Calibri" panose="020F0502020204030204" pitchFamily="34" charset="0"/>
                <a:cs typeface="Times New Roman" panose="02020603050405020304" pitchFamily="18" charset="0"/>
              </a:rPr>
              <a:t>, aux candidates et candidats considérés en </a:t>
            </a:r>
            <a:r>
              <a:rPr lang="fr-CA" b="1" u="sng" dirty="0">
                <a:effectLst/>
                <a:latin typeface="Calisto MT" panose="02040603050505030304" pitchFamily="18" charset="0"/>
                <a:ea typeface="Calibri" panose="020F0502020204030204" pitchFamily="34" charset="0"/>
                <a:cs typeface="Times New Roman" panose="02020603050405020304" pitchFamily="18" charset="0"/>
              </a:rPr>
              <a:t>situation de double emploi</a:t>
            </a:r>
            <a:r>
              <a:rPr lang="fr-CA" dirty="0">
                <a:effectLst/>
                <a:latin typeface="Calisto MT" panose="02040603050505030304" pitchFamily="18" charset="0"/>
                <a:ea typeface="Calibri" panose="020F0502020204030204" pitchFamily="34" charset="0"/>
                <a:cs typeface="Times New Roman" panose="02020603050405020304" pitchFamily="18" charset="0"/>
              </a:rPr>
              <a:t>, jusqu’à ce qu’elles ou qu’ils aient obtenu six (6) crédits d’enseignement, et ce, sous réserve du nombre de cours postulés et des exigences de qualification pour l’enseignement. = </a:t>
            </a:r>
            <a:r>
              <a:rPr lang="fr-CA" sz="2400" b="1" dirty="0">
                <a:effectLst/>
                <a:latin typeface="Calisto MT" panose="02040603050505030304" pitchFamily="18" charset="0"/>
                <a:ea typeface="Calibri" panose="020F0502020204030204" pitchFamily="34" charset="0"/>
                <a:cs typeface="Times New Roman" panose="02020603050405020304" pitchFamily="18" charset="0"/>
              </a:rPr>
              <a:t>+</a:t>
            </a:r>
            <a:r>
              <a:rPr lang="fr-CA" sz="2400" dirty="0">
                <a:effectLst/>
                <a:latin typeface="Calisto MT" panose="02040603050505030304" pitchFamily="18" charset="0"/>
                <a:ea typeface="Calibri" panose="020F0502020204030204" pitchFamily="34" charset="0"/>
                <a:cs typeface="Times New Roman" panose="02020603050405020304" pitchFamily="18" charset="0"/>
              </a:rPr>
              <a:t> </a:t>
            </a:r>
            <a:r>
              <a:rPr lang="fr-CA" sz="2400" b="1" dirty="0">
                <a:latin typeface="Calisto MT" panose="02040603050505030304" pitchFamily="18" charset="0"/>
                <a:ea typeface="Calibri" panose="020F0502020204030204" pitchFamily="34" charset="0"/>
                <a:cs typeface="Times New Roman" panose="02020603050405020304" pitchFamily="18" charset="0"/>
              </a:rPr>
              <a:t>1</a:t>
            </a:r>
            <a:r>
              <a:rPr lang="fr-CA" sz="2400" b="1" dirty="0">
                <a:effectLst/>
                <a:latin typeface="Calisto MT" panose="02040603050505030304" pitchFamily="18" charset="0"/>
                <a:ea typeface="Calibri" panose="020F0502020204030204" pitchFamily="34" charset="0"/>
                <a:cs typeface="Times New Roman" panose="02020603050405020304" pitchFamily="18" charset="0"/>
              </a:rPr>
              <a:t> charge de cours aux </a:t>
            </a:r>
            <a:r>
              <a:rPr lang="fr-CA" sz="2400" b="1" dirty="0">
                <a:latin typeface="Calisto MT" panose="02040603050505030304" pitchFamily="18" charset="0"/>
                <a:ea typeface="Calibri" panose="020F0502020204030204" pitchFamily="34" charset="0"/>
                <a:cs typeface="Times New Roman" panose="02020603050405020304" pitchFamily="18" charset="0"/>
              </a:rPr>
              <a:t>double </a:t>
            </a:r>
            <a:r>
              <a:rPr lang="fr-CA" sz="2400" b="1" dirty="0">
                <a:effectLst/>
                <a:latin typeface="Calisto MT" panose="02040603050505030304" pitchFamily="18" charset="0"/>
                <a:ea typeface="Calibri" panose="020F0502020204030204" pitchFamily="34" charset="0"/>
                <a:cs typeface="Times New Roman" panose="02020603050405020304" pitchFamily="18" charset="0"/>
              </a:rPr>
              <a:t>emploi </a:t>
            </a:r>
          </a:p>
          <a:p>
            <a:pPr marL="0" indent="0" algn="just">
              <a:lnSpc>
                <a:spcPct val="107000"/>
              </a:lnSpc>
              <a:spcAft>
                <a:spcPts val="800"/>
              </a:spcAft>
              <a:buNone/>
            </a:pPr>
            <a:r>
              <a:rPr lang="fr-CA" b="1" dirty="0">
                <a:effectLst/>
                <a:latin typeface="Calisto MT" panose="02040603050505030304" pitchFamily="18" charset="0"/>
                <a:ea typeface="Calibri" panose="020F0502020204030204" pitchFamily="34" charset="0"/>
                <a:cs typeface="Times New Roman" panose="02020603050405020304" pitchFamily="18" charset="0"/>
              </a:rPr>
              <a:t>N.B: Les bénéficiaires de bourse de perfectionnement ne peuvent dispenser plus de trois crédits par trimestre si elles ou ils sont en situation de double emploi (clause 21.12).</a:t>
            </a:r>
          </a:p>
          <a:p>
            <a:pPr marL="0" indent="0" algn="just">
              <a:lnSpc>
                <a:spcPct val="107000"/>
              </a:lnSpc>
              <a:spcAft>
                <a:spcPts val="800"/>
              </a:spcAft>
              <a:buNone/>
            </a:pP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None/>
            </a:pPr>
            <a:endParaRPr lang="fr-CA"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 3">
            <a:extLst>
              <a:ext uri="{FF2B5EF4-FFF2-40B4-BE49-F238E27FC236}">
                <a16:creationId xmlns:a16="http://schemas.microsoft.com/office/drawing/2014/main" id="{484FC843-BCFB-4B80-88DD-2C449F530D7D}"/>
              </a:ext>
            </a:extLst>
          </p:cNvPr>
          <p:cNvPicPr>
            <a:picLocks noChangeAspect="1"/>
          </p:cNvPicPr>
          <p:nvPr/>
        </p:nvPicPr>
        <p:blipFill>
          <a:blip r:embed="rId2"/>
          <a:stretch>
            <a:fillRect/>
          </a:stretch>
        </p:blipFill>
        <p:spPr>
          <a:xfrm>
            <a:off x="150161" y="63699"/>
            <a:ext cx="2694666" cy="2030144"/>
          </a:xfrm>
          <a:prstGeom prst="rect">
            <a:avLst/>
          </a:prstGeom>
        </p:spPr>
      </p:pic>
      <p:sp>
        <p:nvSpPr>
          <p:cNvPr id="5" name="Espace réservé du numéro de diapositive 4">
            <a:extLst>
              <a:ext uri="{FF2B5EF4-FFF2-40B4-BE49-F238E27FC236}">
                <a16:creationId xmlns:a16="http://schemas.microsoft.com/office/drawing/2014/main" id="{BF651067-406D-410B-A92A-2D946FE408E2}"/>
              </a:ext>
            </a:extLst>
          </p:cNvPr>
          <p:cNvSpPr>
            <a:spLocks noGrp="1"/>
          </p:cNvSpPr>
          <p:nvPr>
            <p:ph type="sldNum" sz="quarter" idx="12"/>
          </p:nvPr>
        </p:nvSpPr>
        <p:spPr/>
        <p:txBody>
          <a:bodyPr/>
          <a:lstStyle/>
          <a:p>
            <a:fld id="{C3DB2ADC-AF19-4574-8C10-79B5B04FCA27}" type="slidenum">
              <a:rPr lang="en-US" smtClean="0"/>
              <a:t>19</a:t>
            </a:fld>
            <a:endParaRPr lang="en-US"/>
          </a:p>
        </p:txBody>
      </p:sp>
    </p:spTree>
    <p:extLst>
      <p:ext uri="{BB962C8B-B14F-4D97-AF65-F5344CB8AC3E}">
        <p14:creationId xmlns:p14="http://schemas.microsoft.com/office/powerpoint/2010/main" val="610773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p:txBody>
          <a:bodyPr/>
          <a:lstStyle/>
          <a:p>
            <a:pPr algn="ctr"/>
            <a:r>
              <a:rPr lang="fr-CA" dirty="0"/>
              <a:t>Affichage (9.06)</a:t>
            </a:r>
          </a:p>
        </p:txBody>
      </p:sp>
      <p:sp>
        <p:nvSpPr>
          <p:cNvPr id="3" name="Espace réservé du contenu 2">
            <a:extLst>
              <a:ext uri="{FF2B5EF4-FFF2-40B4-BE49-F238E27FC236}">
                <a16:creationId xmlns:a16="http://schemas.microsoft.com/office/drawing/2014/main" id="{DBECE9F6-5C1F-4612-81A9-2201CD69D060}"/>
              </a:ext>
            </a:extLst>
          </p:cNvPr>
          <p:cNvSpPr>
            <a:spLocks noGrp="1"/>
          </p:cNvSpPr>
          <p:nvPr>
            <p:ph idx="1"/>
          </p:nvPr>
        </p:nvSpPr>
        <p:spPr>
          <a:xfrm>
            <a:off x="700635" y="2093843"/>
            <a:ext cx="10691265" cy="3835371"/>
          </a:xfrm>
        </p:spPr>
        <p:txBody>
          <a:bodyPr>
            <a:normAutofit lnSpcReduction="10000"/>
          </a:bodyPr>
          <a:lstStyle/>
          <a:p>
            <a:pPr marL="0" indent="0">
              <a:buNone/>
            </a:pPr>
            <a:r>
              <a:rPr lang="fr-CA" dirty="0"/>
              <a:t>Les charges de cours disponibles pour chaque trimestre sont rendues accessibles sur le site Web sécurisé de l’université au plus tard</a:t>
            </a:r>
          </a:p>
          <a:p>
            <a:pPr>
              <a:buFont typeface="Wingdings" panose="05000000000000000000" pitchFamily="2" charset="2"/>
              <a:buChar char="q"/>
            </a:pPr>
            <a:r>
              <a:rPr lang="fr-CA" dirty="0"/>
              <a:t> la </a:t>
            </a:r>
            <a:r>
              <a:rPr lang="fr-CA" b="1" dirty="0"/>
              <a:t>quatrième semaine de février </a:t>
            </a:r>
            <a:r>
              <a:rPr lang="fr-CA" dirty="0"/>
              <a:t>pour les cours donnés au trimestre d’été;</a:t>
            </a:r>
          </a:p>
          <a:p>
            <a:pPr>
              <a:buFont typeface="Wingdings" panose="05000000000000000000" pitchFamily="2" charset="2"/>
              <a:buChar char="q"/>
            </a:pPr>
            <a:r>
              <a:rPr lang="fr-CA" dirty="0"/>
              <a:t> la </a:t>
            </a:r>
            <a:r>
              <a:rPr lang="fr-CA" b="1" dirty="0"/>
              <a:t>troisième semaine de mai </a:t>
            </a:r>
            <a:r>
              <a:rPr lang="fr-CA" dirty="0"/>
              <a:t>pour les cours donnés au trimestre d’automne;</a:t>
            </a:r>
          </a:p>
          <a:p>
            <a:pPr>
              <a:buFont typeface="Wingdings" panose="05000000000000000000" pitchFamily="2" charset="2"/>
              <a:buChar char="q"/>
            </a:pPr>
            <a:r>
              <a:rPr lang="fr-CA" dirty="0"/>
              <a:t> la </a:t>
            </a:r>
            <a:r>
              <a:rPr lang="fr-CA" b="1" dirty="0"/>
              <a:t>dernière semaine d’octobre </a:t>
            </a:r>
            <a:r>
              <a:rPr lang="fr-CA" dirty="0"/>
              <a:t>pour les cours donnés au trimestre d’hiver.</a:t>
            </a:r>
          </a:p>
          <a:p>
            <a:pPr marL="0" indent="0">
              <a:buNone/>
            </a:pPr>
            <a:endParaRPr lang="fr-CA" dirty="0"/>
          </a:p>
          <a:p>
            <a:pPr marL="0" indent="0">
              <a:buNone/>
            </a:pPr>
            <a:r>
              <a:rPr lang="fr-CA" dirty="0"/>
              <a:t>À cet effet, le décanat aux affaires départementales transmet par courriel à toutes les personnes chargées de cours dont le nom apparaît sur la liste de pointage les informations requises afin d’accéder au portail. 9.06 a)</a:t>
            </a:r>
          </a:p>
        </p:txBody>
      </p:sp>
      <p:pic>
        <p:nvPicPr>
          <p:cNvPr id="4" name="Image 3">
            <a:extLst>
              <a:ext uri="{FF2B5EF4-FFF2-40B4-BE49-F238E27FC236}">
                <a16:creationId xmlns:a16="http://schemas.microsoft.com/office/drawing/2014/main" id="{484FC843-BCFB-4B80-88DD-2C449F530D7D}"/>
              </a:ext>
            </a:extLst>
          </p:cNvPr>
          <p:cNvPicPr>
            <a:picLocks noChangeAspect="1"/>
          </p:cNvPicPr>
          <p:nvPr/>
        </p:nvPicPr>
        <p:blipFill>
          <a:blip r:embed="rId2"/>
          <a:stretch>
            <a:fillRect/>
          </a:stretch>
        </p:blipFill>
        <p:spPr>
          <a:xfrm>
            <a:off x="150161" y="63699"/>
            <a:ext cx="2694666" cy="2030144"/>
          </a:xfrm>
          <a:prstGeom prst="rect">
            <a:avLst/>
          </a:prstGeom>
        </p:spPr>
      </p:pic>
      <p:sp>
        <p:nvSpPr>
          <p:cNvPr id="5" name="Espace réservé du numéro de diapositive 4">
            <a:extLst>
              <a:ext uri="{FF2B5EF4-FFF2-40B4-BE49-F238E27FC236}">
                <a16:creationId xmlns:a16="http://schemas.microsoft.com/office/drawing/2014/main" id="{E61BFA21-BBEC-41CB-A54D-0403288E29BB}"/>
              </a:ext>
            </a:extLst>
          </p:cNvPr>
          <p:cNvSpPr>
            <a:spLocks noGrp="1"/>
          </p:cNvSpPr>
          <p:nvPr>
            <p:ph type="sldNum" sz="quarter" idx="12"/>
          </p:nvPr>
        </p:nvSpPr>
        <p:spPr/>
        <p:txBody>
          <a:bodyPr/>
          <a:lstStyle/>
          <a:p>
            <a:fld id="{C3DB2ADC-AF19-4574-8C10-79B5B04FCA27}" type="slidenum">
              <a:rPr lang="en-US" smtClean="0"/>
              <a:t>2</a:t>
            </a:fld>
            <a:endParaRPr lang="en-US"/>
          </a:p>
        </p:txBody>
      </p:sp>
    </p:spTree>
    <p:extLst>
      <p:ext uri="{BB962C8B-B14F-4D97-AF65-F5344CB8AC3E}">
        <p14:creationId xmlns:p14="http://schemas.microsoft.com/office/powerpoint/2010/main" val="5596352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p:txBody>
          <a:bodyPr>
            <a:normAutofit fontScale="90000"/>
          </a:bodyPr>
          <a:lstStyle/>
          <a:p>
            <a:pPr algn="ctr"/>
            <a:r>
              <a:rPr lang="fr-CA" dirty="0"/>
              <a:t>Attribution (9.12 à 9.22)</a:t>
            </a:r>
            <a:br>
              <a:rPr lang="fr-CA" dirty="0"/>
            </a:br>
            <a:r>
              <a:rPr lang="fr-CA" sz="1800" b="1" dirty="0">
                <a:effectLst/>
                <a:latin typeface="Calisto MT" panose="02040603050505030304" pitchFamily="18" charset="0"/>
                <a:ea typeface="Calibri" panose="020F0502020204030204" pitchFamily="34" charset="0"/>
                <a:cs typeface="Times New Roman" panose="02020603050405020304" pitchFamily="18" charset="0"/>
              </a:rPr>
              <a:t>Modalités d’attribution</a:t>
            </a:r>
            <a:br>
              <a:rPr lang="fr-CA" sz="1050" b="1" dirty="0">
                <a:effectLst/>
                <a:latin typeface="Calisto MT" panose="02040603050505030304" pitchFamily="18" charset="0"/>
                <a:ea typeface="Calibri" panose="020F0502020204030204" pitchFamily="34" charset="0"/>
                <a:cs typeface="Times New Roman" panose="02020603050405020304" pitchFamily="18" charset="0"/>
              </a:rPr>
            </a:br>
            <a:br>
              <a:rPr lang="fr-CA" sz="1800" dirty="0">
                <a:effectLst/>
                <a:latin typeface="Calibri" panose="020F0502020204030204" pitchFamily="34" charset="0"/>
                <a:ea typeface="Calibri" panose="020F0502020204030204" pitchFamily="34" charset="0"/>
                <a:cs typeface="Times New Roman" panose="02020603050405020304" pitchFamily="18" charset="0"/>
              </a:rPr>
            </a:br>
            <a:endParaRPr lang="fr-CA" dirty="0"/>
          </a:p>
        </p:txBody>
      </p:sp>
      <p:sp>
        <p:nvSpPr>
          <p:cNvPr id="3" name="Espace réservé du contenu 2">
            <a:extLst>
              <a:ext uri="{FF2B5EF4-FFF2-40B4-BE49-F238E27FC236}">
                <a16:creationId xmlns:a16="http://schemas.microsoft.com/office/drawing/2014/main" id="{DBECE9F6-5C1F-4612-81A9-2201CD69D060}"/>
              </a:ext>
            </a:extLst>
          </p:cNvPr>
          <p:cNvSpPr>
            <a:spLocks noGrp="1"/>
          </p:cNvSpPr>
          <p:nvPr>
            <p:ph idx="1"/>
          </p:nvPr>
        </p:nvSpPr>
        <p:spPr>
          <a:xfrm>
            <a:off x="572253" y="2523855"/>
            <a:ext cx="10948027" cy="3412049"/>
          </a:xfrm>
        </p:spPr>
        <p:txBody>
          <a:bodyPr>
            <a:normAutofit/>
          </a:bodyPr>
          <a:lstStyle/>
          <a:p>
            <a:pPr marL="0" lvl="0" indent="0" algn="just">
              <a:lnSpc>
                <a:spcPct val="107000"/>
              </a:lnSpc>
              <a:spcAft>
                <a:spcPts val="800"/>
              </a:spcAft>
              <a:buNone/>
            </a:pPr>
            <a:r>
              <a:rPr lang="fr-CA" b="1" dirty="0">
                <a:latin typeface="Calisto MT" panose="02040603050505030304" pitchFamily="18" charset="0"/>
                <a:ea typeface="Calibri" panose="020F0502020204030204" pitchFamily="34" charset="0"/>
                <a:cs typeface="Times New Roman" panose="02020603050405020304" pitchFamily="18" charset="0"/>
              </a:rPr>
              <a:t>5</a:t>
            </a:r>
            <a:r>
              <a:rPr lang="fr-CA" b="1" dirty="0">
                <a:effectLst/>
                <a:latin typeface="Calisto MT" panose="02040603050505030304" pitchFamily="18" charset="0"/>
                <a:ea typeface="Calibri" panose="020F0502020204030204" pitchFamily="34" charset="0"/>
                <a:cs typeface="Times New Roman" panose="02020603050405020304" pitchFamily="18" charset="0"/>
              </a:rPr>
              <a:t>. </a:t>
            </a:r>
            <a:r>
              <a:rPr lang="fr-CA" b="1" dirty="0">
                <a:latin typeface="Calisto MT" panose="02040603050505030304" pitchFamily="18" charset="0"/>
                <a:ea typeface="Calibri" panose="020F0502020204030204" pitchFamily="34" charset="0"/>
                <a:cs typeface="Times New Roman" panose="02020603050405020304" pitchFamily="18" charset="0"/>
              </a:rPr>
              <a:t>Quatrième</a:t>
            </a:r>
            <a:r>
              <a:rPr lang="fr-CA" b="1" dirty="0">
                <a:effectLst/>
                <a:latin typeface="Calisto MT" panose="02040603050505030304" pitchFamily="18" charset="0"/>
                <a:ea typeface="Calibri" panose="020F0502020204030204" pitchFamily="34" charset="0"/>
                <a:cs typeface="Times New Roman" panose="02020603050405020304" pitchFamily="18" charset="0"/>
              </a:rPr>
              <a:t> tour (9.12.A)</a:t>
            </a:r>
          </a:p>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Les charges de cours encore disponibles sont attribuées, une seule à la fois, aux candidates ou candidats non considérés en situation de double emploi jusqu’à ce qu’elles ou qu’ils aient obtenu douze (12) crédits d’enseignement, et ce, sous réserve du nombre de cours postulés et des exigences de qualification pour l’enseignement. = </a:t>
            </a:r>
            <a:r>
              <a:rPr lang="fr-CA" sz="2400" b="1" dirty="0">
                <a:effectLst/>
                <a:latin typeface="Calisto MT" panose="02040603050505030304" pitchFamily="18" charset="0"/>
                <a:ea typeface="Calibri" panose="020F0502020204030204" pitchFamily="34" charset="0"/>
                <a:cs typeface="Times New Roman" panose="02020603050405020304" pitchFamily="18" charset="0"/>
              </a:rPr>
              <a:t>+</a:t>
            </a:r>
            <a:r>
              <a:rPr lang="fr-CA" sz="2400" dirty="0">
                <a:effectLst/>
                <a:latin typeface="Calisto MT" panose="02040603050505030304" pitchFamily="18" charset="0"/>
                <a:ea typeface="Calibri" panose="020F0502020204030204" pitchFamily="34" charset="0"/>
                <a:cs typeface="Times New Roman" panose="02020603050405020304" pitchFamily="18" charset="0"/>
              </a:rPr>
              <a:t> </a:t>
            </a:r>
            <a:r>
              <a:rPr lang="fr-CA" sz="2400" b="1" dirty="0">
                <a:latin typeface="Calisto MT" panose="02040603050505030304" pitchFamily="18" charset="0"/>
                <a:ea typeface="Calibri" panose="020F0502020204030204" pitchFamily="34" charset="0"/>
                <a:cs typeface="Times New Roman" panose="02020603050405020304" pitchFamily="18" charset="0"/>
              </a:rPr>
              <a:t>1</a:t>
            </a:r>
            <a:r>
              <a:rPr lang="fr-CA" sz="2400" b="1" dirty="0">
                <a:effectLst/>
                <a:latin typeface="Calisto MT" panose="02040603050505030304" pitchFamily="18" charset="0"/>
                <a:ea typeface="Calibri" panose="020F0502020204030204" pitchFamily="34" charset="0"/>
                <a:cs typeface="Times New Roman" panose="02020603050405020304" pitchFamily="18" charset="0"/>
              </a:rPr>
              <a:t> autre charge de cours aux simp</a:t>
            </a:r>
            <a:r>
              <a:rPr lang="fr-CA" sz="2400" b="1" dirty="0">
                <a:latin typeface="Calisto MT" panose="02040603050505030304" pitchFamily="18" charset="0"/>
                <a:ea typeface="Calibri" panose="020F0502020204030204" pitchFamily="34" charset="0"/>
                <a:cs typeface="Times New Roman" panose="02020603050405020304" pitchFamily="18" charset="0"/>
              </a:rPr>
              <a:t>le </a:t>
            </a:r>
            <a:r>
              <a:rPr lang="fr-CA" sz="2400" b="1" dirty="0">
                <a:effectLst/>
                <a:latin typeface="Calisto MT" panose="02040603050505030304" pitchFamily="18" charset="0"/>
                <a:ea typeface="Calibri" panose="020F0502020204030204" pitchFamily="34" charset="0"/>
                <a:cs typeface="Times New Roman" panose="02020603050405020304" pitchFamily="18" charset="0"/>
              </a:rPr>
              <a:t>emploi </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CA" b="1" dirty="0">
                <a:effectLst/>
                <a:latin typeface="Calisto MT" panose="02040603050505030304" pitchFamily="18" charset="0"/>
                <a:ea typeface="Calibri" panose="020F0502020204030204" pitchFamily="34" charset="0"/>
                <a:cs typeface="Times New Roman" panose="02020603050405020304" pitchFamily="18" charset="0"/>
              </a:rPr>
              <a:t>N.B: Les bénéficiaires de bourse de perfectionnement ne peuvent dispenser plus de 9 crédits par trimestre si elles ou ils sont en situation de </a:t>
            </a:r>
            <a:r>
              <a:rPr lang="fr-CA" b="1" dirty="0">
                <a:latin typeface="Calisto MT" panose="02040603050505030304" pitchFamily="18" charset="0"/>
                <a:ea typeface="Calibri" panose="020F0502020204030204" pitchFamily="34" charset="0"/>
                <a:cs typeface="Times New Roman" panose="02020603050405020304" pitchFamily="18" charset="0"/>
              </a:rPr>
              <a:t>simp</a:t>
            </a:r>
            <a:r>
              <a:rPr lang="fr-CA" b="1" dirty="0">
                <a:effectLst/>
                <a:latin typeface="Calisto MT" panose="02040603050505030304" pitchFamily="18" charset="0"/>
                <a:ea typeface="Calibri" panose="020F0502020204030204" pitchFamily="34" charset="0"/>
                <a:cs typeface="Times New Roman" panose="02020603050405020304" pitchFamily="18" charset="0"/>
              </a:rPr>
              <a:t>le emploi (clause 21.12).</a:t>
            </a:r>
          </a:p>
          <a:p>
            <a:pPr marL="0" lvl="0" indent="0" algn="just">
              <a:lnSpc>
                <a:spcPct val="107000"/>
              </a:lnSpc>
              <a:spcAft>
                <a:spcPts val="800"/>
              </a:spcAft>
              <a:buNone/>
            </a:pPr>
            <a:endParaRPr lang="fr-CA" b="1" dirty="0">
              <a:effectLst/>
              <a:latin typeface="Calisto MT" panose="02040603050505030304" pitchFamily="18" charset="0"/>
              <a:ea typeface="Calibri" panose="020F0502020204030204" pitchFamily="34" charset="0"/>
              <a:cs typeface="Times New Roman" panose="02020603050405020304" pitchFamily="18" charset="0"/>
            </a:endParaRPr>
          </a:p>
        </p:txBody>
      </p:sp>
      <p:pic>
        <p:nvPicPr>
          <p:cNvPr id="4" name="Image 3">
            <a:extLst>
              <a:ext uri="{FF2B5EF4-FFF2-40B4-BE49-F238E27FC236}">
                <a16:creationId xmlns:a16="http://schemas.microsoft.com/office/drawing/2014/main" id="{484FC843-BCFB-4B80-88DD-2C449F530D7D}"/>
              </a:ext>
            </a:extLst>
          </p:cNvPr>
          <p:cNvPicPr>
            <a:picLocks noChangeAspect="1"/>
          </p:cNvPicPr>
          <p:nvPr/>
        </p:nvPicPr>
        <p:blipFill>
          <a:blip r:embed="rId2"/>
          <a:stretch>
            <a:fillRect/>
          </a:stretch>
        </p:blipFill>
        <p:spPr>
          <a:xfrm>
            <a:off x="150161" y="63699"/>
            <a:ext cx="2694666" cy="2030144"/>
          </a:xfrm>
          <a:prstGeom prst="rect">
            <a:avLst/>
          </a:prstGeom>
        </p:spPr>
      </p:pic>
      <p:sp>
        <p:nvSpPr>
          <p:cNvPr id="5" name="Espace réservé du numéro de diapositive 4">
            <a:extLst>
              <a:ext uri="{FF2B5EF4-FFF2-40B4-BE49-F238E27FC236}">
                <a16:creationId xmlns:a16="http://schemas.microsoft.com/office/drawing/2014/main" id="{86156FED-5F2A-4E83-A9F9-5C9C343F649B}"/>
              </a:ext>
            </a:extLst>
          </p:cNvPr>
          <p:cNvSpPr>
            <a:spLocks noGrp="1"/>
          </p:cNvSpPr>
          <p:nvPr>
            <p:ph type="sldNum" sz="quarter" idx="12"/>
          </p:nvPr>
        </p:nvSpPr>
        <p:spPr/>
        <p:txBody>
          <a:bodyPr/>
          <a:lstStyle/>
          <a:p>
            <a:fld id="{C3DB2ADC-AF19-4574-8C10-79B5B04FCA27}" type="slidenum">
              <a:rPr lang="en-US" smtClean="0"/>
              <a:t>20</a:t>
            </a:fld>
            <a:endParaRPr lang="en-US"/>
          </a:p>
        </p:txBody>
      </p:sp>
    </p:spTree>
    <p:extLst>
      <p:ext uri="{BB962C8B-B14F-4D97-AF65-F5344CB8AC3E}">
        <p14:creationId xmlns:p14="http://schemas.microsoft.com/office/powerpoint/2010/main" val="16740632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p:txBody>
          <a:bodyPr>
            <a:normAutofit fontScale="90000"/>
          </a:bodyPr>
          <a:lstStyle/>
          <a:p>
            <a:pPr algn="ctr"/>
            <a:r>
              <a:rPr lang="fr-CA" dirty="0"/>
              <a:t>Attribution (9.12 à 9.22)</a:t>
            </a:r>
            <a:br>
              <a:rPr lang="fr-CA" dirty="0"/>
            </a:br>
            <a:r>
              <a:rPr lang="fr-CA" sz="1800" b="1" dirty="0">
                <a:effectLst/>
                <a:latin typeface="Calisto MT" panose="02040603050505030304" pitchFamily="18" charset="0"/>
                <a:ea typeface="Calibri" panose="020F0502020204030204" pitchFamily="34" charset="0"/>
                <a:cs typeface="Times New Roman" panose="02020603050405020304" pitchFamily="18" charset="0"/>
              </a:rPr>
              <a:t>Modalités d’attribution</a:t>
            </a:r>
            <a:br>
              <a:rPr lang="fr-CA" sz="1050" b="1" dirty="0">
                <a:effectLst/>
                <a:latin typeface="Calisto MT" panose="02040603050505030304" pitchFamily="18" charset="0"/>
                <a:ea typeface="Calibri" panose="020F0502020204030204" pitchFamily="34" charset="0"/>
                <a:cs typeface="Times New Roman" panose="02020603050405020304" pitchFamily="18" charset="0"/>
              </a:rPr>
            </a:br>
            <a:br>
              <a:rPr lang="fr-CA" sz="1800" dirty="0">
                <a:effectLst/>
                <a:latin typeface="Calibri" panose="020F0502020204030204" pitchFamily="34" charset="0"/>
                <a:ea typeface="Calibri" panose="020F0502020204030204" pitchFamily="34" charset="0"/>
                <a:cs typeface="Times New Roman" panose="02020603050405020304" pitchFamily="18" charset="0"/>
              </a:rPr>
            </a:br>
            <a:endParaRPr lang="fr-CA" dirty="0"/>
          </a:p>
        </p:txBody>
      </p:sp>
      <p:sp>
        <p:nvSpPr>
          <p:cNvPr id="3" name="Espace réservé du contenu 2">
            <a:extLst>
              <a:ext uri="{FF2B5EF4-FFF2-40B4-BE49-F238E27FC236}">
                <a16:creationId xmlns:a16="http://schemas.microsoft.com/office/drawing/2014/main" id="{DBECE9F6-5C1F-4612-81A9-2201CD69D060}"/>
              </a:ext>
            </a:extLst>
          </p:cNvPr>
          <p:cNvSpPr>
            <a:spLocks noGrp="1"/>
          </p:cNvSpPr>
          <p:nvPr>
            <p:ph idx="1"/>
          </p:nvPr>
        </p:nvSpPr>
        <p:spPr>
          <a:xfrm>
            <a:off x="572253" y="2523855"/>
            <a:ext cx="10948027" cy="3412049"/>
          </a:xfrm>
        </p:spPr>
        <p:txBody>
          <a:bodyPr>
            <a:normAutofit/>
          </a:bodyPr>
          <a:lstStyle/>
          <a:p>
            <a:pPr marL="0" lvl="0" indent="0" algn="just">
              <a:lnSpc>
                <a:spcPct val="107000"/>
              </a:lnSpc>
              <a:spcAft>
                <a:spcPts val="800"/>
              </a:spcAft>
              <a:buNone/>
            </a:pPr>
            <a:r>
              <a:rPr lang="fr-CA" b="1" dirty="0">
                <a:effectLst/>
                <a:latin typeface="Calisto MT" panose="02040603050505030304" pitchFamily="18" charset="0"/>
                <a:ea typeface="Calibri" panose="020F0502020204030204" pitchFamily="34" charset="0"/>
                <a:cs typeface="Times New Roman" panose="02020603050405020304" pitchFamily="18" charset="0"/>
              </a:rPr>
              <a:t>6. cinqu</a:t>
            </a:r>
            <a:r>
              <a:rPr lang="fr-CA" b="1" dirty="0">
                <a:latin typeface="Calisto MT" panose="02040603050505030304" pitchFamily="18" charset="0"/>
                <a:ea typeface="Calibri" panose="020F0502020204030204" pitchFamily="34" charset="0"/>
                <a:cs typeface="Times New Roman" panose="02020603050405020304" pitchFamily="18" charset="0"/>
              </a:rPr>
              <a:t>ième</a:t>
            </a:r>
            <a:r>
              <a:rPr lang="fr-CA" b="1" dirty="0">
                <a:effectLst/>
                <a:latin typeface="Calisto MT" panose="02040603050505030304" pitchFamily="18" charset="0"/>
                <a:ea typeface="Calibri" panose="020F0502020204030204" pitchFamily="34" charset="0"/>
                <a:cs typeface="Times New Roman" panose="02020603050405020304" pitchFamily="18" charset="0"/>
              </a:rPr>
              <a:t> tour (9.12.A)</a:t>
            </a:r>
          </a:p>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Les charges de cours </a:t>
            </a:r>
            <a:r>
              <a:rPr lang="fr-CA" b="1" dirty="0">
                <a:effectLst/>
                <a:latin typeface="Calisto MT" panose="02040603050505030304" pitchFamily="18" charset="0"/>
                <a:ea typeface="Calibri" panose="020F0502020204030204" pitchFamily="34" charset="0"/>
                <a:cs typeface="Times New Roman" panose="02020603050405020304" pitchFamily="18" charset="0"/>
              </a:rPr>
              <a:t>encore disponibles sont attribuées, </a:t>
            </a:r>
            <a:r>
              <a:rPr lang="fr-CA" b="1" u="sng" dirty="0">
                <a:effectLst/>
                <a:latin typeface="Calisto MT" panose="02040603050505030304" pitchFamily="18" charset="0"/>
                <a:ea typeface="Calibri" panose="020F0502020204030204" pitchFamily="34" charset="0"/>
                <a:cs typeface="Times New Roman" panose="02020603050405020304" pitchFamily="18" charset="0"/>
              </a:rPr>
              <a:t>une seule à la fois</a:t>
            </a:r>
            <a:r>
              <a:rPr lang="fr-CA" dirty="0">
                <a:effectLst/>
                <a:latin typeface="Calisto MT" panose="02040603050505030304" pitchFamily="18" charset="0"/>
                <a:ea typeface="Calibri" panose="020F0502020204030204" pitchFamily="34" charset="0"/>
                <a:cs typeface="Times New Roman" panose="02020603050405020304" pitchFamily="18" charset="0"/>
              </a:rPr>
              <a:t>, aux candidates ou candidats considérées en situation de simple emploi ou en situation de double emploi selon les clauses 10.01 f) et 10.01 g) jusqu’à ce qu’elles ou qu’ils aient obtenu le maximum de crédits d’enseignement prévus à la clause 11.06, sous réserve du nombre de cours postulés et des exigences de qualification pour l’enseignement. </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CA" b="1" dirty="0">
                <a:effectLst/>
                <a:latin typeface="Calisto MT" panose="02040603050505030304" pitchFamily="18" charset="0"/>
                <a:ea typeface="Calibri" panose="020F0502020204030204" pitchFamily="34" charset="0"/>
                <a:cs typeface="Times New Roman" panose="02020603050405020304" pitchFamily="18" charset="0"/>
              </a:rPr>
              <a:t>N.B: Dans tous les cas, la tâche trimestrielle doit comprendre au moins deux cours du même sigle </a:t>
            </a:r>
            <a:r>
              <a:rPr lang="fr-CA" b="1" dirty="0">
                <a:latin typeface="Calisto MT" panose="02040603050505030304" pitchFamily="18" charset="0"/>
                <a:ea typeface="Calibri" panose="020F0502020204030204" pitchFamily="34" charset="0"/>
                <a:cs typeface="Times New Roman" panose="02020603050405020304" pitchFamily="18" charset="0"/>
              </a:rPr>
              <a:t>(</a:t>
            </a:r>
            <a:r>
              <a:rPr lang="fr-CA" b="1" dirty="0">
                <a:effectLst/>
                <a:latin typeface="Calisto MT" panose="02040603050505030304" pitchFamily="18" charset="0"/>
                <a:ea typeface="Calibri" panose="020F0502020204030204" pitchFamily="34" charset="0"/>
                <a:cs typeface="Times New Roman" panose="02020603050405020304" pitchFamily="18" charset="0"/>
              </a:rPr>
              <a:t>doublons).</a:t>
            </a:r>
          </a:p>
          <a:p>
            <a:pPr marL="0" lvl="0" indent="0" algn="just">
              <a:lnSpc>
                <a:spcPct val="107000"/>
              </a:lnSpc>
              <a:spcAft>
                <a:spcPts val="800"/>
              </a:spcAft>
              <a:buNone/>
            </a:pPr>
            <a:endParaRPr lang="fr-CA" b="1" dirty="0">
              <a:effectLst/>
              <a:latin typeface="Calisto MT" panose="02040603050505030304" pitchFamily="18" charset="0"/>
              <a:ea typeface="Calibri" panose="020F0502020204030204" pitchFamily="34" charset="0"/>
              <a:cs typeface="Times New Roman" panose="02020603050405020304" pitchFamily="18" charset="0"/>
            </a:endParaRPr>
          </a:p>
        </p:txBody>
      </p:sp>
      <p:pic>
        <p:nvPicPr>
          <p:cNvPr id="4" name="Image 3">
            <a:extLst>
              <a:ext uri="{FF2B5EF4-FFF2-40B4-BE49-F238E27FC236}">
                <a16:creationId xmlns:a16="http://schemas.microsoft.com/office/drawing/2014/main" id="{484FC843-BCFB-4B80-88DD-2C449F530D7D}"/>
              </a:ext>
            </a:extLst>
          </p:cNvPr>
          <p:cNvPicPr>
            <a:picLocks noChangeAspect="1"/>
          </p:cNvPicPr>
          <p:nvPr/>
        </p:nvPicPr>
        <p:blipFill>
          <a:blip r:embed="rId2"/>
          <a:stretch>
            <a:fillRect/>
          </a:stretch>
        </p:blipFill>
        <p:spPr>
          <a:xfrm>
            <a:off x="150161" y="63699"/>
            <a:ext cx="2694666" cy="2030144"/>
          </a:xfrm>
          <a:prstGeom prst="rect">
            <a:avLst/>
          </a:prstGeom>
        </p:spPr>
      </p:pic>
      <p:sp>
        <p:nvSpPr>
          <p:cNvPr id="5" name="Espace réservé du numéro de diapositive 4">
            <a:extLst>
              <a:ext uri="{FF2B5EF4-FFF2-40B4-BE49-F238E27FC236}">
                <a16:creationId xmlns:a16="http://schemas.microsoft.com/office/drawing/2014/main" id="{681C25AD-EAA3-4D2F-8455-2BF8D98DD3F9}"/>
              </a:ext>
            </a:extLst>
          </p:cNvPr>
          <p:cNvSpPr>
            <a:spLocks noGrp="1"/>
          </p:cNvSpPr>
          <p:nvPr>
            <p:ph type="sldNum" sz="quarter" idx="12"/>
          </p:nvPr>
        </p:nvSpPr>
        <p:spPr/>
        <p:txBody>
          <a:bodyPr/>
          <a:lstStyle/>
          <a:p>
            <a:fld id="{C3DB2ADC-AF19-4574-8C10-79B5B04FCA27}" type="slidenum">
              <a:rPr lang="en-US" smtClean="0"/>
              <a:t>21</a:t>
            </a:fld>
            <a:endParaRPr lang="en-US"/>
          </a:p>
        </p:txBody>
      </p:sp>
    </p:spTree>
    <p:extLst>
      <p:ext uri="{BB962C8B-B14F-4D97-AF65-F5344CB8AC3E}">
        <p14:creationId xmlns:p14="http://schemas.microsoft.com/office/powerpoint/2010/main" val="33806859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p:txBody>
          <a:bodyPr>
            <a:normAutofit fontScale="90000"/>
          </a:bodyPr>
          <a:lstStyle/>
          <a:p>
            <a:pPr algn="ctr"/>
            <a:r>
              <a:rPr lang="fr-CA" dirty="0"/>
              <a:t>Attribution (9.12 à 9.22)</a:t>
            </a:r>
            <a:br>
              <a:rPr lang="fr-CA" dirty="0"/>
            </a:br>
            <a:r>
              <a:rPr lang="fr-CA" sz="1800" b="1" dirty="0">
                <a:effectLst/>
                <a:latin typeface="Calisto MT" panose="02040603050505030304" pitchFamily="18" charset="0"/>
                <a:ea typeface="Calibri" panose="020F0502020204030204" pitchFamily="34" charset="0"/>
                <a:cs typeface="Times New Roman" panose="02020603050405020304" pitchFamily="18" charset="0"/>
              </a:rPr>
              <a:t>ATTRIBUTION DES CHARGES DE COURS 9.12 </a:t>
            </a:r>
            <a:br>
              <a:rPr lang="fr-CA" sz="1800" dirty="0">
                <a:effectLst/>
                <a:latin typeface="Calibri" panose="020F0502020204030204" pitchFamily="34" charset="0"/>
                <a:ea typeface="Calibri" panose="020F0502020204030204" pitchFamily="34" charset="0"/>
                <a:cs typeface="Times New Roman" panose="02020603050405020304" pitchFamily="18" charset="0"/>
              </a:rPr>
            </a:br>
            <a:endParaRPr lang="fr-CA" dirty="0"/>
          </a:p>
        </p:txBody>
      </p:sp>
      <p:sp>
        <p:nvSpPr>
          <p:cNvPr id="3" name="Espace réservé du contenu 2">
            <a:extLst>
              <a:ext uri="{FF2B5EF4-FFF2-40B4-BE49-F238E27FC236}">
                <a16:creationId xmlns:a16="http://schemas.microsoft.com/office/drawing/2014/main" id="{DBECE9F6-5C1F-4612-81A9-2201CD69D060}"/>
              </a:ext>
            </a:extLst>
          </p:cNvPr>
          <p:cNvSpPr>
            <a:spLocks noGrp="1"/>
          </p:cNvSpPr>
          <p:nvPr>
            <p:ph idx="1"/>
          </p:nvPr>
        </p:nvSpPr>
        <p:spPr>
          <a:xfrm>
            <a:off x="700635" y="2293126"/>
            <a:ext cx="10948027" cy="4041413"/>
          </a:xfrm>
        </p:spPr>
        <p:txBody>
          <a:bodyPr>
            <a:normAutofit/>
          </a:bodyPr>
          <a:lstStyle/>
          <a:p>
            <a:pPr marL="0" indent="0" algn="just">
              <a:lnSpc>
                <a:spcPct val="107000"/>
              </a:lnSpc>
              <a:spcAft>
                <a:spcPts val="800"/>
              </a:spcAft>
              <a:buNone/>
            </a:pPr>
            <a:r>
              <a:rPr lang="fr-CA" b="1" dirty="0">
                <a:effectLst/>
                <a:latin typeface="Calisto MT" panose="02040603050505030304" pitchFamily="18" charset="0"/>
                <a:ea typeface="Calibri" panose="020F0502020204030204" pitchFamily="34" charset="0"/>
                <a:cs typeface="Times New Roman" panose="02020603050405020304" pitchFamily="18" charset="0"/>
              </a:rPr>
              <a:t>B) Attribution des charges de cours de tutorat (TU, 7T) et de tutorat autorisé (TA, TL) </a:t>
            </a:r>
            <a:endParaRPr lang="fr-CA"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Les charges de cours de tutorat autorisé (TA,TL) ne sont attribuées qu'après le processus d'attribution des charges de cours autres que celles de tutorat (TU,7T) et de tutorat autorisé (TA,TL) (paragraphe A) de la présente clause) et ce jusqu'à ce que la candidate ou le candidat ait obtenu le maximum de crédits d'enseignement prévu à la clause 11.06. = </a:t>
            </a:r>
            <a:r>
              <a:rPr lang="fr-CA" sz="2400" b="1" dirty="0">
                <a:effectLst/>
                <a:latin typeface="Calisto MT" panose="02040603050505030304" pitchFamily="18" charset="0"/>
                <a:ea typeface="Calibri" panose="020F0502020204030204" pitchFamily="34" charset="0"/>
                <a:cs typeface="Times New Roman" panose="02020603050405020304" pitchFamily="18" charset="0"/>
              </a:rPr>
              <a:t>1 point/cours</a:t>
            </a:r>
            <a:endParaRPr lang="fr-CA" sz="24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Les charges de cours de tutorat (TU, 7T) sont exclues du processus normal d'attribution. Toutefois, si l'Université décide d'afficher des charges de cours de tutorat (TU, 7T), elles sont attribuées selon l’alinéa précédent. </a:t>
            </a:r>
          </a:p>
          <a:p>
            <a:pPr marL="0" indent="0" algn="just">
              <a:lnSpc>
                <a:spcPct val="107000"/>
              </a:lnSpc>
              <a:spcAft>
                <a:spcPts val="800"/>
              </a:spcAft>
              <a:buNone/>
            </a:pPr>
            <a:r>
              <a:rPr lang="fr-CA" b="1" dirty="0">
                <a:effectLst/>
                <a:latin typeface="Calisto MT" panose="02040603050505030304" pitchFamily="18" charset="0"/>
                <a:ea typeface="Calibri" panose="020F0502020204030204" pitchFamily="34" charset="0"/>
                <a:cs typeface="Times New Roman" panose="02020603050405020304" pitchFamily="18" charset="0"/>
              </a:rPr>
              <a:t>N.B: Les tutorats et tutorats autorisés se retrouvent généralement au 2</a:t>
            </a:r>
            <a:r>
              <a:rPr lang="fr-CA" b="1" baseline="30000" dirty="0">
                <a:effectLst/>
                <a:latin typeface="Calisto MT" panose="02040603050505030304" pitchFamily="18" charset="0"/>
                <a:ea typeface="Calibri" panose="020F0502020204030204" pitchFamily="34" charset="0"/>
                <a:cs typeface="Times New Roman" panose="02020603050405020304" pitchFamily="18" charset="0"/>
              </a:rPr>
              <a:t>e</a:t>
            </a:r>
            <a:r>
              <a:rPr lang="fr-CA" b="1" dirty="0">
                <a:effectLst/>
                <a:latin typeface="Calisto MT" panose="02040603050505030304" pitchFamily="18" charset="0"/>
                <a:ea typeface="Calibri" panose="020F0502020204030204" pitchFamily="34" charset="0"/>
                <a:cs typeface="Times New Roman" panose="02020603050405020304" pitchFamily="18" charset="0"/>
              </a:rPr>
              <a:t> affichage (9.18).</a:t>
            </a:r>
          </a:p>
        </p:txBody>
      </p:sp>
      <p:pic>
        <p:nvPicPr>
          <p:cNvPr id="4" name="Image 3">
            <a:extLst>
              <a:ext uri="{FF2B5EF4-FFF2-40B4-BE49-F238E27FC236}">
                <a16:creationId xmlns:a16="http://schemas.microsoft.com/office/drawing/2014/main" id="{484FC843-BCFB-4B80-88DD-2C449F530D7D}"/>
              </a:ext>
            </a:extLst>
          </p:cNvPr>
          <p:cNvPicPr>
            <a:picLocks noChangeAspect="1"/>
          </p:cNvPicPr>
          <p:nvPr/>
        </p:nvPicPr>
        <p:blipFill>
          <a:blip r:embed="rId2"/>
          <a:stretch>
            <a:fillRect/>
          </a:stretch>
        </p:blipFill>
        <p:spPr>
          <a:xfrm>
            <a:off x="150161" y="63699"/>
            <a:ext cx="2694666" cy="2030144"/>
          </a:xfrm>
          <a:prstGeom prst="rect">
            <a:avLst/>
          </a:prstGeom>
        </p:spPr>
      </p:pic>
      <p:sp>
        <p:nvSpPr>
          <p:cNvPr id="5" name="Espace réservé du numéro de diapositive 4">
            <a:extLst>
              <a:ext uri="{FF2B5EF4-FFF2-40B4-BE49-F238E27FC236}">
                <a16:creationId xmlns:a16="http://schemas.microsoft.com/office/drawing/2014/main" id="{0EFFE681-95AA-472F-821B-5F07621CAF3B}"/>
              </a:ext>
            </a:extLst>
          </p:cNvPr>
          <p:cNvSpPr>
            <a:spLocks noGrp="1"/>
          </p:cNvSpPr>
          <p:nvPr>
            <p:ph type="sldNum" sz="quarter" idx="12"/>
          </p:nvPr>
        </p:nvSpPr>
        <p:spPr/>
        <p:txBody>
          <a:bodyPr/>
          <a:lstStyle/>
          <a:p>
            <a:fld id="{C3DB2ADC-AF19-4574-8C10-79B5B04FCA27}" type="slidenum">
              <a:rPr lang="en-US" smtClean="0"/>
              <a:t>22</a:t>
            </a:fld>
            <a:endParaRPr lang="en-US"/>
          </a:p>
        </p:txBody>
      </p:sp>
    </p:spTree>
    <p:extLst>
      <p:ext uri="{BB962C8B-B14F-4D97-AF65-F5344CB8AC3E}">
        <p14:creationId xmlns:p14="http://schemas.microsoft.com/office/powerpoint/2010/main" val="29895810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p:txBody>
          <a:bodyPr>
            <a:normAutofit fontScale="90000"/>
          </a:bodyPr>
          <a:lstStyle/>
          <a:p>
            <a:pPr algn="ctr"/>
            <a:r>
              <a:rPr lang="fr-CA" dirty="0"/>
              <a:t>Attribution (9.12 à 9.22)</a:t>
            </a:r>
            <a:br>
              <a:rPr lang="fr-CA" dirty="0"/>
            </a:br>
            <a:r>
              <a:rPr lang="fr-CA" sz="1800" b="1" dirty="0">
                <a:effectLst/>
                <a:latin typeface="Calisto MT" panose="02040603050505030304" pitchFamily="18" charset="0"/>
                <a:ea typeface="Calibri" panose="020F0502020204030204" pitchFamily="34" charset="0"/>
                <a:cs typeface="Times New Roman" panose="02020603050405020304" pitchFamily="18" charset="0"/>
              </a:rPr>
              <a:t>ATTRIBUTION DES CHARGES DE COURS 9.13 </a:t>
            </a:r>
            <a:br>
              <a:rPr lang="fr-CA" sz="1800" dirty="0">
                <a:effectLst/>
                <a:latin typeface="Calibri" panose="020F0502020204030204" pitchFamily="34" charset="0"/>
                <a:ea typeface="Calibri" panose="020F0502020204030204" pitchFamily="34" charset="0"/>
                <a:cs typeface="Times New Roman" panose="02020603050405020304" pitchFamily="18" charset="0"/>
              </a:rPr>
            </a:br>
            <a:endParaRPr lang="fr-CA" dirty="0"/>
          </a:p>
        </p:txBody>
      </p:sp>
      <p:sp>
        <p:nvSpPr>
          <p:cNvPr id="3" name="Espace réservé du contenu 2">
            <a:extLst>
              <a:ext uri="{FF2B5EF4-FFF2-40B4-BE49-F238E27FC236}">
                <a16:creationId xmlns:a16="http://schemas.microsoft.com/office/drawing/2014/main" id="{DBECE9F6-5C1F-4612-81A9-2201CD69D060}"/>
              </a:ext>
            </a:extLst>
          </p:cNvPr>
          <p:cNvSpPr>
            <a:spLocks noGrp="1"/>
          </p:cNvSpPr>
          <p:nvPr>
            <p:ph idx="1"/>
          </p:nvPr>
        </p:nvSpPr>
        <p:spPr>
          <a:xfrm>
            <a:off x="700635" y="2293126"/>
            <a:ext cx="10948027" cy="4041413"/>
          </a:xfrm>
        </p:spPr>
        <p:txBody>
          <a:bodyPr>
            <a:normAutofit/>
          </a:bodyPr>
          <a:lstStyle/>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9.13 Lorsqu'une charge de cours n'est plus disponible à la suite de la recommandation d'attribution, </a:t>
            </a:r>
            <a:r>
              <a:rPr lang="fr-CA" b="1" dirty="0">
                <a:effectLst/>
                <a:latin typeface="Calisto MT" panose="02040603050505030304" pitchFamily="18" charset="0"/>
                <a:ea typeface="Calibri" panose="020F0502020204030204" pitchFamily="34" charset="0"/>
                <a:cs typeface="Times New Roman" panose="02020603050405020304" pitchFamily="18" charset="0"/>
              </a:rPr>
              <a:t>cette charge est rayée de la liste des choix </a:t>
            </a:r>
            <a:r>
              <a:rPr lang="fr-CA" dirty="0">
                <a:effectLst/>
                <a:latin typeface="Calisto MT" panose="02040603050505030304" pitchFamily="18" charset="0"/>
                <a:ea typeface="Calibri" panose="020F0502020204030204" pitchFamily="34" charset="0"/>
                <a:cs typeface="Times New Roman" panose="02020603050405020304" pitchFamily="18" charset="0"/>
              </a:rPr>
              <a:t>des autres candidates et candidats, au profit de leurs choix ultérieurs. </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Tous les choix secondaires de la candidate ou du candidat entrant en </a:t>
            </a:r>
            <a:r>
              <a:rPr lang="fr-CA" b="1" dirty="0">
                <a:effectLst/>
                <a:latin typeface="Calisto MT" panose="02040603050505030304" pitchFamily="18" charset="0"/>
                <a:ea typeface="Calibri" panose="020F0502020204030204" pitchFamily="34" charset="0"/>
                <a:cs typeface="Times New Roman" panose="02020603050405020304" pitchFamily="18" charset="0"/>
              </a:rPr>
              <a:t>conflit d'horaire </a:t>
            </a:r>
            <a:r>
              <a:rPr lang="fr-CA" dirty="0">
                <a:effectLst/>
                <a:latin typeface="Calisto MT" panose="02040603050505030304" pitchFamily="18" charset="0"/>
                <a:ea typeface="Calibri" panose="020F0502020204030204" pitchFamily="34" charset="0"/>
                <a:cs typeface="Times New Roman" panose="02020603050405020304" pitchFamily="18" charset="0"/>
              </a:rPr>
              <a:t>avec une charge de cours qui lui a déjà été attribuée sont </a:t>
            </a:r>
            <a:r>
              <a:rPr lang="fr-CA" b="1" dirty="0">
                <a:effectLst/>
                <a:latin typeface="Calisto MT" panose="02040603050505030304" pitchFamily="18" charset="0"/>
                <a:ea typeface="Calibri" panose="020F0502020204030204" pitchFamily="34" charset="0"/>
                <a:cs typeface="Times New Roman" panose="02020603050405020304" pitchFamily="18" charset="0"/>
              </a:rPr>
              <a:t>éliminés de facto de la liste de ses choix</a:t>
            </a:r>
            <a:r>
              <a:rPr lang="fr-CA" dirty="0">
                <a:effectLst/>
                <a:latin typeface="Calisto MT" panose="02040603050505030304" pitchFamily="18" charset="0"/>
                <a:ea typeface="Calibri" panose="020F0502020204030204" pitchFamily="34" charset="0"/>
                <a:cs typeface="Times New Roman" panose="02020603050405020304" pitchFamily="18" charset="0"/>
              </a:rPr>
              <a:t>.</a:t>
            </a:r>
          </a:p>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Toutefois, un département ou un secteur disciplinaire peut aménager l'attribution des charges de cours obtenues, et ce, dans le seul but de diminuer les frais de déplacement. = </a:t>
            </a:r>
            <a:r>
              <a:rPr lang="fr-CA" sz="2400" b="1" dirty="0">
                <a:effectLst/>
                <a:latin typeface="Calisto MT" panose="02040603050505030304" pitchFamily="18" charset="0"/>
                <a:ea typeface="Calibri" panose="020F0502020204030204" pitchFamily="34" charset="0"/>
                <a:cs typeface="Times New Roman" panose="02020603050405020304" pitchFamily="18" charset="0"/>
              </a:rPr>
              <a:t>REPLA</a:t>
            </a:r>
            <a:r>
              <a:rPr lang="fr-CA" dirty="0">
                <a:effectLst/>
                <a:latin typeface="Calisto MT" panose="02040603050505030304" pitchFamily="18" charset="0"/>
                <a:ea typeface="Calibri" panose="020F0502020204030204" pitchFamily="34" charset="0"/>
                <a:cs typeface="Times New Roman" panose="02020603050405020304" pitchFamily="18" charset="0"/>
              </a:rPr>
              <a:t> </a:t>
            </a:r>
          </a:p>
          <a:p>
            <a:pPr marL="0" indent="0" algn="just">
              <a:lnSpc>
                <a:spcPct val="107000"/>
              </a:lnSpc>
              <a:spcAft>
                <a:spcPts val="800"/>
              </a:spcAft>
              <a:buNone/>
            </a:pPr>
            <a:r>
              <a:rPr lang="fr-CA" b="1" dirty="0">
                <a:effectLst/>
                <a:latin typeface="Calisto MT" panose="02040603050505030304" pitchFamily="18" charset="0"/>
                <a:ea typeface="Calibri" panose="020F0502020204030204" pitchFamily="34" charset="0"/>
                <a:cs typeface="Times New Roman" panose="02020603050405020304" pitchFamily="18" charset="0"/>
              </a:rPr>
              <a:t>N.B: Le replacement de choix ne doit pas avoir pour effet de diminuer le nombre de charges de cours obtenu par une personne chargée de cours.</a:t>
            </a:r>
            <a:endParaRPr lang="fr-CA"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 3">
            <a:extLst>
              <a:ext uri="{FF2B5EF4-FFF2-40B4-BE49-F238E27FC236}">
                <a16:creationId xmlns:a16="http://schemas.microsoft.com/office/drawing/2014/main" id="{484FC843-BCFB-4B80-88DD-2C449F530D7D}"/>
              </a:ext>
            </a:extLst>
          </p:cNvPr>
          <p:cNvPicPr>
            <a:picLocks noChangeAspect="1"/>
          </p:cNvPicPr>
          <p:nvPr/>
        </p:nvPicPr>
        <p:blipFill>
          <a:blip r:embed="rId2"/>
          <a:stretch>
            <a:fillRect/>
          </a:stretch>
        </p:blipFill>
        <p:spPr>
          <a:xfrm>
            <a:off x="150161" y="63699"/>
            <a:ext cx="2694666" cy="2030144"/>
          </a:xfrm>
          <a:prstGeom prst="rect">
            <a:avLst/>
          </a:prstGeom>
        </p:spPr>
      </p:pic>
      <p:sp>
        <p:nvSpPr>
          <p:cNvPr id="5" name="Espace réservé du numéro de diapositive 4">
            <a:extLst>
              <a:ext uri="{FF2B5EF4-FFF2-40B4-BE49-F238E27FC236}">
                <a16:creationId xmlns:a16="http://schemas.microsoft.com/office/drawing/2014/main" id="{DBA6E197-FA3C-42CE-952F-F1ED45C34ACF}"/>
              </a:ext>
            </a:extLst>
          </p:cNvPr>
          <p:cNvSpPr>
            <a:spLocks noGrp="1"/>
          </p:cNvSpPr>
          <p:nvPr>
            <p:ph type="sldNum" sz="quarter" idx="12"/>
          </p:nvPr>
        </p:nvSpPr>
        <p:spPr/>
        <p:txBody>
          <a:bodyPr/>
          <a:lstStyle/>
          <a:p>
            <a:fld id="{C3DB2ADC-AF19-4574-8C10-79B5B04FCA27}" type="slidenum">
              <a:rPr lang="en-US" smtClean="0"/>
              <a:t>23</a:t>
            </a:fld>
            <a:endParaRPr lang="en-US"/>
          </a:p>
        </p:txBody>
      </p:sp>
    </p:spTree>
    <p:extLst>
      <p:ext uri="{BB962C8B-B14F-4D97-AF65-F5344CB8AC3E}">
        <p14:creationId xmlns:p14="http://schemas.microsoft.com/office/powerpoint/2010/main" val="23473381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p:txBody>
          <a:bodyPr>
            <a:normAutofit fontScale="90000"/>
          </a:bodyPr>
          <a:lstStyle/>
          <a:p>
            <a:pPr algn="ctr"/>
            <a:r>
              <a:rPr lang="fr-CA" dirty="0"/>
              <a:t>Attribution (9.12 à 9.22)</a:t>
            </a:r>
            <a:br>
              <a:rPr lang="fr-CA" dirty="0"/>
            </a:br>
            <a:r>
              <a:rPr lang="fr-CA" sz="1800" b="1" dirty="0">
                <a:effectLst/>
                <a:latin typeface="Calisto MT" panose="02040603050505030304" pitchFamily="18" charset="0"/>
                <a:ea typeface="Calibri" panose="020F0502020204030204" pitchFamily="34" charset="0"/>
                <a:cs typeface="Times New Roman" panose="02020603050405020304" pitchFamily="18" charset="0"/>
              </a:rPr>
              <a:t>ATTRIBUTION DES CHARGES DE COURS 9.13 </a:t>
            </a:r>
            <a:br>
              <a:rPr lang="fr-CA" sz="1800" dirty="0">
                <a:effectLst/>
                <a:latin typeface="Calibri" panose="020F0502020204030204" pitchFamily="34" charset="0"/>
                <a:ea typeface="Calibri" panose="020F0502020204030204" pitchFamily="34" charset="0"/>
                <a:cs typeface="Times New Roman" panose="02020603050405020304" pitchFamily="18" charset="0"/>
              </a:rPr>
            </a:br>
            <a:endParaRPr lang="fr-CA" dirty="0"/>
          </a:p>
        </p:txBody>
      </p:sp>
      <p:sp>
        <p:nvSpPr>
          <p:cNvPr id="3" name="Espace réservé du contenu 2">
            <a:extLst>
              <a:ext uri="{FF2B5EF4-FFF2-40B4-BE49-F238E27FC236}">
                <a16:creationId xmlns:a16="http://schemas.microsoft.com/office/drawing/2014/main" id="{DBECE9F6-5C1F-4612-81A9-2201CD69D060}"/>
              </a:ext>
            </a:extLst>
          </p:cNvPr>
          <p:cNvSpPr>
            <a:spLocks noGrp="1"/>
          </p:cNvSpPr>
          <p:nvPr>
            <p:ph idx="1"/>
          </p:nvPr>
        </p:nvSpPr>
        <p:spPr>
          <a:xfrm>
            <a:off x="700635" y="2293126"/>
            <a:ext cx="10948027" cy="4041413"/>
          </a:xfrm>
        </p:spPr>
        <p:txBody>
          <a:bodyPr>
            <a:normAutofit/>
          </a:bodyPr>
          <a:lstStyle/>
          <a:p>
            <a:pPr marL="0" indent="0" algn="just">
              <a:lnSpc>
                <a:spcPct val="107000"/>
              </a:lnSpc>
              <a:spcAft>
                <a:spcPts val="800"/>
              </a:spcAft>
              <a:buNone/>
            </a:pPr>
            <a:r>
              <a:rPr lang="fr-CA" dirty="0">
                <a:latin typeface="Calisto MT" panose="02040603050505030304" pitchFamily="18" charset="0"/>
                <a:ea typeface="Calibri" panose="020F0502020204030204" pitchFamily="34" charset="0"/>
                <a:cs typeface="Times New Roman" panose="02020603050405020304" pitchFamily="18" charset="0"/>
              </a:rPr>
              <a:t>En vertu de la clause</a:t>
            </a:r>
            <a:r>
              <a:rPr lang="fr-CA" dirty="0">
                <a:effectLst/>
                <a:latin typeface="Calisto MT" panose="02040603050505030304" pitchFamily="18" charset="0"/>
                <a:ea typeface="Calibri" panose="020F0502020204030204" pitchFamily="34" charset="0"/>
                <a:cs typeface="Times New Roman" panose="02020603050405020304" pitchFamily="18" charset="0"/>
              </a:rPr>
              <a:t> 9.13 les charges de cours ayant fait l’objet du 1</a:t>
            </a:r>
            <a:r>
              <a:rPr lang="fr-CA" baseline="30000" dirty="0">
                <a:effectLst/>
                <a:latin typeface="Calisto MT" panose="02040603050505030304" pitchFamily="18" charset="0"/>
                <a:ea typeface="Calibri" panose="020F0502020204030204" pitchFamily="34" charset="0"/>
                <a:cs typeface="Times New Roman" panose="02020603050405020304" pitchFamily="18" charset="0"/>
              </a:rPr>
              <a:t>er</a:t>
            </a:r>
            <a:r>
              <a:rPr lang="fr-CA" dirty="0">
                <a:effectLst/>
                <a:latin typeface="Calisto MT" panose="02040603050505030304" pitchFamily="18" charset="0"/>
                <a:ea typeface="Calibri" panose="020F0502020204030204" pitchFamily="34" charset="0"/>
                <a:cs typeface="Times New Roman" panose="02020603050405020304" pitchFamily="18" charset="0"/>
              </a:rPr>
              <a:t> affichage et qui n’ont pu être attribuées pourront être offertes, dans l’ordre: </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CA" dirty="0">
                <a:latin typeface="Calisto MT" panose="02040603050505030304" pitchFamily="18" charset="0"/>
                <a:ea typeface="Calibri" panose="020F0502020204030204" pitchFamily="34" charset="0"/>
                <a:cs typeface="Times New Roman" panose="02020603050405020304" pitchFamily="18" charset="0"/>
              </a:rPr>
              <a:t>a) aux candidats ayant le </a:t>
            </a:r>
            <a:r>
              <a:rPr lang="fr-CA" b="1" dirty="0">
                <a:latin typeface="Calisto MT" panose="02040603050505030304" pitchFamily="18" charset="0"/>
                <a:ea typeface="Calibri" panose="020F0502020204030204" pitchFamily="34" charset="0"/>
                <a:cs typeface="Times New Roman" panose="02020603050405020304" pitchFamily="18" charset="0"/>
              </a:rPr>
              <a:t>statut de remplaçante ou remplaçant </a:t>
            </a:r>
            <a:r>
              <a:rPr lang="fr-CA" dirty="0">
                <a:latin typeface="Calisto MT" panose="02040603050505030304" pitchFamily="18" charset="0"/>
                <a:ea typeface="Calibri" panose="020F0502020204030204" pitchFamily="34" charset="0"/>
                <a:cs typeface="Times New Roman" panose="02020603050405020304" pitchFamily="18" charset="0"/>
              </a:rPr>
              <a:t>(clause 8.11), </a:t>
            </a:r>
            <a:r>
              <a:rPr lang="fr-CA" dirty="0">
                <a:effectLst/>
                <a:latin typeface="Calisto MT" panose="02040603050505030304" pitchFamily="18" charset="0"/>
                <a:ea typeface="Calibri" panose="020F0502020204030204" pitchFamily="34" charset="0"/>
                <a:cs typeface="Times New Roman" panose="02020603050405020304" pitchFamily="18" charset="0"/>
              </a:rPr>
              <a:t>seulement si les candidates ou  candidats ayant des points de priorité à leur crédit se sont vu recommander le maximum de crédits d’enseignement prévu à la clause 11.06, …</a:t>
            </a:r>
            <a:endParaRPr lang="fr-CA" dirty="0">
              <a:latin typeface="Calisto MT" panose="020406030505050303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b) aux candidates ou candidats </a:t>
            </a:r>
            <a:r>
              <a:rPr lang="fr-CA" b="1" dirty="0">
                <a:effectLst/>
                <a:latin typeface="Calisto MT" panose="02040603050505030304" pitchFamily="18" charset="0"/>
                <a:ea typeface="Calibri" panose="020F0502020204030204" pitchFamily="34" charset="0"/>
                <a:cs typeface="Times New Roman" panose="02020603050405020304" pitchFamily="18" charset="0"/>
              </a:rPr>
              <a:t>sans aucun pointage </a:t>
            </a:r>
            <a:r>
              <a:rPr lang="fr-CA" dirty="0">
                <a:effectLst/>
                <a:latin typeface="Calisto MT" panose="02040603050505030304" pitchFamily="18" charset="0"/>
                <a:ea typeface="Calibri" panose="020F0502020204030204" pitchFamily="34" charset="0"/>
                <a:cs typeface="Times New Roman" panose="02020603050405020304" pitchFamily="18" charset="0"/>
              </a:rPr>
              <a:t>inscrits dans le département ou le secteur disciplinaire dans la section distincte de la liste prévue à la clause .09. </a:t>
            </a:r>
          </a:p>
          <a:p>
            <a:pPr marL="0" indent="0" algn="just">
              <a:lnSpc>
                <a:spcPct val="107000"/>
              </a:lnSpc>
              <a:spcAft>
                <a:spcPts val="800"/>
              </a:spcAft>
              <a:buNone/>
            </a:pPr>
            <a:r>
              <a:rPr lang="fr-CA" b="1" dirty="0">
                <a:effectLst/>
                <a:latin typeface="Calisto MT" panose="02040603050505030304" pitchFamily="18" charset="0"/>
                <a:ea typeface="Calibri" panose="020F0502020204030204" pitchFamily="34" charset="0"/>
                <a:cs typeface="Times New Roman" panose="02020603050405020304" pitchFamily="18" charset="0"/>
              </a:rPr>
              <a:t>Lorsque la liste d’éligibilité est épuisée</a:t>
            </a:r>
            <a:r>
              <a:rPr lang="fr-CA" dirty="0">
                <a:effectLst/>
                <a:latin typeface="Calisto MT" panose="02040603050505030304" pitchFamily="18" charset="0"/>
                <a:ea typeface="Calibri" panose="020F0502020204030204" pitchFamily="34" charset="0"/>
                <a:cs typeface="Times New Roman" panose="02020603050405020304" pitchFamily="18" charset="0"/>
              </a:rPr>
              <a:t>, le département ou le secteur disciplinaire procède à la recommandation </a:t>
            </a:r>
            <a:r>
              <a:rPr lang="fr-CA" b="1" dirty="0">
                <a:effectLst/>
                <a:latin typeface="Calisto MT" panose="02040603050505030304" pitchFamily="18" charset="0"/>
                <a:ea typeface="Calibri" panose="020F0502020204030204" pitchFamily="34" charset="0"/>
                <a:cs typeface="Times New Roman" panose="02020603050405020304" pitchFamily="18" charset="0"/>
              </a:rPr>
              <a:t>d’engagement d’une personne chargée </a:t>
            </a:r>
            <a:r>
              <a:rPr lang="fr-CA" dirty="0">
                <a:effectLst/>
                <a:latin typeface="Calisto MT" panose="02040603050505030304" pitchFamily="18" charset="0"/>
                <a:ea typeface="Calibri" panose="020F0502020204030204" pitchFamily="34" charset="0"/>
                <a:cs typeface="Times New Roman" panose="02020603050405020304" pitchFamily="18" charset="0"/>
              </a:rPr>
              <a:t>de cours suivant sa procédure interne. </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fr-CA"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 3">
            <a:extLst>
              <a:ext uri="{FF2B5EF4-FFF2-40B4-BE49-F238E27FC236}">
                <a16:creationId xmlns:a16="http://schemas.microsoft.com/office/drawing/2014/main" id="{484FC843-BCFB-4B80-88DD-2C449F530D7D}"/>
              </a:ext>
            </a:extLst>
          </p:cNvPr>
          <p:cNvPicPr>
            <a:picLocks noChangeAspect="1"/>
          </p:cNvPicPr>
          <p:nvPr/>
        </p:nvPicPr>
        <p:blipFill>
          <a:blip r:embed="rId2"/>
          <a:stretch>
            <a:fillRect/>
          </a:stretch>
        </p:blipFill>
        <p:spPr>
          <a:xfrm>
            <a:off x="150161" y="63699"/>
            <a:ext cx="2694666" cy="2030144"/>
          </a:xfrm>
          <a:prstGeom prst="rect">
            <a:avLst/>
          </a:prstGeom>
        </p:spPr>
      </p:pic>
      <p:sp>
        <p:nvSpPr>
          <p:cNvPr id="5" name="Espace réservé du numéro de diapositive 4">
            <a:extLst>
              <a:ext uri="{FF2B5EF4-FFF2-40B4-BE49-F238E27FC236}">
                <a16:creationId xmlns:a16="http://schemas.microsoft.com/office/drawing/2014/main" id="{4CB964F5-5B1F-48C3-8BD0-7680633FCA7C}"/>
              </a:ext>
            </a:extLst>
          </p:cNvPr>
          <p:cNvSpPr>
            <a:spLocks noGrp="1"/>
          </p:cNvSpPr>
          <p:nvPr>
            <p:ph type="sldNum" sz="quarter" idx="12"/>
          </p:nvPr>
        </p:nvSpPr>
        <p:spPr/>
        <p:txBody>
          <a:bodyPr/>
          <a:lstStyle/>
          <a:p>
            <a:fld id="{C3DB2ADC-AF19-4574-8C10-79B5B04FCA27}" type="slidenum">
              <a:rPr lang="en-US" smtClean="0"/>
              <a:t>24</a:t>
            </a:fld>
            <a:endParaRPr lang="en-US"/>
          </a:p>
        </p:txBody>
      </p:sp>
    </p:spTree>
    <p:extLst>
      <p:ext uri="{BB962C8B-B14F-4D97-AF65-F5344CB8AC3E}">
        <p14:creationId xmlns:p14="http://schemas.microsoft.com/office/powerpoint/2010/main" val="29130305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p:txBody>
          <a:bodyPr>
            <a:normAutofit fontScale="90000"/>
          </a:bodyPr>
          <a:lstStyle/>
          <a:p>
            <a:pPr algn="ctr"/>
            <a:r>
              <a:rPr lang="fr-CA" dirty="0"/>
              <a:t>Attribution (9.12 à 9.22)</a:t>
            </a:r>
            <a:br>
              <a:rPr lang="fr-CA" dirty="0"/>
            </a:br>
            <a:r>
              <a:rPr lang="fr-CA" sz="1800" dirty="0">
                <a:effectLst/>
                <a:latin typeface="Calisto MT" panose="02040603050505030304" pitchFamily="18" charset="0"/>
                <a:ea typeface="Calibri" panose="020F0502020204030204" pitchFamily="34" charset="0"/>
                <a:cs typeface="Times New Roman" panose="02020603050405020304" pitchFamily="18" charset="0"/>
              </a:rPr>
              <a:t>LISTE DE RECOMMANDATIONS D’ATTRIBUTION – </a:t>
            </a:r>
            <a:br>
              <a:rPr lang="fr-CA" sz="1800" dirty="0">
                <a:effectLst/>
                <a:latin typeface="Calisto MT" panose="02040603050505030304" pitchFamily="18" charset="0"/>
                <a:ea typeface="Calibri" panose="020F0502020204030204" pitchFamily="34" charset="0"/>
                <a:cs typeface="Times New Roman" panose="02020603050405020304" pitchFamily="18" charset="0"/>
              </a:rPr>
            </a:br>
            <a:r>
              <a:rPr lang="fr-CA" sz="1800" dirty="0">
                <a:effectLst/>
                <a:latin typeface="Calisto MT" panose="02040603050505030304" pitchFamily="18" charset="0"/>
                <a:ea typeface="Calibri" panose="020F0502020204030204" pitchFamily="34" charset="0"/>
                <a:cs typeface="Times New Roman" panose="02020603050405020304" pitchFamily="18" charset="0"/>
              </a:rPr>
              <a:t>ACCEPTATION ET REFUS DES CONTRATS </a:t>
            </a:r>
            <a:br>
              <a:rPr lang="fr-CA" sz="1800" dirty="0">
                <a:effectLst/>
                <a:latin typeface="Calibri" panose="020F0502020204030204" pitchFamily="34" charset="0"/>
                <a:ea typeface="Calibri" panose="020F0502020204030204" pitchFamily="34" charset="0"/>
                <a:cs typeface="Times New Roman" panose="02020603050405020304" pitchFamily="18" charset="0"/>
              </a:rPr>
            </a:br>
            <a:br>
              <a:rPr lang="fr-CA" sz="1800" dirty="0">
                <a:effectLst/>
                <a:latin typeface="Calibri" panose="020F0502020204030204" pitchFamily="34" charset="0"/>
                <a:ea typeface="Calibri" panose="020F0502020204030204" pitchFamily="34" charset="0"/>
                <a:cs typeface="Times New Roman" panose="02020603050405020304" pitchFamily="18" charset="0"/>
              </a:rPr>
            </a:br>
            <a:endParaRPr lang="fr-CA" dirty="0"/>
          </a:p>
        </p:txBody>
      </p:sp>
      <p:sp>
        <p:nvSpPr>
          <p:cNvPr id="3" name="Espace réservé du contenu 2">
            <a:extLst>
              <a:ext uri="{FF2B5EF4-FFF2-40B4-BE49-F238E27FC236}">
                <a16:creationId xmlns:a16="http://schemas.microsoft.com/office/drawing/2014/main" id="{DBECE9F6-5C1F-4612-81A9-2201CD69D060}"/>
              </a:ext>
            </a:extLst>
          </p:cNvPr>
          <p:cNvSpPr>
            <a:spLocks noGrp="1"/>
          </p:cNvSpPr>
          <p:nvPr>
            <p:ph idx="1"/>
          </p:nvPr>
        </p:nvSpPr>
        <p:spPr>
          <a:xfrm>
            <a:off x="700635" y="2952240"/>
            <a:ext cx="10948027" cy="3382299"/>
          </a:xfrm>
        </p:spPr>
        <p:txBody>
          <a:bodyPr>
            <a:normAutofit/>
          </a:bodyPr>
          <a:lstStyle/>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9.14 La liste de recommandations d’attribution du département ou du secteur disciplinaire est affichée sur le site Web sécurisé de l’Université. Un avis est envoyé par courriel à toutes les candidates ou candidats les informant des dates et de l’adresse URL où elles ou ils peuv</a:t>
            </a:r>
            <a:r>
              <a:rPr lang="fr-CA" u="sng" dirty="0">
                <a:effectLst/>
                <a:latin typeface="Calisto MT" panose="02040603050505030304" pitchFamily="18" charset="0"/>
                <a:ea typeface="Calibri" panose="020F0502020204030204" pitchFamily="34" charset="0"/>
                <a:cs typeface="Times New Roman" panose="02020603050405020304" pitchFamily="18" charset="0"/>
              </a:rPr>
              <a:t>ent </a:t>
            </a:r>
            <a:r>
              <a:rPr lang="fr-CA" b="1" u="sng" dirty="0">
                <a:effectLst/>
                <a:latin typeface="Calisto MT" panose="02040603050505030304" pitchFamily="18" charset="0"/>
                <a:ea typeface="Calibri" panose="020F0502020204030204" pitchFamily="34" charset="0"/>
                <a:cs typeface="Times New Roman" panose="02020603050405020304" pitchFamily="18" charset="0"/>
              </a:rPr>
              <a:t>accepter ou refuser les recommandations en ligne</a:t>
            </a:r>
            <a:r>
              <a:rPr lang="fr-CA" dirty="0">
                <a:effectLst/>
                <a:latin typeface="Calisto MT" panose="02040603050505030304" pitchFamily="18" charset="0"/>
                <a:ea typeface="Calibri" panose="020F0502020204030204" pitchFamily="34" charset="0"/>
                <a:cs typeface="Times New Roman" panose="02020603050405020304" pitchFamily="18" charset="0"/>
              </a:rPr>
              <a:t>. Le défaut de répondre dans un </a:t>
            </a:r>
            <a:r>
              <a:rPr lang="fr-CA" b="1" u="sng" dirty="0">
                <a:effectLst/>
                <a:latin typeface="Calisto MT" panose="02040603050505030304" pitchFamily="18" charset="0"/>
                <a:ea typeface="Calibri" panose="020F0502020204030204" pitchFamily="34" charset="0"/>
                <a:cs typeface="Times New Roman" panose="02020603050405020304" pitchFamily="18" charset="0"/>
              </a:rPr>
              <a:t>délai de trois (3) jours </a:t>
            </a:r>
            <a:r>
              <a:rPr lang="fr-CA" b="1" dirty="0">
                <a:solidFill>
                  <a:srgbClr val="C00000"/>
                </a:solidFill>
                <a:effectLst/>
                <a:latin typeface="Calisto MT" panose="02040603050505030304" pitchFamily="18" charset="0"/>
                <a:ea typeface="Calibri" panose="020F0502020204030204" pitchFamily="34" charset="0"/>
                <a:cs typeface="Times New Roman" panose="02020603050405020304" pitchFamily="18" charset="0"/>
              </a:rPr>
              <a:t>annule l’attribution </a:t>
            </a:r>
            <a:r>
              <a:rPr lang="fr-CA" dirty="0">
                <a:effectLst/>
                <a:latin typeface="Calisto MT" panose="02040603050505030304" pitchFamily="18" charset="0"/>
                <a:ea typeface="Calibri" panose="020F0502020204030204" pitchFamily="34" charset="0"/>
                <a:cs typeface="Times New Roman" panose="02020603050405020304" pitchFamily="18" charset="0"/>
              </a:rPr>
              <a:t>de la charge de cours. La liste des recommandations est également transmise au Syndicat. </a:t>
            </a:r>
          </a:p>
          <a:p>
            <a:pPr marL="0" indent="0" algn="just">
              <a:lnSpc>
                <a:spcPct val="107000"/>
              </a:lnSpc>
              <a:spcAft>
                <a:spcPts val="800"/>
              </a:spcAft>
              <a:buNone/>
            </a:pPr>
            <a:endParaRPr lang="fr-CA"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 3">
            <a:extLst>
              <a:ext uri="{FF2B5EF4-FFF2-40B4-BE49-F238E27FC236}">
                <a16:creationId xmlns:a16="http://schemas.microsoft.com/office/drawing/2014/main" id="{484FC843-BCFB-4B80-88DD-2C449F530D7D}"/>
              </a:ext>
            </a:extLst>
          </p:cNvPr>
          <p:cNvPicPr>
            <a:picLocks noChangeAspect="1"/>
          </p:cNvPicPr>
          <p:nvPr/>
        </p:nvPicPr>
        <p:blipFill>
          <a:blip r:embed="rId2"/>
          <a:stretch>
            <a:fillRect/>
          </a:stretch>
        </p:blipFill>
        <p:spPr>
          <a:xfrm>
            <a:off x="150161" y="63699"/>
            <a:ext cx="2694666" cy="2030144"/>
          </a:xfrm>
          <a:prstGeom prst="rect">
            <a:avLst/>
          </a:prstGeom>
        </p:spPr>
      </p:pic>
      <p:sp>
        <p:nvSpPr>
          <p:cNvPr id="5" name="Espace réservé du numéro de diapositive 4">
            <a:extLst>
              <a:ext uri="{FF2B5EF4-FFF2-40B4-BE49-F238E27FC236}">
                <a16:creationId xmlns:a16="http://schemas.microsoft.com/office/drawing/2014/main" id="{8B86DD7D-CBF1-489E-850A-0F62E097C96A}"/>
              </a:ext>
            </a:extLst>
          </p:cNvPr>
          <p:cNvSpPr>
            <a:spLocks noGrp="1"/>
          </p:cNvSpPr>
          <p:nvPr>
            <p:ph type="sldNum" sz="quarter" idx="12"/>
          </p:nvPr>
        </p:nvSpPr>
        <p:spPr/>
        <p:txBody>
          <a:bodyPr/>
          <a:lstStyle/>
          <a:p>
            <a:fld id="{C3DB2ADC-AF19-4574-8C10-79B5B04FCA27}" type="slidenum">
              <a:rPr lang="en-US" smtClean="0"/>
              <a:t>25</a:t>
            </a:fld>
            <a:endParaRPr lang="en-US"/>
          </a:p>
        </p:txBody>
      </p:sp>
    </p:spTree>
    <p:extLst>
      <p:ext uri="{BB962C8B-B14F-4D97-AF65-F5344CB8AC3E}">
        <p14:creationId xmlns:p14="http://schemas.microsoft.com/office/powerpoint/2010/main" val="39594811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p:txBody>
          <a:bodyPr>
            <a:normAutofit fontScale="90000"/>
          </a:bodyPr>
          <a:lstStyle/>
          <a:p>
            <a:pPr algn="ctr"/>
            <a:r>
              <a:rPr lang="fr-CA" dirty="0"/>
              <a:t>Attribution (9.12 à 9.22)</a:t>
            </a:r>
            <a:br>
              <a:rPr lang="fr-CA" dirty="0"/>
            </a:br>
            <a:r>
              <a:rPr lang="fr-CA" sz="1800" dirty="0">
                <a:effectLst/>
                <a:latin typeface="Calisto MT" panose="02040603050505030304" pitchFamily="18" charset="0"/>
                <a:ea typeface="Calibri" panose="020F0502020204030204" pitchFamily="34" charset="0"/>
                <a:cs typeface="Times New Roman" panose="02020603050405020304" pitchFamily="18" charset="0"/>
              </a:rPr>
              <a:t>LISTE DE RECOMMANDATIONS D’ATTRIBUTION – </a:t>
            </a:r>
            <a:br>
              <a:rPr lang="fr-CA" sz="1800" dirty="0">
                <a:effectLst/>
                <a:latin typeface="Calisto MT" panose="02040603050505030304" pitchFamily="18" charset="0"/>
                <a:ea typeface="Calibri" panose="020F0502020204030204" pitchFamily="34" charset="0"/>
                <a:cs typeface="Times New Roman" panose="02020603050405020304" pitchFamily="18" charset="0"/>
              </a:rPr>
            </a:br>
            <a:r>
              <a:rPr lang="fr-CA" sz="1800" dirty="0">
                <a:effectLst/>
                <a:latin typeface="Calisto MT" panose="02040603050505030304" pitchFamily="18" charset="0"/>
                <a:ea typeface="Calibri" panose="020F0502020204030204" pitchFamily="34" charset="0"/>
                <a:cs typeface="Times New Roman" panose="02020603050405020304" pitchFamily="18" charset="0"/>
              </a:rPr>
              <a:t>ACCEPTATION ET REFUS DES CONTRATS </a:t>
            </a:r>
            <a:br>
              <a:rPr lang="fr-CA" sz="1800" dirty="0">
                <a:effectLst/>
                <a:latin typeface="Calibri" panose="020F0502020204030204" pitchFamily="34" charset="0"/>
                <a:ea typeface="Calibri" panose="020F0502020204030204" pitchFamily="34" charset="0"/>
                <a:cs typeface="Times New Roman" panose="02020603050405020304" pitchFamily="18" charset="0"/>
              </a:rPr>
            </a:br>
            <a:br>
              <a:rPr lang="fr-CA" sz="1800" dirty="0">
                <a:effectLst/>
                <a:latin typeface="Calibri" panose="020F0502020204030204" pitchFamily="34" charset="0"/>
                <a:ea typeface="Calibri" panose="020F0502020204030204" pitchFamily="34" charset="0"/>
                <a:cs typeface="Times New Roman" panose="02020603050405020304" pitchFamily="18" charset="0"/>
              </a:rPr>
            </a:br>
            <a:endParaRPr lang="fr-CA" dirty="0"/>
          </a:p>
        </p:txBody>
      </p:sp>
      <p:sp>
        <p:nvSpPr>
          <p:cNvPr id="3" name="Espace réservé du contenu 2">
            <a:extLst>
              <a:ext uri="{FF2B5EF4-FFF2-40B4-BE49-F238E27FC236}">
                <a16:creationId xmlns:a16="http://schemas.microsoft.com/office/drawing/2014/main" id="{DBECE9F6-5C1F-4612-81A9-2201CD69D060}"/>
              </a:ext>
            </a:extLst>
          </p:cNvPr>
          <p:cNvSpPr>
            <a:spLocks noGrp="1"/>
          </p:cNvSpPr>
          <p:nvPr>
            <p:ph idx="1"/>
          </p:nvPr>
        </p:nvSpPr>
        <p:spPr>
          <a:xfrm>
            <a:off x="700635" y="2293126"/>
            <a:ext cx="10948027" cy="4041413"/>
          </a:xfrm>
        </p:spPr>
        <p:txBody>
          <a:bodyPr>
            <a:normAutofit/>
          </a:bodyPr>
          <a:lstStyle/>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9.15 Dans le cas de l’acceptation de la ou des charges de cours, la candidate ou le candidat complète et signe le ou les projet(s) de contrat et le ou les retourne au département ou à l’une ou à l’autre des unités départementales du secteur disciplinaire concerné </a:t>
            </a:r>
            <a:r>
              <a:rPr lang="fr-CA" b="1" dirty="0">
                <a:effectLst/>
                <a:latin typeface="Calisto MT" panose="02040603050505030304" pitchFamily="18" charset="0"/>
                <a:ea typeface="Calibri" panose="020F0502020204030204" pitchFamily="34" charset="0"/>
                <a:cs typeface="Times New Roman" panose="02020603050405020304" pitchFamily="18" charset="0"/>
              </a:rPr>
              <a:t>dans les six (6) jours ouvrables suivant son envoi</a:t>
            </a:r>
            <a:r>
              <a:rPr lang="fr-CA" dirty="0">
                <a:effectLst/>
                <a:latin typeface="Calisto MT" panose="02040603050505030304" pitchFamily="18" charset="0"/>
                <a:ea typeface="Calibri" panose="020F0502020204030204" pitchFamily="34" charset="0"/>
                <a:cs typeface="Times New Roman" panose="02020603050405020304" pitchFamily="18" charset="0"/>
              </a:rPr>
              <a:t>. Le défaut de retourner le contrat dans ce délai annule l’attribution de la charge de cours</a:t>
            </a:r>
          </a:p>
          <a:p>
            <a:pPr marL="0" indent="0" algn="just">
              <a:lnSpc>
                <a:spcPct val="107000"/>
              </a:lnSpc>
              <a:spcAft>
                <a:spcPts val="800"/>
              </a:spcAft>
              <a:buNone/>
            </a:pPr>
            <a:r>
              <a:rPr lang="fr-CA" b="1" dirty="0">
                <a:effectLst/>
                <a:latin typeface="Calisto MT" panose="02040603050505030304" pitchFamily="18" charset="0"/>
                <a:ea typeface="Calibri" panose="020F0502020204030204" pitchFamily="34" charset="0"/>
                <a:cs typeface="Times New Roman" panose="02020603050405020304" pitchFamily="18" charset="0"/>
              </a:rPr>
              <a:t>N.B: </a:t>
            </a:r>
            <a:r>
              <a:rPr lang="fr-CA" b="1" dirty="0">
                <a:latin typeface="Calisto MT" panose="02040603050505030304" pitchFamily="18" charset="0"/>
                <a:ea typeface="Calibri" panose="020F0502020204030204" pitchFamily="34" charset="0"/>
                <a:cs typeface="Times New Roman" panose="02020603050405020304" pitchFamily="18" charset="0"/>
              </a:rPr>
              <a:t>Dans le contexte de la pandémie actuelle, les contrats électroniques envoyés aux candidats sont réputés signés</a:t>
            </a:r>
            <a:r>
              <a:rPr lang="fr-CA" b="1" dirty="0">
                <a:effectLst/>
                <a:latin typeface="Calisto MT" panose="02040603050505030304" pitchFamily="18" charset="0"/>
                <a:ea typeface="Calibri" panose="020F0502020204030204" pitchFamily="34" charset="0"/>
                <a:cs typeface="Times New Roman" panose="02020603050405020304" pitchFamily="18" charset="0"/>
              </a:rPr>
              <a:t>.</a:t>
            </a:r>
          </a:p>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Dans le cas du refus de la ou des charges de cours, la candidate ou le candidat </a:t>
            </a:r>
            <a:r>
              <a:rPr lang="fr-CA" b="1" dirty="0">
                <a:effectLst/>
                <a:latin typeface="Calisto MT" panose="02040603050505030304" pitchFamily="18" charset="0"/>
                <a:ea typeface="Calibri" panose="020F0502020204030204" pitchFamily="34" charset="0"/>
                <a:cs typeface="Times New Roman" panose="02020603050405020304" pitchFamily="18" charset="0"/>
              </a:rPr>
              <a:t>doit aviser par courriel le département ou l’une ou l’autre des unités départementales de son refus </a:t>
            </a:r>
            <a:r>
              <a:rPr lang="fr-CA" dirty="0">
                <a:effectLst/>
                <a:latin typeface="Calisto MT" panose="02040603050505030304" pitchFamily="18" charset="0"/>
                <a:ea typeface="Calibri" panose="020F0502020204030204" pitchFamily="34" charset="0"/>
                <a:cs typeface="Times New Roman" panose="02020603050405020304" pitchFamily="18" charset="0"/>
              </a:rPr>
              <a:t>du contrat dans les </a:t>
            </a:r>
            <a:r>
              <a:rPr lang="fr-CA" b="1" dirty="0">
                <a:effectLst/>
                <a:latin typeface="Calisto MT" panose="02040603050505030304" pitchFamily="18" charset="0"/>
                <a:ea typeface="Calibri" panose="020F0502020204030204" pitchFamily="34" charset="0"/>
                <a:cs typeface="Times New Roman" panose="02020603050405020304" pitchFamily="18" charset="0"/>
              </a:rPr>
              <a:t>six (6) jours ouvrables suivant son envoi</a:t>
            </a:r>
            <a:r>
              <a:rPr lang="fr-CA" dirty="0">
                <a:effectLst/>
                <a:latin typeface="Calisto MT" panose="02040603050505030304" pitchFamily="18" charset="0"/>
                <a:ea typeface="Calibri" panose="020F0502020204030204" pitchFamily="34" charset="0"/>
                <a:cs typeface="Times New Roman" panose="02020603050405020304" pitchFamily="18" charset="0"/>
              </a:rPr>
              <a:t>. Le défaut d’aviser par courriel dans ce délai annule l’attribution de la charge de cours. </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fr-CA"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 3">
            <a:extLst>
              <a:ext uri="{FF2B5EF4-FFF2-40B4-BE49-F238E27FC236}">
                <a16:creationId xmlns:a16="http://schemas.microsoft.com/office/drawing/2014/main" id="{484FC843-BCFB-4B80-88DD-2C449F530D7D}"/>
              </a:ext>
            </a:extLst>
          </p:cNvPr>
          <p:cNvPicPr>
            <a:picLocks noChangeAspect="1"/>
          </p:cNvPicPr>
          <p:nvPr/>
        </p:nvPicPr>
        <p:blipFill>
          <a:blip r:embed="rId2"/>
          <a:stretch>
            <a:fillRect/>
          </a:stretch>
        </p:blipFill>
        <p:spPr>
          <a:xfrm>
            <a:off x="150161" y="63699"/>
            <a:ext cx="2694666" cy="2030144"/>
          </a:xfrm>
          <a:prstGeom prst="rect">
            <a:avLst/>
          </a:prstGeom>
        </p:spPr>
      </p:pic>
      <p:sp>
        <p:nvSpPr>
          <p:cNvPr id="5" name="Espace réservé du numéro de diapositive 4">
            <a:extLst>
              <a:ext uri="{FF2B5EF4-FFF2-40B4-BE49-F238E27FC236}">
                <a16:creationId xmlns:a16="http://schemas.microsoft.com/office/drawing/2014/main" id="{EF799CF3-7E37-45DB-87BE-2A4BBEF7F3BA}"/>
              </a:ext>
            </a:extLst>
          </p:cNvPr>
          <p:cNvSpPr>
            <a:spLocks noGrp="1"/>
          </p:cNvSpPr>
          <p:nvPr>
            <p:ph type="sldNum" sz="quarter" idx="12"/>
          </p:nvPr>
        </p:nvSpPr>
        <p:spPr/>
        <p:txBody>
          <a:bodyPr/>
          <a:lstStyle/>
          <a:p>
            <a:fld id="{C3DB2ADC-AF19-4574-8C10-79B5B04FCA27}" type="slidenum">
              <a:rPr lang="en-US" smtClean="0"/>
              <a:t>26</a:t>
            </a:fld>
            <a:endParaRPr lang="en-US"/>
          </a:p>
        </p:txBody>
      </p:sp>
    </p:spTree>
    <p:extLst>
      <p:ext uri="{BB962C8B-B14F-4D97-AF65-F5344CB8AC3E}">
        <p14:creationId xmlns:p14="http://schemas.microsoft.com/office/powerpoint/2010/main" val="23142355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a:xfrm>
            <a:off x="1093812" y="922096"/>
            <a:ext cx="10948027" cy="1371030"/>
          </a:xfrm>
        </p:spPr>
        <p:txBody>
          <a:bodyPr>
            <a:normAutofit fontScale="90000"/>
          </a:bodyPr>
          <a:lstStyle/>
          <a:p>
            <a:pPr algn="ctr"/>
            <a:r>
              <a:rPr lang="fr-CA" dirty="0"/>
              <a:t>Attribution (9.12 à 9.22)</a:t>
            </a:r>
            <a:br>
              <a:rPr lang="fr-CA" dirty="0"/>
            </a:br>
            <a:r>
              <a:rPr lang="fr-CA" sz="1800" dirty="0">
                <a:effectLst/>
                <a:latin typeface="Calisto MT" panose="02040603050505030304" pitchFamily="18" charset="0"/>
                <a:ea typeface="Calibri" panose="020F0502020204030204" pitchFamily="34" charset="0"/>
                <a:cs typeface="Times New Roman" panose="02020603050405020304" pitchFamily="18" charset="0"/>
              </a:rPr>
              <a:t>ATTRIBUTION DES CHARGES DE COURS DEVENUES DISPONIBLES </a:t>
            </a:r>
            <a:br>
              <a:rPr lang="fr-CA" sz="1800" dirty="0">
                <a:effectLst/>
                <a:latin typeface="Calisto MT" panose="02040603050505030304" pitchFamily="18" charset="0"/>
                <a:ea typeface="Calibri" panose="020F0502020204030204" pitchFamily="34" charset="0"/>
                <a:cs typeface="Times New Roman" panose="02020603050405020304" pitchFamily="18" charset="0"/>
              </a:rPr>
            </a:br>
            <a:r>
              <a:rPr lang="fr-CA" sz="1800" dirty="0">
                <a:effectLst/>
                <a:latin typeface="Calisto MT" panose="02040603050505030304" pitchFamily="18" charset="0"/>
                <a:ea typeface="Calibri" panose="020F0502020204030204" pitchFamily="34" charset="0"/>
                <a:cs typeface="Times New Roman" panose="02020603050405020304" pitchFamily="18" charset="0"/>
              </a:rPr>
              <a:t>APRÈS L'AFFICHAGE PRÉVU À LA CLAUSE 9.06</a:t>
            </a:r>
            <a:br>
              <a:rPr lang="fr-CA" sz="1800" dirty="0">
                <a:effectLst/>
                <a:latin typeface="Calibri" panose="020F0502020204030204" pitchFamily="34" charset="0"/>
                <a:ea typeface="Calibri" panose="020F0502020204030204" pitchFamily="34" charset="0"/>
                <a:cs typeface="Times New Roman" panose="02020603050405020304" pitchFamily="18" charset="0"/>
              </a:rPr>
            </a:br>
            <a:br>
              <a:rPr lang="fr-CA" sz="1800" dirty="0">
                <a:effectLst/>
                <a:latin typeface="Calibri" panose="020F0502020204030204" pitchFamily="34" charset="0"/>
                <a:ea typeface="Calibri" panose="020F0502020204030204" pitchFamily="34" charset="0"/>
                <a:cs typeface="Times New Roman" panose="02020603050405020304" pitchFamily="18" charset="0"/>
              </a:rPr>
            </a:br>
            <a:br>
              <a:rPr lang="fr-CA" sz="1800" dirty="0">
                <a:effectLst/>
                <a:latin typeface="Calibri" panose="020F0502020204030204" pitchFamily="34" charset="0"/>
                <a:ea typeface="Calibri" panose="020F0502020204030204" pitchFamily="34" charset="0"/>
                <a:cs typeface="Times New Roman" panose="02020603050405020304" pitchFamily="18" charset="0"/>
              </a:rPr>
            </a:br>
            <a:endParaRPr lang="fr-CA" dirty="0"/>
          </a:p>
        </p:txBody>
      </p:sp>
      <p:sp>
        <p:nvSpPr>
          <p:cNvPr id="3" name="Espace réservé du contenu 2">
            <a:extLst>
              <a:ext uri="{FF2B5EF4-FFF2-40B4-BE49-F238E27FC236}">
                <a16:creationId xmlns:a16="http://schemas.microsoft.com/office/drawing/2014/main" id="{DBECE9F6-5C1F-4612-81A9-2201CD69D060}"/>
              </a:ext>
            </a:extLst>
          </p:cNvPr>
          <p:cNvSpPr>
            <a:spLocks noGrp="1"/>
          </p:cNvSpPr>
          <p:nvPr>
            <p:ph idx="1"/>
          </p:nvPr>
        </p:nvSpPr>
        <p:spPr>
          <a:xfrm>
            <a:off x="700635" y="2293126"/>
            <a:ext cx="10948027" cy="4041413"/>
          </a:xfrm>
        </p:spPr>
        <p:txBody>
          <a:bodyPr>
            <a:normAutofit/>
          </a:bodyPr>
          <a:lstStyle/>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9.17 Lorsqu'une charge de cours ayant déjà fait l'objet d'un affichage devient disponible après la recommandation d'attribution, lors d'un dédoublement de cours avec le même horaire et le même lieu survenant à la suite des inscriptions, ou lors d'un remplacement d'une personne chargée de cours ayant signé son contrat, le département ou le secteur disciplinaire attribue la charge de cours, une à la fois, suivant le même processus mutatis mutandis que prévu à la clause .12. </a:t>
            </a:r>
            <a:r>
              <a:rPr lang="fr-CA" b="1" dirty="0">
                <a:effectLst/>
                <a:latin typeface="Calisto MT" panose="02040603050505030304" pitchFamily="18" charset="0"/>
                <a:ea typeface="Calibri" panose="020F0502020204030204" pitchFamily="34" charset="0"/>
                <a:cs typeface="Times New Roman" panose="02020603050405020304" pitchFamily="18" charset="0"/>
              </a:rPr>
              <a:t>La personne chargée de cours doit avoir postulé ladite charge de cours et répondre aux exigences de qualification pour l'enseignement.</a:t>
            </a:r>
            <a:r>
              <a:rPr lang="fr-CA" dirty="0">
                <a:effectLst/>
                <a:latin typeface="Calisto MT" panose="02040603050505030304" pitchFamily="18" charset="0"/>
                <a:ea typeface="Calibri" panose="020F0502020204030204" pitchFamily="34" charset="0"/>
                <a:cs typeface="Times New Roman" panose="02020603050405020304" pitchFamily="18" charset="0"/>
              </a:rPr>
              <a:t> </a:t>
            </a:r>
          </a:p>
          <a:p>
            <a:pPr marL="0" indent="0" algn="just">
              <a:lnSpc>
                <a:spcPct val="107000"/>
              </a:lnSpc>
              <a:spcAft>
                <a:spcPts val="800"/>
              </a:spcAft>
              <a:buNone/>
            </a:pPr>
            <a:r>
              <a:rPr lang="fr-CA" sz="2400" dirty="0">
                <a:effectLst/>
                <a:latin typeface="Calisto MT" panose="02040603050505030304" pitchFamily="18" charset="0"/>
                <a:ea typeface="Calibri" panose="020F0502020204030204" pitchFamily="34" charset="0"/>
                <a:cs typeface="Times New Roman" panose="02020603050405020304" pitchFamily="18" charset="0"/>
              </a:rPr>
              <a:t>Cette attribution s’effectue en continu, dès qu’un cours n’est pas attribué ou lorsqu’un cours est refusé en vertu du premier alinéa de la clause .15. </a:t>
            </a:r>
            <a:endParaRPr lang="fr-CA"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fr-CA"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 3">
            <a:extLst>
              <a:ext uri="{FF2B5EF4-FFF2-40B4-BE49-F238E27FC236}">
                <a16:creationId xmlns:a16="http://schemas.microsoft.com/office/drawing/2014/main" id="{484FC843-BCFB-4B80-88DD-2C449F530D7D}"/>
              </a:ext>
            </a:extLst>
          </p:cNvPr>
          <p:cNvPicPr>
            <a:picLocks noChangeAspect="1"/>
          </p:cNvPicPr>
          <p:nvPr/>
        </p:nvPicPr>
        <p:blipFill>
          <a:blip r:embed="rId2"/>
          <a:stretch>
            <a:fillRect/>
          </a:stretch>
        </p:blipFill>
        <p:spPr>
          <a:xfrm>
            <a:off x="150161" y="63699"/>
            <a:ext cx="2694666" cy="2030144"/>
          </a:xfrm>
          <a:prstGeom prst="rect">
            <a:avLst/>
          </a:prstGeom>
        </p:spPr>
      </p:pic>
      <p:sp>
        <p:nvSpPr>
          <p:cNvPr id="5" name="Espace réservé du numéro de diapositive 4">
            <a:extLst>
              <a:ext uri="{FF2B5EF4-FFF2-40B4-BE49-F238E27FC236}">
                <a16:creationId xmlns:a16="http://schemas.microsoft.com/office/drawing/2014/main" id="{0E5DB839-73EA-4EFA-9A6D-33599B9CC08D}"/>
              </a:ext>
            </a:extLst>
          </p:cNvPr>
          <p:cNvSpPr>
            <a:spLocks noGrp="1"/>
          </p:cNvSpPr>
          <p:nvPr>
            <p:ph type="sldNum" sz="quarter" idx="12"/>
          </p:nvPr>
        </p:nvSpPr>
        <p:spPr/>
        <p:txBody>
          <a:bodyPr/>
          <a:lstStyle/>
          <a:p>
            <a:fld id="{C3DB2ADC-AF19-4574-8C10-79B5B04FCA27}" type="slidenum">
              <a:rPr lang="en-US" smtClean="0"/>
              <a:t>27</a:t>
            </a:fld>
            <a:endParaRPr lang="en-US"/>
          </a:p>
        </p:txBody>
      </p:sp>
    </p:spTree>
    <p:extLst>
      <p:ext uri="{BB962C8B-B14F-4D97-AF65-F5344CB8AC3E}">
        <p14:creationId xmlns:p14="http://schemas.microsoft.com/office/powerpoint/2010/main" val="39196863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a:xfrm>
            <a:off x="1093812" y="922096"/>
            <a:ext cx="10948027" cy="1371030"/>
          </a:xfrm>
        </p:spPr>
        <p:txBody>
          <a:bodyPr>
            <a:normAutofit fontScale="90000"/>
          </a:bodyPr>
          <a:lstStyle/>
          <a:p>
            <a:pPr algn="ctr"/>
            <a:r>
              <a:rPr lang="fr-CA" dirty="0"/>
              <a:t>Attribution (9.12 à 9.22)</a:t>
            </a:r>
            <a:br>
              <a:rPr lang="fr-CA" dirty="0"/>
            </a:br>
            <a:r>
              <a:rPr lang="fr-CA" sz="1800" dirty="0">
                <a:effectLst/>
                <a:latin typeface="Calisto MT" panose="02040603050505030304" pitchFamily="18" charset="0"/>
                <a:ea typeface="Calibri" panose="020F0502020204030204" pitchFamily="34" charset="0"/>
                <a:cs typeface="Times New Roman" panose="02020603050405020304" pitchFamily="18" charset="0"/>
              </a:rPr>
              <a:t>ATTRIBUTION DES CHARGES DE COURS DEVENUES DISPONIBLES </a:t>
            </a:r>
            <a:br>
              <a:rPr lang="fr-CA" sz="1800" dirty="0">
                <a:effectLst/>
                <a:latin typeface="Calisto MT" panose="02040603050505030304" pitchFamily="18" charset="0"/>
                <a:ea typeface="Calibri" panose="020F0502020204030204" pitchFamily="34" charset="0"/>
                <a:cs typeface="Times New Roman" panose="02020603050405020304" pitchFamily="18" charset="0"/>
              </a:rPr>
            </a:br>
            <a:r>
              <a:rPr lang="fr-CA" sz="1800" dirty="0">
                <a:effectLst/>
                <a:latin typeface="Calisto MT" panose="02040603050505030304" pitchFamily="18" charset="0"/>
                <a:ea typeface="Calibri" panose="020F0502020204030204" pitchFamily="34" charset="0"/>
                <a:cs typeface="Times New Roman" panose="02020603050405020304" pitchFamily="18" charset="0"/>
              </a:rPr>
              <a:t>APRÈS L'AFFICHAGE PRÉVU À LA CLAUSE 9.06</a:t>
            </a:r>
            <a:br>
              <a:rPr lang="fr-CA" sz="1800" dirty="0">
                <a:effectLst/>
                <a:latin typeface="Calibri" panose="020F0502020204030204" pitchFamily="34" charset="0"/>
                <a:ea typeface="Calibri" panose="020F0502020204030204" pitchFamily="34" charset="0"/>
                <a:cs typeface="Times New Roman" panose="02020603050405020304" pitchFamily="18" charset="0"/>
              </a:rPr>
            </a:br>
            <a:br>
              <a:rPr lang="fr-CA" sz="1800" dirty="0">
                <a:effectLst/>
                <a:latin typeface="Calibri" panose="020F0502020204030204" pitchFamily="34" charset="0"/>
                <a:ea typeface="Calibri" panose="020F0502020204030204" pitchFamily="34" charset="0"/>
                <a:cs typeface="Times New Roman" panose="02020603050405020304" pitchFamily="18" charset="0"/>
              </a:rPr>
            </a:br>
            <a:br>
              <a:rPr lang="fr-CA" sz="1800" dirty="0">
                <a:effectLst/>
                <a:latin typeface="Calibri" panose="020F0502020204030204" pitchFamily="34" charset="0"/>
                <a:ea typeface="Calibri" panose="020F0502020204030204" pitchFamily="34" charset="0"/>
                <a:cs typeface="Times New Roman" panose="02020603050405020304" pitchFamily="18" charset="0"/>
              </a:rPr>
            </a:br>
            <a:endParaRPr lang="fr-CA" dirty="0"/>
          </a:p>
        </p:txBody>
      </p:sp>
      <p:sp>
        <p:nvSpPr>
          <p:cNvPr id="3" name="Espace réservé du contenu 2">
            <a:extLst>
              <a:ext uri="{FF2B5EF4-FFF2-40B4-BE49-F238E27FC236}">
                <a16:creationId xmlns:a16="http://schemas.microsoft.com/office/drawing/2014/main" id="{DBECE9F6-5C1F-4612-81A9-2201CD69D060}"/>
              </a:ext>
            </a:extLst>
          </p:cNvPr>
          <p:cNvSpPr>
            <a:spLocks noGrp="1"/>
          </p:cNvSpPr>
          <p:nvPr>
            <p:ph idx="1"/>
          </p:nvPr>
        </p:nvSpPr>
        <p:spPr>
          <a:xfrm>
            <a:off x="621986" y="2094343"/>
            <a:ext cx="11278466" cy="4501175"/>
          </a:xfrm>
        </p:spPr>
        <p:txBody>
          <a:bodyPr>
            <a:normAutofit fontScale="92500" lnSpcReduction="10000"/>
          </a:bodyPr>
          <a:lstStyle/>
          <a:p>
            <a:pPr marL="0" indent="0" algn="just">
              <a:lnSpc>
                <a:spcPct val="107000"/>
              </a:lnSpc>
              <a:spcAft>
                <a:spcPts val="800"/>
              </a:spcAft>
              <a:buNone/>
            </a:pPr>
            <a:r>
              <a:rPr lang="fr-CA" b="1" dirty="0">
                <a:effectLst/>
                <a:latin typeface="Calisto MT" panose="02040603050505030304" pitchFamily="18" charset="0"/>
                <a:ea typeface="Calibri" panose="020F0502020204030204" pitchFamily="34" charset="0"/>
                <a:cs typeface="Times New Roman" panose="02020603050405020304" pitchFamily="18" charset="0"/>
              </a:rPr>
              <a:t>9.17</a:t>
            </a:r>
            <a:r>
              <a:rPr lang="fr-CA" dirty="0">
                <a:effectLst/>
                <a:latin typeface="Calisto MT" panose="02040603050505030304" pitchFamily="18" charset="0"/>
                <a:ea typeface="Calibri" panose="020F0502020204030204" pitchFamily="34" charset="0"/>
                <a:cs typeface="Times New Roman" panose="02020603050405020304" pitchFamily="18" charset="0"/>
              </a:rPr>
              <a:t> Dans le cas prévu à la présente clause, les démarches s'effectuent par </a:t>
            </a:r>
            <a:r>
              <a:rPr lang="fr-CA" b="1" u="sng" dirty="0">
                <a:effectLst/>
                <a:latin typeface="Calisto MT" panose="02040603050505030304" pitchFamily="18" charset="0"/>
                <a:ea typeface="Calibri" panose="020F0502020204030204" pitchFamily="34" charset="0"/>
                <a:cs typeface="Times New Roman" panose="02020603050405020304" pitchFamily="18" charset="0"/>
              </a:rPr>
              <a:t>téléphone ou autrement</a:t>
            </a:r>
            <a:r>
              <a:rPr lang="fr-CA" dirty="0">
                <a:effectLst/>
                <a:latin typeface="Calisto MT" panose="02040603050505030304" pitchFamily="18" charset="0"/>
                <a:ea typeface="Calibri" panose="020F0502020204030204" pitchFamily="34" charset="0"/>
                <a:cs typeface="Times New Roman" panose="02020603050405020304" pitchFamily="18" charset="0"/>
              </a:rPr>
              <a:t>. À défaut d'acceptation de la candidate ou du candidat ou de pouvoir communiquer avec elle ou lui dans un délai minimum de </a:t>
            </a:r>
            <a:r>
              <a:rPr lang="fr-CA" b="1" u="sng" dirty="0">
                <a:effectLst/>
                <a:latin typeface="Calisto MT" panose="02040603050505030304" pitchFamily="18" charset="0"/>
                <a:ea typeface="Calibri" panose="020F0502020204030204" pitchFamily="34" charset="0"/>
                <a:cs typeface="Times New Roman" panose="02020603050405020304" pitchFamily="18" charset="0"/>
              </a:rPr>
              <a:t>vingt-quatre (24) heures</a:t>
            </a:r>
            <a:r>
              <a:rPr lang="fr-CA" dirty="0">
                <a:effectLst/>
                <a:latin typeface="Calisto MT" panose="02040603050505030304" pitchFamily="18" charset="0"/>
                <a:ea typeface="Calibri" panose="020F0502020204030204" pitchFamily="34" charset="0"/>
                <a:cs typeface="Times New Roman" panose="02020603050405020304" pitchFamily="18" charset="0"/>
              </a:rPr>
              <a:t>, le département ou le secteur disciplinaire passe à la candidate ou au candidat suivant. </a:t>
            </a:r>
          </a:p>
          <a:p>
            <a:pPr marL="0" indent="0" algn="just">
              <a:lnSpc>
                <a:spcPct val="107000"/>
              </a:lnSpc>
              <a:spcAft>
                <a:spcPts val="800"/>
              </a:spcAft>
              <a:buNone/>
            </a:pPr>
            <a:r>
              <a:rPr lang="fr-CA" dirty="0">
                <a:latin typeface="Calisto MT" panose="02040603050505030304" pitchFamily="18" charset="0"/>
                <a:ea typeface="Calibri" panose="020F0502020204030204" pitchFamily="34" charset="0"/>
                <a:cs typeface="Times New Roman" panose="02020603050405020304" pitchFamily="18" charset="0"/>
              </a:rPr>
              <a:t>L</a:t>
            </a:r>
            <a:r>
              <a:rPr lang="fr-CA" dirty="0">
                <a:effectLst/>
                <a:latin typeface="Calisto MT" panose="02040603050505030304" pitchFamily="18" charset="0"/>
                <a:ea typeface="Calibri" panose="020F0502020204030204" pitchFamily="34" charset="0"/>
                <a:cs typeface="Times New Roman" panose="02020603050405020304" pitchFamily="18" charset="0"/>
              </a:rPr>
              <a:t>es charges de cours demeurées disponibles sont recommandées pour attribution, dans l’ordre : </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CA" dirty="0">
                <a:latin typeface="Calisto MT" panose="02040603050505030304" pitchFamily="18" charset="0"/>
                <a:ea typeface="Calibri" panose="020F0502020204030204" pitchFamily="34" charset="0"/>
                <a:cs typeface="Times New Roman" panose="02020603050405020304" pitchFamily="18" charset="0"/>
              </a:rPr>
              <a:t>a) aux candidats ayant le </a:t>
            </a:r>
            <a:r>
              <a:rPr lang="fr-CA" b="1" dirty="0">
                <a:latin typeface="Calisto MT" panose="02040603050505030304" pitchFamily="18" charset="0"/>
                <a:ea typeface="Calibri" panose="020F0502020204030204" pitchFamily="34" charset="0"/>
                <a:cs typeface="Times New Roman" panose="02020603050405020304" pitchFamily="18" charset="0"/>
              </a:rPr>
              <a:t>statut de remplaçante ou remplaçant </a:t>
            </a:r>
            <a:r>
              <a:rPr lang="fr-CA" dirty="0">
                <a:latin typeface="Calisto MT" panose="02040603050505030304" pitchFamily="18" charset="0"/>
                <a:ea typeface="Calibri" panose="020F0502020204030204" pitchFamily="34" charset="0"/>
                <a:cs typeface="Times New Roman" panose="02020603050405020304" pitchFamily="18" charset="0"/>
              </a:rPr>
              <a:t>(clause 8.11), </a:t>
            </a:r>
            <a:r>
              <a:rPr lang="fr-CA" dirty="0">
                <a:effectLst/>
                <a:latin typeface="Calisto MT" panose="02040603050505030304" pitchFamily="18" charset="0"/>
                <a:ea typeface="Calibri" panose="020F0502020204030204" pitchFamily="34" charset="0"/>
                <a:cs typeface="Times New Roman" panose="02020603050405020304" pitchFamily="18" charset="0"/>
              </a:rPr>
              <a:t>seulement si les candidates ou  candidats ayant des points de priorité à leur crédit se sont vu recommander le maximum de crédits d’enseignement prévu à la clause 11.06, …</a:t>
            </a:r>
            <a:endParaRPr lang="fr-CA" dirty="0">
              <a:latin typeface="Calisto MT" panose="020406030505050303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b) aux candidates ou candidats </a:t>
            </a:r>
            <a:r>
              <a:rPr lang="fr-CA" b="1" dirty="0">
                <a:effectLst/>
                <a:latin typeface="Calisto MT" panose="02040603050505030304" pitchFamily="18" charset="0"/>
                <a:ea typeface="Calibri" panose="020F0502020204030204" pitchFamily="34" charset="0"/>
                <a:cs typeface="Times New Roman" panose="02020603050405020304" pitchFamily="18" charset="0"/>
              </a:rPr>
              <a:t>sans aucun pointage </a:t>
            </a:r>
            <a:r>
              <a:rPr lang="fr-CA" dirty="0">
                <a:effectLst/>
                <a:latin typeface="Calisto MT" panose="02040603050505030304" pitchFamily="18" charset="0"/>
                <a:ea typeface="Calibri" panose="020F0502020204030204" pitchFamily="34" charset="0"/>
                <a:cs typeface="Times New Roman" panose="02020603050405020304" pitchFamily="18" charset="0"/>
              </a:rPr>
              <a:t>inscrits dans le département ou le secteur disciplinaire dans la section distincte de la liste prévue à la clause .09. </a:t>
            </a:r>
          </a:p>
          <a:p>
            <a:pPr marL="0" indent="0" algn="just">
              <a:lnSpc>
                <a:spcPct val="107000"/>
              </a:lnSpc>
              <a:spcAft>
                <a:spcPts val="800"/>
              </a:spcAft>
              <a:buNone/>
            </a:pPr>
            <a:r>
              <a:rPr lang="fr-CA" b="1" dirty="0">
                <a:effectLst/>
                <a:latin typeface="Calisto MT" panose="02040603050505030304" pitchFamily="18" charset="0"/>
                <a:ea typeface="Calibri" panose="020F0502020204030204" pitchFamily="34" charset="0"/>
                <a:cs typeface="Times New Roman" panose="02020603050405020304" pitchFamily="18" charset="0"/>
              </a:rPr>
              <a:t>Lorsque la liste d’éligibilité est épuisée</a:t>
            </a:r>
            <a:r>
              <a:rPr lang="fr-CA" dirty="0">
                <a:effectLst/>
                <a:latin typeface="Calisto MT" panose="02040603050505030304" pitchFamily="18" charset="0"/>
                <a:ea typeface="Calibri" panose="020F0502020204030204" pitchFamily="34" charset="0"/>
                <a:cs typeface="Times New Roman" panose="02020603050405020304" pitchFamily="18" charset="0"/>
              </a:rPr>
              <a:t>, le département ou le secteur disciplinaire procède à la recommandation </a:t>
            </a:r>
            <a:r>
              <a:rPr lang="fr-CA" b="1" dirty="0">
                <a:effectLst/>
                <a:latin typeface="Calisto MT" panose="02040603050505030304" pitchFamily="18" charset="0"/>
                <a:ea typeface="Calibri" panose="020F0502020204030204" pitchFamily="34" charset="0"/>
                <a:cs typeface="Times New Roman" panose="02020603050405020304" pitchFamily="18" charset="0"/>
              </a:rPr>
              <a:t>d’engagement d’une personne chargée </a:t>
            </a:r>
            <a:r>
              <a:rPr lang="fr-CA" dirty="0">
                <a:effectLst/>
                <a:latin typeface="Calisto MT" panose="02040603050505030304" pitchFamily="18" charset="0"/>
                <a:ea typeface="Calibri" panose="020F0502020204030204" pitchFamily="34" charset="0"/>
                <a:cs typeface="Times New Roman" panose="02020603050405020304" pitchFamily="18" charset="0"/>
              </a:rPr>
              <a:t>de cours suivant sa procédure interne. </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fr-CA"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 3">
            <a:extLst>
              <a:ext uri="{FF2B5EF4-FFF2-40B4-BE49-F238E27FC236}">
                <a16:creationId xmlns:a16="http://schemas.microsoft.com/office/drawing/2014/main" id="{484FC843-BCFB-4B80-88DD-2C449F530D7D}"/>
              </a:ext>
            </a:extLst>
          </p:cNvPr>
          <p:cNvPicPr>
            <a:picLocks noChangeAspect="1"/>
          </p:cNvPicPr>
          <p:nvPr/>
        </p:nvPicPr>
        <p:blipFill>
          <a:blip r:embed="rId2"/>
          <a:stretch>
            <a:fillRect/>
          </a:stretch>
        </p:blipFill>
        <p:spPr>
          <a:xfrm>
            <a:off x="150161" y="63699"/>
            <a:ext cx="2694666" cy="2030144"/>
          </a:xfrm>
          <a:prstGeom prst="rect">
            <a:avLst/>
          </a:prstGeom>
        </p:spPr>
      </p:pic>
      <p:sp>
        <p:nvSpPr>
          <p:cNvPr id="5" name="Espace réservé du numéro de diapositive 4">
            <a:extLst>
              <a:ext uri="{FF2B5EF4-FFF2-40B4-BE49-F238E27FC236}">
                <a16:creationId xmlns:a16="http://schemas.microsoft.com/office/drawing/2014/main" id="{0431B762-EA20-466F-8BD9-A6C440AB36B7}"/>
              </a:ext>
            </a:extLst>
          </p:cNvPr>
          <p:cNvSpPr>
            <a:spLocks noGrp="1"/>
          </p:cNvSpPr>
          <p:nvPr>
            <p:ph type="sldNum" sz="quarter" idx="12"/>
          </p:nvPr>
        </p:nvSpPr>
        <p:spPr/>
        <p:txBody>
          <a:bodyPr/>
          <a:lstStyle/>
          <a:p>
            <a:fld id="{C3DB2ADC-AF19-4574-8C10-79B5B04FCA27}" type="slidenum">
              <a:rPr lang="en-US" smtClean="0"/>
              <a:t>28</a:t>
            </a:fld>
            <a:endParaRPr lang="en-US"/>
          </a:p>
        </p:txBody>
      </p:sp>
    </p:spTree>
    <p:extLst>
      <p:ext uri="{BB962C8B-B14F-4D97-AF65-F5344CB8AC3E}">
        <p14:creationId xmlns:p14="http://schemas.microsoft.com/office/powerpoint/2010/main" val="8833927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a:xfrm>
            <a:off x="1093812" y="922096"/>
            <a:ext cx="10948027" cy="1371030"/>
          </a:xfrm>
        </p:spPr>
        <p:txBody>
          <a:bodyPr>
            <a:normAutofit fontScale="90000"/>
          </a:bodyPr>
          <a:lstStyle/>
          <a:p>
            <a:pPr algn="ctr"/>
            <a:r>
              <a:rPr lang="fr-CA" dirty="0"/>
              <a:t>Attribution (9.12 à 9.22)</a:t>
            </a:r>
            <a:br>
              <a:rPr lang="fr-CA" sz="1800" dirty="0">
                <a:effectLst/>
                <a:latin typeface="Calisto MT" panose="02040603050505030304" pitchFamily="18" charset="0"/>
                <a:ea typeface="Calibri" panose="020F0502020204030204" pitchFamily="34" charset="0"/>
                <a:cs typeface="Times New Roman" panose="02020603050405020304" pitchFamily="18" charset="0"/>
              </a:rPr>
            </a:br>
            <a:r>
              <a:rPr lang="fr-CA" sz="1800" dirty="0">
                <a:effectLst/>
                <a:latin typeface="Calisto MT" panose="02040603050505030304" pitchFamily="18" charset="0"/>
                <a:ea typeface="Calibri" panose="020F0502020204030204" pitchFamily="34" charset="0"/>
                <a:cs typeface="Times New Roman" panose="02020603050405020304" pitchFamily="18" charset="0"/>
              </a:rPr>
              <a:t>deuxième affichage (9.18)</a:t>
            </a:r>
            <a:br>
              <a:rPr lang="fr-CA" sz="1800" dirty="0">
                <a:effectLst/>
                <a:latin typeface="Calibri" panose="020F0502020204030204" pitchFamily="34" charset="0"/>
                <a:ea typeface="Calibri" panose="020F0502020204030204" pitchFamily="34" charset="0"/>
                <a:cs typeface="Times New Roman" panose="02020603050405020304" pitchFamily="18" charset="0"/>
              </a:rPr>
            </a:br>
            <a:br>
              <a:rPr lang="fr-CA" sz="1800" dirty="0">
                <a:effectLst/>
                <a:latin typeface="Calibri" panose="020F0502020204030204" pitchFamily="34" charset="0"/>
                <a:ea typeface="Calibri" panose="020F0502020204030204" pitchFamily="34" charset="0"/>
                <a:cs typeface="Times New Roman" panose="02020603050405020304" pitchFamily="18" charset="0"/>
              </a:rPr>
            </a:br>
            <a:br>
              <a:rPr lang="fr-CA" sz="1800" dirty="0">
                <a:effectLst/>
                <a:latin typeface="Calibri" panose="020F0502020204030204" pitchFamily="34" charset="0"/>
                <a:ea typeface="Calibri" panose="020F0502020204030204" pitchFamily="34" charset="0"/>
                <a:cs typeface="Times New Roman" panose="02020603050405020304" pitchFamily="18" charset="0"/>
              </a:rPr>
            </a:br>
            <a:endParaRPr lang="fr-CA" dirty="0"/>
          </a:p>
        </p:txBody>
      </p:sp>
      <p:sp>
        <p:nvSpPr>
          <p:cNvPr id="3" name="Espace réservé du contenu 2">
            <a:extLst>
              <a:ext uri="{FF2B5EF4-FFF2-40B4-BE49-F238E27FC236}">
                <a16:creationId xmlns:a16="http://schemas.microsoft.com/office/drawing/2014/main" id="{DBECE9F6-5C1F-4612-81A9-2201CD69D060}"/>
              </a:ext>
            </a:extLst>
          </p:cNvPr>
          <p:cNvSpPr>
            <a:spLocks noGrp="1"/>
          </p:cNvSpPr>
          <p:nvPr>
            <p:ph idx="1"/>
          </p:nvPr>
        </p:nvSpPr>
        <p:spPr>
          <a:xfrm>
            <a:off x="621986" y="2094343"/>
            <a:ext cx="11278466" cy="4501175"/>
          </a:xfrm>
        </p:spPr>
        <p:txBody>
          <a:bodyPr>
            <a:normAutofit/>
          </a:bodyPr>
          <a:lstStyle/>
          <a:p>
            <a:pPr marL="0" indent="0" algn="just">
              <a:lnSpc>
                <a:spcPct val="107000"/>
              </a:lnSpc>
              <a:spcAft>
                <a:spcPts val="800"/>
              </a:spcAft>
              <a:buNone/>
            </a:pPr>
            <a:r>
              <a:rPr lang="fr-CA" b="1" dirty="0">
                <a:effectLst/>
                <a:latin typeface="Calisto MT" panose="02040603050505030304" pitchFamily="18" charset="0"/>
                <a:ea typeface="Calibri" panose="020F0502020204030204" pitchFamily="34" charset="0"/>
                <a:cs typeface="Times New Roman" panose="02020603050405020304" pitchFamily="18" charset="0"/>
              </a:rPr>
              <a:t>9.18 </a:t>
            </a:r>
            <a:r>
              <a:rPr lang="fr-CA" dirty="0">
                <a:effectLst/>
                <a:latin typeface="Calisto MT" panose="02040603050505030304" pitchFamily="18" charset="0"/>
                <a:ea typeface="Calibri" panose="020F0502020204030204" pitchFamily="34" charset="0"/>
                <a:cs typeface="Times New Roman" panose="02020603050405020304" pitchFamily="18" charset="0"/>
              </a:rPr>
              <a:t>Lorsqu'une charge de cours n'ayant pas fait l'objet d'affichage devient disponible après l'affichage ou lors d'un changement d'horaire, le département ou le secteur disciplinaire procède à l'affichage de cette charge de cours selon les modalités suivantes: </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a) les charges de cours disponibles sont affichées sur le site Web sécurisé de l’Université, </a:t>
            </a:r>
            <a:r>
              <a:rPr lang="fr-CA" b="1" u="sng" dirty="0">
                <a:effectLst/>
                <a:latin typeface="Calisto MT" panose="02040603050505030304" pitchFamily="18" charset="0"/>
                <a:ea typeface="Calibri" panose="020F0502020204030204" pitchFamily="34" charset="0"/>
                <a:cs typeface="Times New Roman" panose="02020603050405020304" pitchFamily="18" charset="0"/>
              </a:rPr>
              <a:t>trois (3) jours </a:t>
            </a:r>
            <a:r>
              <a:rPr lang="fr-CA" dirty="0">
                <a:effectLst/>
                <a:latin typeface="Calisto MT" panose="02040603050505030304" pitchFamily="18" charset="0"/>
                <a:ea typeface="Calibri" panose="020F0502020204030204" pitchFamily="34" charset="0"/>
                <a:cs typeface="Times New Roman" panose="02020603050405020304" pitchFamily="18" charset="0"/>
              </a:rPr>
              <a:t>durant :</a:t>
            </a:r>
          </a:p>
          <a:p>
            <a:pPr algn="just">
              <a:lnSpc>
                <a:spcPct val="107000"/>
              </a:lnSpc>
              <a:spcAft>
                <a:spcPts val="800"/>
              </a:spcAft>
              <a:buFont typeface="Wingdings" panose="05000000000000000000" pitchFamily="2" charset="2"/>
              <a:buChar char="q"/>
            </a:pPr>
            <a:r>
              <a:rPr lang="fr-CA" dirty="0">
                <a:latin typeface="Calisto MT" panose="02040603050505030304" pitchFamily="18" charset="0"/>
                <a:ea typeface="Calibri" panose="020F0502020204030204" pitchFamily="34" charset="0"/>
                <a:cs typeface="Times New Roman" panose="02020603050405020304" pitchFamily="18" charset="0"/>
              </a:rPr>
              <a:t> </a:t>
            </a:r>
            <a:r>
              <a:rPr lang="fr-CA" dirty="0">
                <a:effectLst/>
                <a:latin typeface="Calisto MT" panose="02040603050505030304" pitchFamily="18" charset="0"/>
                <a:ea typeface="Calibri" panose="020F0502020204030204" pitchFamily="34" charset="0"/>
                <a:cs typeface="Times New Roman" panose="02020603050405020304" pitchFamily="18" charset="0"/>
              </a:rPr>
              <a:t>la </a:t>
            </a:r>
            <a:r>
              <a:rPr lang="fr-CA" b="1" dirty="0">
                <a:effectLst/>
                <a:latin typeface="Calisto MT" panose="02040603050505030304" pitchFamily="18" charset="0"/>
                <a:ea typeface="Calibri" panose="020F0502020204030204" pitchFamily="34" charset="0"/>
                <a:cs typeface="Times New Roman" panose="02020603050405020304" pitchFamily="18" charset="0"/>
              </a:rPr>
              <a:t>deuxième semaine du mois d’août </a:t>
            </a:r>
            <a:r>
              <a:rPr lang="fr-CA" dirty="0">
                <a:effectLst/>
                <a:latin typeface="Calisto MT" panose="02040603050505030304" pitchFamily="18" charset="0"/>
                <a:ea typeface="Calibri" panose="020F0502020204030204" pitchFamily="34" charset="0"/>
                <a:cs typeface="Times New Roman" panose="02020603050405020304" pitchFamily="18" charset="0"/>
              </a:rPr>
              <a:t>pour les cours donnés au trimestre d’automne, </a:t>
            </a:r>
            <a:endParaRPr lang="fr-CA" dirty="0">
              <a:latin typeface="Calisto MT" panose="02040603050505030304" pitchFamily="18"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q"/>
            </a:pPr>
            <a:r>
              <a:rPr lang="fr-CA" dirty="0">
                <a:effectLst/>
                <a:latin typeface="Calisto MT" panose="02040603050505030304" pitchFamily="18" charset="0"/>
                <a:ea typeface="Calibri" panose="020F0502020204030204" pitchFamily="34" charset="0"/>
                <a:cs typeface="Times New Roman" panose="02020603050405020304" pitchFamily="18" charset="0"/>
              </a:rPr>
              <a:t> la </a:t>
            </a:r>
            <a:r>
              <a:rPr lang="fr-CA" b="1" dirty="0">
                <a:effectLst/>
                <a:latin typeface="Calisto MT" panose="02040603050505030304" pitchFamily="18" charset="0"/>
                <a:ea typeface="Calibri" panose="020F0502020204030204" pitchFamily="34" charset="0"/>
                <a:cs typeface="Times New Roman" panose="02020603050405020304" pitchFamily="18" charset="0"/>
              </a:rPr>
              <a:t>deuxième semaine du mois de décembre </a:t>
            </a:r>
            <a:r>
              <a:rPr lang="fr-CA" dirty="0">
                <a:effectLst/>
                <a:latin typeface="Calisto MT" panose="02040603050505030304" pitchFamily="18" charset="0"/>
                <a:ea typeface="Calibri" panose="020F0502020204030204" pitchFamily="34" charset="0"/>
                <a:cs typeface="Times New Roman" panose="02020603050405020304" pitchFamily="18" charset="0"/>
              </a:rPr>
              <a:t>pour les cours donnés au trimestre d’hiver et durant </a:t>
            </a:r>
          </a:p>
          <a:p>
            <a:pPr algn="just">
              <a:lnSpc>
                <a:spcPct val="107000"/>
              </a:lnSpc>
              <a:spcAft>
                <a:spcPts val="800"/>
              </a:spcAft>
              <a:buFont typeface="Wingdings" panose="05000000000000000000" pitchFamily="2" charset="2"/>
              <a:buChar char="q"/>
            </a:pPr>
            <a:r>
              <a:rPr lang="fr-CA" dirty="0">
                <a:latin typeface="Calisto MT" panose="02040603050505030304" pitchFamily="18" charset="0"/>
                <a:ea typeface="Calibri" panose="020F0502020204030204" pitchFamily="34" charset="0"/>
                <a:cs typeface="Times New Roman" panose="02020603050405020304" pitchFamily="18" charset="0"/>
              </a:rPr>
              <a:t> </a:t>
            </a:r>
            <a:r>
              <a:rPr lang="fr-CA" dirty="0">
                <a:effectLst/>
                <a:latin typeface="Calisto MT" panose="02040603050505030304" pitchFamily="18" charset="0"/>
                <a:ea typeface="Calibri" panose="020F0502020204030204" pitchFamily="34" charset="0"/>
                <a:cs typeface="Times New Roman" panose="02020603050405020304" pitchFamily="18" charset="0"/>
              </a:rPr>
              <a:t>la </a:t>
            </a:r>
            <a:r>
              <a:rPr lang="fr-CA" b="1" dirty="0">
                <a:effectLst/>
                <a:latin typeface="Calisto MT" panose="02040603050505030304" pitchFamily="18" charset="0"/>
                <a:ea typeface="Calibri" panose="020F0502020204030204" pitchFamily="34" charset="0"/>
                <a:cs typeface="Times New Roman" panose="02020603050405020304" pitchFamily="18" charset="0"/>
              </a:rPr>
              <a:t>deuxième semaine d’avril </a:t>
            </a:r>
            <a:r>
              <a:rPr lang="fr-CA" dirty="0">
                <a:effectLst/>
                <a:latin typeface="Calisto MT" panose="02040603050505030304" pitchFamily="18" charset="0"/>
                <a:ea typeface="Calibri" panose="020F0502020204030204" pitchFamily="34" charset="0"/>
                <a:cs typeface="Times New Roman" panose="02020603050405020304" pitchFamily="18" charset="0"/>
              </a:rPr>
              <a:t>pour les cours donnés au trimestre d’été; </a:t>
            </a:r>
          </a:p>
          <a:p>
            <a:pPr marL="0" indent="0" algn="just">
              <a:lnSpc>
                <a:spcPct val="107000"/>
              </a:lnSpc>
              <a:spcAft>
                <a:spcPts val="800"/>
              </a:spcAft>
              <a:buNone/>
            </a:pPr>
            <a:r>
              <a:rPr lang="fr-CA" b="1" dirty="0">
                <a:latin typeface="Calisto MT" panose="02040603050505030304" pitchFamily="18" charset="0"/>
                <a:ea typeface="Calibri" panose="020F0502020204030204" pitchFamily="34" charset="0"/>
                <a:cs typeface="Times New Roman" panose="02020603050405020304" pitchFamily="18" charset="0"/>
              </a:rPr>
              <a:t>H</a:t>
            </a:r>
            <a:r>
              <a:rPr lang="fr-CA" b="1" dirty="0">
                <a:effectLst/>
                <a:latin typeface="Calisto MT" panose="02040603050505030304" pitchFamily="18" charset="0"/>
                <a:ea typeface="Calibri" panose="020F0502020204030204" pitchFamily="34" charset="0"/>
                <a:cs typeface="Times New Roman" panose="02020603050405020304" pitchFamily="18" charset="0"/>
              </a:rPr>
              <a:t>ormis les délais, la procédure suivie est identique à celle décrite à la clause 9.06; </a:t>
            </a:r>
            <a:endParaRPr lang="fr-CA"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fr-CA"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 3">
            <a:extLst>
              <a:ext uri="{FF2B5EF4-FFF2-40B4-BE49-F238E27FC236}">
                <a16:creationId xmlns:a16="http://schemas.microsoft.com/office/drawing/2014/main" id="{484FC843-BCFB-4B80-88DD-2C449F530D7D}"/>
              </a:ext>
            </a:extLst>
          </p:cNvPr>
          <p:cNvPicPr>
            <a:picLocks noChangeAspect="1"/>
          </p:cNvPicPr>
          <p:nvPr/>
        </p:nvPicPr>
        <p:blipFill>
          <a:blip r:embed="rId2"/>
          <a:stretch>
            <a:fillRect/>
          </a:stretch>
        </p:blipFill>
        <p:spPr>
          <a:xfrm>
            <a:off x="150161" y="63699"/>
            <a:ext cx="2694666" cy="2030144"/>
          </a:xfrm>
          <a:prstGeom prst="rect">
            <a:avLst/>
          </a:prstGeom>
        </p:spPr>
      </p:pic>
      <p:sp>
        <p:nvSpPr>
          <p:cNvPr id="5" name="Espace réservé du numéro de diapositive 4">
            <a:extLst>
              <a:ext uri="{FF2B5EF4-FFF2-40B4-BE49-F238E27FC236}">
                <a16:creationId xmlns:a16="http://schemas.microsoft.com/office/drawing/2014/main" id="{97E47058-798E-4D92-ABC9-D33D7DCCD66B}"/>
              </a:ext>
            </a:extLst>
          </p:cNvPr>
          <p:cNvSpPr>
            <a:spLocks noGrp="1"/>
          </p:cNvSpPr>
          <p:nvPr>
            <p:ph type="sldNum" sz="quarter" idx="12"/>
          </p:nvPr>
        </p:nvSpPr>
        <p:spPr/>
        <p:txBody>
          <a:bodyPr/>
          <a:lstStyle/>
          <a:p>
            <a:fld id="{C3DB2ADC-AF19-4574-8C10-79B5B04FCA27}" type="slidenum">
              <a:rPr lang="en-US" smtClean="0"/>
              <a:t>29</a:t>
            </a:fld>
            <a:endParaRPr lang="en-US"/>
          </a:p>
        </p:txBody>
      </p:sp>
    </p:spTree>
    <p:extLst>
      <p:ext uri="{BB962C8B-B14F-4D97-AF65-F5344CB8AC3E}">
        <p14:creationId xmlns:p14="http://schemas.microsoft.com/office/powerpoint/2010/main" val="2609907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p:txBody>
          <a:bodyPr/>
          <a:lstStyle/>
          <a:p>
            <a:pPr algn="ctr"/>
            <a:r>
              <a:rPr lang="fr-CA" dirty="0"/>
              <a:t>Affichage (9.06)</a:t>
            </a:r>
          </a:p>
        </p:txBody>
      </p:sp>
      <p:sp>
        <p:nvSpPr>
          <p:cNvPr id="3" name="Espace réservé du contenu 2">
            <a:extLst>
              <a:ext uri="{FF2B5EF4-FFF2-40B4-BE49-F238E27FC236}">
                <a16:creationId xmlns:a16="http://schemas.microsoft.com/office/drawing/2014/main" id="{DBECE9F6-5C1F-4612-81A9-2201CD69D060}"/>
              </a:ext>
            </a:extLst>
          </p:cNvPr>
          <p:cNvSpPr>
            <a:spLocks noGrp="1"/>
          </p:cNvSpPr>
          <p:nvPr>
            <p:ph idx="1"/>
          </p:nvPr>
        </p:nvSpPr>
        <p:spPr>
          <a:xfrm>
            <a:off x="700635" y="1934817"/>
            <a:ext cx="10691265" cy="3994397"/>
          </a:xfrm>
        </p:spPr>
        <p:txBody>
          <a:bodyPr>
            <a:normAutofit/>
          </a:bodyPr>
          <a:lstStyle/>
          <a:p>
            <a:pPr marL="0" indent="0">
              <a:buNone/>
            </a:pPr>
            <a:r>
              <a:rPr lang="fr-CA" dirty="0"/>
              <a:t>L’affichage des charges de cours disponibles indique, pour chaque charge de cours, </a:t>
            </a:r>
          </a:p>
          <a:p>
            <a:pPr>
              <a:buFont typeface="Wingdings" panose="05000000000000000000" pitchFamily="2" charset="2"/>
              <a:buChar char="q"/>
            </a:pPr>
            <a:r>
              <a:rPr lang="fr-CA" dirty="0"/>
              <a:t> le titre du cours;</a:t>
            </a:r>
          </a:p>
          <a:p>
            <a:pPr>
              <a:buFont typeface="Wingdings" panose="05000000000000000000" pitchFamily="2" charset="2"/>
              <a:buChar char="q"/>
            </a:pPr>
            <a:r>
              <a:rPr lang="fr-CA" dirty="0"/>
              <a:t> le sigle et le numéro du cours;</a:t>
            </a:r>
          </a:p>
          <a:p>
            <a:pPr>
              <a:buFont typeface="Wingdings" panose="05000000000000000000" pitchFamily="2" charset="2"/>
              <a:buChar char="q"/>
            </a:pPr>
            <a:r>
              <a:rPr lang="fr-CA" dirty="0"/>
              <a:t> le numéro des groupes-cours et le lieu </a:t>
            </a:r>
            <a:r>
              <a:rPr lang="fr-CA" b="0" i="0" dirty="0">
                <a:solidFill>
                  <a:srgbClr val="111111"/>
                </a:solidFill>
                <a:effectLst/>
                <a:latin typeface="Calisto MT" panose="02040603050505030304" pitchFamily="18" charset="0"/>
              </a:rPr>
              <a:t>où</a:t>
            </a:r>
            <a:r>
              <a:rPr lang="fr-CA" dirty="0"/>
              <a:t> le cours est offert;</a:t>
            </a:r>
          </a:p>
          <a:p>
            <a:pPr>
              <a:buFont typeface="Wingdings" panose="05000000000000000000" pitchFamily="2" charset="2"/>
              <a:buChar char="q"/>
            </a:pPr>
            <a:r>
              <a:rPr lang="fr-CA" dirty="0"/>
              <a:t> le nombre de groupes-cours et l’horaire, s’il est disponible à ce moment;</a:t>
            </a:r>
          </a:p>
          <a:p>
            <a:pPr>
              <a:buFont typeface="Wingdings" panose="05000000000000000000" pitchFamily="2" charset="2"/>
              <a:buChar char="q"/>
            </a:pPr>
            <a:r>
              <a:rPr lang="fr-CA" dirty="0"/>
              <a:t> les exigences de qualification pour l’enseignement;</a:t>
            </a:r>
          </a:p>
          <a:p>
            <a:pPr>
              <a:buFont typeface="Wingdings" panose="05000000000000000000" pitchFamily="2" charset="2"/>
              <a:buChar char="q"/>
            </a:pPr>
            <a:r>
              <a:rPr lang="fr-CA" dirty="0"/>
              <a:t> le département ou l’unité départementale qui reçoit la mise en candidature;</a:t>
            </a:r>
          </a:p>
          <a:p>
            <a:pPr>
              <a:buFont typeface="Wingdings" panose="05000000000000000000" pitchFamily="2" charset="2"/>
              <a:buChar char="q"/>
            </a:pPr>
            <a:r>
              <a:rPr lang="fr-CA" dirty="0"/>
              <a:t> la date limite pour déposer les candidatures. 9.06 b)</a:t>
            </a:r>
          </a:p>
        </p:txBody>
      </p:sp>
      <p:pic>
        <p:nvPicPr>
          <p:cNvPr id="4" name="Image 3">
            <a:extLst>
              <a:ext uri="{FF2B5EF4-FFF2-40B4-BE49-F238E27FC236}">
                <a16:creationId xmlns:a16="http://schemas.microsoft.com/office/drawing/2014/main" id="{6100D3E6-1747-42D4-8A07-C709CC87A086}"/>
              </a:ext>
            </a:extLst>
          </p:cNvPr>
          <p:cNvPicPr>
            <a:picLocks noChangeAspect="1"/>
          </p:cNvPicPr>
          <p:nvPr/>
        </p:nvPicPr>
        <p:blipFill>
          <a:blip r:embed="rId2"/>
          <a:stretch>
            <a:fillRect/>
          </a:stretch>
        </p:blipFill>
        <p:spPr>
          <a:xfrm>
            <a:off x="110407" y="0"/>
            <a:ext cx="2568136" cy="1934817"/>
          </a:xfrm>
          <a:prstGeom prst="rect">
            <a:avLst/>
          </a:prstGeom>
        </p:spPr>
      </p:pic>
      <p:sp>
        <p:nvSpPr>
          <p:cNvPr id="5" name="Espace réservé du numéro de diapositive 4">
            <a:extLst>
              <a:ext uri="{FF2B5EF4-FFF2-40B4-BE49-F238E27FC236}">
                <a16:creationId xmlns:a16="http://schemas.microsoft.com/office/drawing/2014/main" id="{FD42FC1F-4417-44D8-A2DA-C8573919AF7B}"/>
              </a:ext>
            </a:extLst>
          </p:cNvPr>
          <p:cNvSpPr>
            <a:spLocks noGrp="1"/>
          </p:cNvSpPr>
          <p:nvPr>
            <p:ph type="sldNum" sz="quarter" idx="12"/>
          </p:nvPr>
        </p:nvSpPr>
        <p:spPr/>
        <p:txBody>
          <a:bodyPr/>
          <a:lstStyle/>
          <a:p>
            <a:fld id="{C3DB2ADC-AF19-4574-8C10-79B5B04FCA27}" type="slidenum">
              <a:rPr lang="en-US" smtClean="0"/>
              <a:t>3</a:t>
            </a:fld>
            <a:endParaRPr lang="en-US"/>
          </a:p>
        </p:txBody>
      </p:sp>
    </p:spTree>
    <p:extLst>
      <p:ext uri="{BB962C8B-B14F-4D97-AF65-F5344CB8AC3E}">
        <p14:creationId xmlns:p14="http://schemas.microsoft.com/office/powerpoint/2010/main" val="32010143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a:xfrm>
            <a:off x="1093812" y="922096"/>
            <a:ext cx="10948027" cy="1371030"/>
          </a:xfrm>
        </p:spPr>
        <p:txBody>
          <a:bodyPr>
            <a:normAutofit fontScale="90000"/>
          </a:bodyPr>
          <a:lstStyle/>
          <a:p>
            <a:pPr algn="ctr"/>
            <a:r>
              <a:rPr lang="fr-CA" dirty="0"/>
              <a:t>Attribution (9.12 à 9.22)</a:t>
            </a:r>
            <a:br>
              <a:rPr lang="fr-CA" sz="1800" dirty="0">
                <a:effectLst/>
                <a:latin typeface="Calisto MT" panose="02040603050505030304" pitchFamily="18" charset="0"/>
                <a:ea typeface="Calibri" panose="020F0502020204030204" pitchFamily="34" charset="0"/>
                <a:cs typeface="Times New Roman" panose="02020603050405020304" pitchFamily="18" charset="0"/>
              </a:rPr>
            </a:br>
            <a:r>
              <a:rPr lang="fr-CA" sz="1800" dirty="0">
                <a:effectLst/>
                <a:latin typeface="Calisto MT" panose="02040603050505030304" pitchFamily="18" charset="0"/>
                <a:ea typeface="Calibri" panose="020F0502020204030204" pitchFamily="34" charset="0"/>
                <a:cs typeface="Times New Roman" panose="02020603050405020304" pitchFamily="18" charset="0"/>
              </a:rPr>
              <a:t>deuxième affichage (9.18)</a:t>
            </a:r>
            <a:br>
              <a:rPr lang="fr-CA" sz="1800" dirty="0">
                <a:effectLst/>
                <a:latin typeface="Calibri" panose="020F0502020204030204" pitchFamily="34" charset="0"/>
                <a:ea typeface="Calibri" panose="020F0502020204030204" pitchFamily="34" charset="0"/>
                <a:cs typeface="Times New Roman" panose="02020603050405020304" pitchFamily="18" charset="0"/>
              </a:rPr>
            </a:br>
            <a:br>
              <a:rPr lang="fr-CA" sz="1800" dirty="0">
                <a:effectLst/>
                <a:latin typeface="Calibri" panose="020F0502020204030204" pitchFamily="34" charset="0"/>
                <a:ea typeface="Calibri" panose="020F0502020204030204" pitchFamily="34" charset="0"/>
                <a:cs typeface="Times New Roman" panose="02020603050405020304" pitchFamily="18" charset="0"/>
              </a:rPr>
            </a:br>
            <a:br>
              <a:rPr lang="fr-CA" sz="1800" dirty="0">
                <a:effectLst/>
                <a:latin typeface="Calibri" panose="020F0502020204030204" pitchFamily="34" charset="0"/>
                <a:ea typeface="Calibri" panose="020F0502020204030204" pitchFamily="34" charset="0"/>
                <a:cs typeface="Times New Roman" panose="02020603050405020304" pitchFamily="18" charset="0"/>
              </a:rPr>
            </a:br>
            <a:endParaRPr lang="fr-CA" dirty="0"/>
          </a:p>
        </p:txBody>
      </p:sp>
      <p:sp>
        <p:nvSpPr>
          <p:cNvPr id="3" name="Espace réservé du contenu 2">
            <a:extLst>
              <a:ext uri="{FF2B5EF4-FFF2-40B4-BE49-F238E27FC236}">
                <a16:creationId xmlns:a16="http://schemas.microsoft.com/office/drawing/2014/main" id="{DBECE9F6-5C1F-4612-81A9-2201CD69D060}"/>
              </a:ext>
            </a:extLst>
          </p:cNvPr>
          <p:cNvSpPr>
            <a:spLocks noGrp="1"/>
          </p:cNvSpPr>
          <p:nvPr>
            <p:ph idx="1"/>
          </p:nvPr>
        </p:nvSpPr>
        <p:spPr>
          <a:xfrm>
            <a:off x="456767" y="2093843"/>
            <a:ext cx="11278466" cy="4214192"/>
          </a:xfrm>
        </p:spPr>
        <p:txBody>
          <a:bodyPr>
            <a:normAutofit/>
          </a:bodyPr>
          <a:lstStyle/>
          <a:p>
            <a:pPr marL="0" indent="0" algn="just">
              <a:lnSpc>
                <a:spcPct val="107000"/>
              </a:lnSpc>
              <a:spcAft>
                <a:spcPts val="800"/>
              </a:spcAft>
              <a:buNone/>
            </a:pPr>
            <a:r>
              <a:rPr lang="fr-CA" b="1" dirty="0">
                <a:latin typeface="Calisto MT" panose="02040603050505030304" pitchFamily="18" charset="0"/>
                <a:ea typeface="Calibri" panose="020F0502020204030204" pitchFamily="34" charset="0"/>
                <a:cs typeface="Times New Roman" panose="02020603050405020304" pitchFamily="18" charset="0"/>
              </a:rPr>
              <a:t>N.B: C’est au deuxième affichage qu’on retrouve généralement les tutorats autorisés (TA et TL)</a:t>
            </a:r>
            <a:endParaRPr lang="fr-CA" b="1" dirty="0">
              <a:effectLst/>
              <a:latin typeface="Calisto MT" panose="020406030505050303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CA" b="1" dirty="0">
                <a:effectLst/>
                <a:latin typeface="Calisto MT" panose="02040603050505030304" pitchFamily="18" charset="0"/>
                <a:ea typeface="Calibri" panose="020F0502020204030204" pitchFamily="34" charset="0"/>
                <a:cs typeface="Times New Roman" panose="02020603050405020304" pitchFamily="18" charset="0"/>
              </a:rPr>
              <a:t>9.18 </a:t>
            </a:r>
            <a:r>
              <a:rPr lang="fr-CA" dirty="0">
                <a:effectLst/>
                <a:latin typeface="Calisto MT" panose="02040603050505030304" pitchFamily="18" charset="0"/>
                <a:ea typeface="Calibri" panose="020F0502020204030204" pitchFamily="34" charset="0"/>
                <a:cs typeface="Times New Roman" panose="02020603050405020304" pitchFamily="18" charset="0"/>
              </a:rPr>
              <a:t>b) la personne chargée de cours qui désire poser sa candidature pour une charge de cours ainsi mise à l'affichage doit le faire durant la période d’affichage prévue en 9.18 a). </a:t>
            </a:r>
            <a:r>
              <a:rPr lang="fr-CA" b="1" dirty="0">
                <a:effectLst/>
                <a:latin typeface="Calisto MT" panose="02040603050505030304" pitchFamily="18" charset="0"/>
                <a:ea typeface="Calibri" panose="020F0502020204030204" pitchFamily="34" charset="0"/>
                <a:cs typeface="Times New Roman" panose="02020603050405020304" pitchFamily="18" charset="0"/>
              </a:rPr>
              <a:t>Hormis les délais, la procédure suivie est identique à celle décrite à la clause 9.07;</a:t>
            </a:r>
            <a:r>
              <a:rPr lang="fr-CA" dirty="0">
                <a:effectLst/>
                <a:latin typeface="Calisto MT" panose="02040603050505030304" pitchFamily="18" charset="0"/>
                <a:ea typeface="Calibri" panose="020F0502020204030204" pitchFamily="34" charset="0"/>
                <a:cs typeface="Times New Roman" panose="02020603050405020304" pitchFamily="18" charset="0"/>
              </a:rPr>
              <a:t> </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e) une liste d’éligibilité, telle que décrite à la clause .10 est transmise au syndicat; </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f) l'attribution des cours faisant l'objet du présent alinéa se fait suivant le même processus mutatis mutandis, que prévu à la clause .12 et au quatrième alinéa de la clause .13; </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CA" b="1" dirty="0">
                <a:latin typeface="Calisto MT" panose="02040603050505030304" pitchFamily="18" charset="0"/>
                <a:ea typeface="Calibri" panose="020F0502020204030204" pitchFamily="34" charset="0"/>
                <a:cs typeface="Times New Roman" panose="02020603050405020304" pitchFamily="18" charset="0"/>
              </a:rPr>
              <a:t>N.B: Tous les tutorats sont attribués à la fin du processus d’attribution en fonction du pointage et de la clause 11.06. </a:t>
            </a:r>
            <a:endParaRPr lang="fr-CA" b="1" dirty="0">
              <a:effectLst/>
              <a:latin typeface="Calisto MT" panose="02040603050505030304" pitchFamily="18" charset="0"/>
              <a:ea typeface="Calibri" panose="020F0502020204030204" pitchFamily="34" charset="0"/>
              <a:cs typeface="Times New Roman" panose="02020603050405020304" pitchFamily="18" charset="0"/>
            </a:endParaRPr>
          </a:p>
        </p:txBody>
      </p:sp>
      <p:pic>
        <p:nvPicPr>
          <p:cNvPr id="4" name="Image 3">
            <a:extLst>
              <a:ext uri="{FF2B5EF4-FFF2-40B4-BE49-F238E27FC236}">
                <a16:creationId xmlns:a16="http://schemas.microsoft.com/office/drawing/2014/main" id="{484FC843-BCFB-4B80-88DD-2C449F530D7D}"/>
              </a:ext>
            </a:extLst>
          </p:cNvPr>
          <p:cNvPicPr>
            <a:picLocks noChangeAspect="1"/>
          </p:cNvPicPr>
          <p:nvPr/>
        </p:nvPicPr>
        <p:blipFill>
          <a:blip r:embed="rId2"/>
          <a:stretch>
            <a:fillRect/>
          </a:stretch>
        </p:blipFill>
        <p:spPr>
          <a:xfrm>
            <a:off x="150161" y="63699"/>
            <a:ext cx="2694666" cy="2030144"/>
          </a:xfrm>
          <a:prstGeom prst="rect">
            <a:avLst/>
          </a:prstGeom>
        </p:spPr>
      </p:pic>
      <p:sp>
        <p:nvSpPr>
          <p:cNvPr id="5" name="Espace réservé du numéro de diapositive 4">
            <a:extLst>
              <a:ext uri="{FF2B5EF4-FFF2-40B4-BE49-F238E27FC236}">
                <a16:creationId xmlns:a16="http://schemas.microsoft.com/office/drawing/2014/main" id="{DED8A111-6100-4BBB-B7D2-0C10A1AEE189}"/>
              </a:ext>
            </a:extLst>
          </p:cNvPr>
          <p:cNvSpPr>
            <a:spLocks noGrp="1"/>
          </p:cNvSpPr>
          <p:nvPr>
            <p:ph type="sldNum" sz="quarter" idx="12"/>
          </p:nvPr>
        </p:nvSpPr>
        <p:spPr/>
        <p:txBody>
          <a:bodyPr/>
          <a:lstStyle/>
          <a:p>
            <a:fld id="{C3DB2ADC-AF19-4574-8C10-79B5B04FCA27}" type="slidenum">
              <a:rPr lang="en-US" smtClean="0"/>
              <a:t>30</a:t>
            </a:fld>
            <a:endParaRPr lang="en-US"/>
          </a:p>
        </p:txBody>
      </p:sp>
    </p:spTree>
    <p:extLst>
      <p:ext uri="{BB962C8B-B14F-4D97-AF65-F5344CB8AC3E}">
        <p14:creationId xmlns:p14="http://schemas.microsoft.com/office/powerpoint/2010/main" val="24931884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a:xfrm>
            <a:off x="1093812" y="922096"/>
            <a:ext cx="10948027" cy="1371030"/>
          </a:xfrm>
        </p:spPr>
        <p:txBody>
          <a:bodyPr>
            <a:normAutofit fontScale="90000"/>
          </a:bodyPr>
          <a:lstStyle/>
          <a:p>
            <a:pPr algn="ctr"/>
            <a:r>
              <a:rPr lang="fr-CA" dirty="0"/>
              <a:t>Attribution (9.12 à 9.22)</a:t>
            </a:r>
            <a:br>
              <a:rPr lang="fr-CA" sz="1800" dirty="0">
                <a:effectLst/>
                <a:latin typeface="Calisto MT" panose="02040603050505030304" pitchFamily="18" charset="0"/>
                <a:ea typeface="Calibri" panose="020F0502020204030204" pitchFamily="34" charset="0"/>
                <a:cs typeface="Times New Roman" panose="02020603050405020304" pitchFamily="18" charset="0"/>
              </a:rPr>
            </a:br>
            <a:r>
              <a:rPr lang="fr-CA" sz="1800" dirty="0">
                <a:effectLst/>
                <a:latin typeface="Calisto MT" panose="02040603050505030304" pitchFamily="18" charset="0"/>
                <a:ea typeface="Calibri" panose="020F0502020204030204" pitchFamily="34" charset="0"/>
                <a:cs typeface="Times New Roman" panose="02020603050405020304" pitchFamily="18" charset="0"/>
              </a:rPr>
              <a:t>CHARGES DE COURS DEVENUES DISPONIBLES</a:t>
            </a:r>
            <a:br>
              <a:rPr lang="fr-CA" sz="1800" dirty="0">
                <a:effectLst/>
                <a:latin typeface="Calisto MT" panose="02040603050505030304" pitchFamily="18" charset="0"/>
                <a:ea typeface="Calibri" panose="020F0502020204030204" pitchFamily="34" charset="0"/>
                <a:cs typeface="Times New Roman" panose="02020603050405020304" pitchFamily="18" charset="0"/>
              </a:rPr>
            </a:br>
            <a:r>
              <a:rPr lang="fr-CA" sz="1800" dirty="0">
                <a:effectLst/>
                <a:latin typeface="Calisto MT" panose="02040603050505030304" pitchFamily="18" charset="0"/>
                <a:ea typeface="Calibri" panose="020F0502020204030204" pitchFamily="34" charset="0"/>
                <a:cs typeface="Times New Roman" panose="02020603050405020304" pitchFamily="18" charset="0"/>
              </a:rPr>
              <a:t>APRÈS LE deuxième affichage</a:t>
            </a:r>
            <a:br>
              <a:rPr lang="fr-CA" sz="1800" dirty="0">
                <a:effectLst/>
                <a:latin typeface="Calibri" panose="020F0502020204030204" pitchFamily="34" charset="0"/>
                <a:ea typeface="Calibri" panose="020F0502020204030204" pitchFamily="34" charset="0"/>
                <a:cs typeface="Times New Roman" panose="02020603050405020304" pitchFamily="18" charset="0"/>
              </a:rPr>
            </a:br>
            <a:br>
              <a:rPr lang="fr-CA" sz="1800" dirty="0">
                <a:effectLst/>
                <a:latin typeface="Calibri" panose="020F0502020204030204" pitchFamily="34" charset="0"/>
                <a:ea typeface="Calibri" panose="020F0502020204030204" pitchFamily="34" charset="0"/>
                <a:cs typeface="Times New Roman" panose="02020603050405020304" pitchFamily="18" charset="0"/>
              </a:rPr>
            </a:br>
            <a:br>
              <a:rPr lang="fr-CA" sz="1800" dirty="0">
                <a:effectLst/>
                <a:latin typeface="Calibri" panose="020F0502020204030204" pitchFamily="34" charset="0"/>
                <a:ea typeface="Calibri" panose="020F0502020204030204" pitchFamily="34" charset="0"/>
                <a:cs typeface="Times New Roman" panose="02020603050405020304" pitchFamily="18" charset="0"/>
              </a:rPr>
            </a:br>
            <a:endParaRPr lang="fr-CA" dirty="0"/>
          </a:p>
        </p:txBody>
      </p:sp>
      <p:sp>
        <p:nvSpPr>
          <p:cNvPr id="3" name="Espace réservé du contenu 2">
            <a:extLst>
              <a:ext uri="{FF2B5EF4-FFF2-40B4-BE49-F238E27FC236}">
                <a16:creationId xmlns:a16="http://schemas.microsoft.com/office/drawing/2014/main" id="{DBECE9F6-5C1F-4612-81A9-2201CD69D060}"/>
              </a:ext>
            </a:extLst>
          </p:cNvPr>
          <p:cNvSpPr>
            <a:spLocks noGrp="1"/>
          </p:cNvSpPr>
          <p:nvPr>
            <p:ph idx="1"/>
          </p:nvPr>
        </p:nvSpPr>
        <p:spPr>
          <a:xfrm>
            <a:off x="407288" y="2293126"/>
            <a:ext cx="11377424" cy="4413475"/>
          </a:xfrm>
        </p:spPr>
        <p:txBody>
          <a:bodyPr>
            <a:normAutofit/>
          </a:bodyPr>
          <a:lstStyle/>
          <a:p>
            <a:pPr marL="0" indent="0" algn="just">
              <a:lnSpc>
                <a:spcPct val="107000"/>
              </a:lnSpc>
              <a:spcAft>
                <a:spcPts val="800"/>
              </a:spcAft>
              <a:buNone/>
            </a:pPr>
            <a:r>
              <a:rPr lang="fr-CA" b="1" dirty="0">
                <a:effectLst/>
                <a:latin typeface="Calisto MT" panose="02040603050505030304" pitchFamily="18" charset="0"/>
                <a:ea typeface="Calibri" panose="020F0502020204030204" pitchFamily="34" charset="0"/>
                <a:cs typeface="Times New Roman" panose="02020603050405020304" pitchFamily="18" charset="0"/>
              </a:rPr>
              <a:t>9.19</a:t>
            </a:r>
            <a:r>
              <a:rPr lang="fr-CA" dirty="0">
                <a:effectLst/>
                <a:latin typeface="Calisto MT" panose="02040603050505030304" pitchFamily="18" charset="0"/>
                <a:ea typeface="Calibri" panose="020F0502020204030204" pitchFamily="34" charset="0"/>
                <a:cs typeface="Times New Roman" panose="02020603050405020304" pitchFamily="18" charset="0"/>
              </a:rPr>
              <a:t> a) si une charge de cours devient disponible après les délais aux clauses .17 et .18, le département ou le secteur disciplinaire attribue le cours, en appliquant mutatis mutandis la clause .12 pour les </a:t>
            </a:r>
            <a:r>
              <a:rPr lang="fr-CA" b="1" dirty="0">
                <a:effectLst/>
                <a:latin typeface="Calisto MT" panose="02040603050505030304" pitchFamily="18" charset="0"/>
                <a:ea typeface="Calibri" panose="020F0502020204030204" pitchFamily="34" charset="0"/>
                <a:cs typeface="Times New Roman" panose="02020603050405020304" pitchFamily="18" charset="0"/>
              </a:rPr>
              <a:t>ressources inscrites sur la liste de pointage </a:t>
            </a:r>
            <a:r>
              <a:rPr lang="fr-CA" dirty="0">
                <a:effectLst/>
                <a:latin typeface="Calisto MT" panose="02040603050505030304" pitchFamily="18" charset="0"/>
                <a:ea typeface="Calibri" panose="020F0502020204030204" pitchFamily="34" charset="0"/>
                <a:cs typeface="Times New Roman" panose="02020603050405020304" pitchFamily="18" charset="0"/>
              </a:rPr>
              <a:t>et </a:t>
            </a:r>
            <a:r>
              <a:rPr lang="fr-CA" b="1" dirty="0">
                <a:effectLst/>
                <a:latin typeface="Calisto MT" panose="02040603050505030304" pitchFamily="18" charset="0"/>
                <a:ea typeface="Calibri" panose="020F0502020204030204" pitchFamily="34" charset="0"/>
                <a:cs typeface="Times New Roman" panose="02020603050405020304" pitchFamily="18" charset="0"/>
              </a:rPr>
              <a:t>qui ont les EQE pour ce cours </a:t>
            </a:r>
            <a:r>
              <a:rPr lang="fr-CA" dirty="0">
                <a:effectLst/>
                <a:latin typeface="Calisto MT" panose="02040603050505030304" pitchFamily="18" charset="0"/>
                <a:ea typeface="Calibri" panose="020F0502020204030204" pitchFamily="34" charset="0"/>
                <a:cs typeface="Times New Roman" panose="02020603050405020304" pitchFamily="18" charset="0"/>
              </a:rPr>
              <a:t>puis pour les </a:t>
            </a:r>
            <a:r>
              <a:rPr lang="fr-CA" b="1" dirty="0">
                <a:effectLst/>
                <a:latin typeface="Calisto MT" panose="02040603050505030304" pitchFamily="18" charset="0"/>
                <a:ea typeface="Calibri" panose="020F0502020204030204" pitchFamily="34" charset="0"/>
                <a:cs typeface="Times New Roman" panose="02020603050405020304" pitchFamily="18" charset="0"/>
              </a:rPr>
              <a:t>personnes inscrites sur une autre liste de pointage et qui ont les EQE pour ce cours</a:t>
            </a:r>
            <a:r>
              <a:rPr lang="fr-CA" dirty="0">
                <a:effectLst/>
                <a:latin typeface="Calisto MT" panose="02040603050505030304" pitchFamily="18" charset="0"/>
                <a:ea typeface="Calibri" panose="020F0502020204030204" pitchFamily="34" charset="0"/>
                <a:cs typeface="Times New Roman" panose="02020603050405020304" pitchFamily="18" charset="0"/>
              </a:rPr>
              <a:t>. </a:t>
            </a:r>
          </a:p>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Dans le cas prévu à la présente clause, </a:t>
            </a:r>
            <a:r>
              <a:rPr lang="fr-CA" b="1" dirty="0">
                <a:effectLst/>
                <a:latin typeface="Calisto MT" panose="02040603050505030304" pitchFamily="18" charset="0"/>
                <a:ea typeface="Calibri" panose="020F0502020204030204" pitchFamily="34" charset="0"/>
                <a:cs typeface="Times New Roman" panose="02020603050405020304" pitchFamily="18" charset="0"/>
              </a:rPr>
              <a:t>les démarches s’effectuent par téléphone ou autrement</a:t>
            </a:r>
            <a:r>
              <a:rPr lang="fr-CA" dirty="0">
                <a:effectLst/>
                <a:latin typeface="Calisto MT" panose="02040603050505030304" pitchFamily="18" charset="0"/>
                <a:ea typeface="Calibri" panose="020F0502020204030204" pitchFamily="34" charset="0"/>
                <a:cs typeface="Times New Roman" panose="02020603050405020304" pitchFamily="18" charset="0"/>
              </a:rPr>
              <a:t>. À défaut d’acceptation de la candidate ou du candidat ou de pouvoir communiquer avec lui ou elle dans un </a:t>
            </a:r>
            <a:r>
              <a:rPr lang="fr-CA" b="1" dirty="0">
                <a:effectLst/>
                <a:latin typeface="Calisto MT" panose="02040603050505030304" pitchFamily="18" charset="0"/>
                <a:ea typeface="Calibri" panose="020F0502020204030204" pitchFamily="34" charset="0"/>
                <a:cs typeface="Times New Roman" panose="02020603050405020304" pitchFamily="18" charset="0"/>
              </a:rPr>
              <a:t>délai de vingt-quatre (24) heures</a:t>
            </a:r>
            <a:r>
              <a:rPr lang="fr-CA" dirty="0">
                <a:effectLst/>
                <a:latin typeface="Calisto MT" panose="02040603050505030304" pitchFamily="18" charset="0"/>
                <a:ea typeface="Calibri" panose="020F0502020204030204" pitchFamily="34" charset="0"/>
                <a:cs typeface="Times New Roman" panose="02020603050405020304" pitchFamily="18" charset="0"/>
              </a:rPr>
              <a:t>, le département ou le secteur disciplinaire passe à la candidate ou au candidat suivant. </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CA" b="1" dirty="0">
                <a:effectLst/>
                <a:latin typeface="Calisto MT" panose="02040603050505030304" pitchFamily="18" charset="0"/>
                <a:ea typeface="Calibri" panose="020F0502020204030204" pitchFamily="34" charset="0"/>
                <a:cs typeface="Times New Roman" panose="02020603050405020304" pitchFamily="18" charset="0"/>
              </a:rPr>
              <a:t>Lorsque la liste de pointage est épuisée</a:t>
            </a:r>
            <a:r>
              <a:rPr lang="fr-CA" dirty="0">
                <a:effectLst/>
                <a:latin typeface="Calisto MT" panose="02040603050505030304" pitchFamily="18" charset="0"/>
                <a:ea typeface="Calibri" panose="020F0502020204030204" pitchFamily="34" charset="0"/>
                <a:cs typeface="Times New Roman" panose="02020603050405020304" pitchFamily="18" charset="0"/>
              </a:rPr>
              <a:t>, le département ou le secteur disciplinaire procède à la recommandation d’engagement d’une personne chargée de cours suivant sa procédure interne. </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 3">
            <a:extLst>
              <a:ext uri="{FF2B5EF4-FFF2-40B4-BE49-F238E27FC236}">
                <a16:creationId xmlns:a16="http://schemas.microsoft.com/office/drawing/2014/main" id="{484FC843-BCFB-4B80-88DD-2C449F530D7D}"/>
              </a:ext>
            </a:extLst>
          </p:cNvPr>
          <p:cNvPicPr>
            <a:picLocks noChangeAspect="1"/>
          </p:cNvPicPr>
          <p:nvPr/>
        </p:nvPicPr>
        <p:blipFill>
          <a:blip r:embed="rId2"/>
          <a:stretch>
            <a:fillRect/>
          </a:stretch>
        </p:blipFill>
        <p:spPr>
          <a:xfrm>
            <a:off x="150161" y="63699"/>
            <a:ext cx="2694666" cy="2030144"/>
          </a:xfrm>
          <a:prstGeom prst="rect">
            <a:avLst/>
          </a:prstGeom>
        </p:spPr>
      </p:pic>
      <p:sp>
        <p:nvSpPr>
          <p:cNvPr id="5" name="Espace réservé du numéro de diapositive 4">
            <a:extLst>
              <a:ext uri="{FF2B5EF4-FFF2-40B4-BE49-F238E27FC236}">
                <a16:creationId xmlns:a16="http://schemas.microsoft.com/office/drawing/2014/main" id="{909D9AAF-E40B-4F33-A6A0-1703B480825C}"/>
              </a:ext>
            </a:extLst>
          </p:cNvPr>
          <p:cNvSpPr>
            <a:spLocks noGrp="1"/>
          </p:cNvSpPr>
          <p:nvPr>
            <p:ph type="sldNum" sz="quarter" idx="12"/>
          </p:nvPr>
        </p:nvSpPr>
        <p:spPr/>
        <p:txBody>
          <a:bodyPr/>
          <a:lstStyle/>
          <a:p>
            <a:fld id="{C3DB2ADC-AF19-4574-8C10-79B5B04FCA27}" type="slidenum">
              <a:rPr lang="en-US" smtClean="0"/>
              <a:t>31</a:t>
            </a:fld>
            <a:endParaRPr lang="en-US"/>
          </a:p>
        </p:txBody>
      </p:sp>
    </p:spTree>
    <p:extLst>
      <p:ext uri="{BB962C8B-B14F-4D97-AF65-F5344CB8AC3E}">
        <p14:creationId xmlns:p14="http://schemas.microsoft.com/office/powerpoint/2010/main" val="4765839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a:xfrm>
            <a:off x="1093812" y="922096"/>
            <a:ext cx="10948027" cy="1371030"/>
          </a:xfrm>
        </p:spPr>
        <p:txBody>
          <a:bodyPr>
            <a:normAutofit fontScale="90000"/>
          </a:bodyPr>
          <a:lstStyle/>
          <a:p>
            <a:pPr algn="ctr"/>
            <a:r>
              <a:rPr lang="fr-CA" dirty="0">
                <a:latin typeface="+mn-lt"/>
              </a:rPr>
              <a:t>Attribution (9.12 à 9.22)</a:t>
            </a:r>
            <a:br>
              <a:rPr lang="fr-CA" sz="1800" dirty="0">
                <a:effectLst/>
                <a:latin typeface="Calisto MT" panose="02040603050505030304" pitchFamily="18" charset="0"/>
                <a:ea typeface="Calibri" panose="020F0502020204030204" pitchFamily="34" charset="0"/>
                <a:cs typeface="Times New Roman" panose="02020603050405020304" pitchFamily="18" charset="0"/>
              </a:rPr>
            </a:br>
            <a:r>
              <a:rPr lang="fr-CA" sz="1800" dirty="0">
                <a:effectLst/>
                <a:latin typeface="Calisto MT" panose="02040603050505030304" pitchFamily="18" charset="0"/>
                <a:ea typeface="Calibri" panose="020F0502020204030204" pitchFamily="34" charset="0"/>
                <a:cs typeface="Times New Roman" panose="02020603050405020304" pitchFamily="18" charset="0"/>
              </a:rPr>
              <a:t>CHARGES DE COURS DEVENUES DISPONIBLES</a:t>
            </a:r>
            <a:br>
              <a:rPr lang="fr-CA" sz="1800" dirty="0">
                <a:effectLst/>
                <a:latin typeface="Calisto MT" panose="02040603050505030304" pitchFamily="18" charset="0"/>
                <a:ea typeface="Calibri" panose="020F0502020204030204" pitchFamily="34" charset="0"/>
                <a:cs typeface="Times New Roman" panose="02020603050405020304" pitchFamily="18" charset="0"/>
              </a:rPr>
            </a:br>
            <a:r>
              <a:rPr lang="fr-CA" sz="1800" dirty="0">
                <a:effectLst/>
                <a:latin typeface="Calisto MT" panose="02040603050505030304" pitchFamily="18" charset="0"/>
                <a:ea typeface="Calibri" panose="020F0502020204030204" pitchFamily="34" charset="0"/>
                <a:cs typeface="Times New Roman" panose="02020603050405020304" pitchFamily="18" charset="0"/>
              </a:rPr>
              <a:t>APRÈS LE deuxième affichage</a:t>
            </a:r>
            <a:br>
              <a:rPr lang="fr-CA" sz="1800" dirty="0">
                <a:effectLst/>
                <a:latin typeface="Calibri" panose="020F0502020204030204" pitchFamily="34" charset="0"/>
                <a:ea typeface="Calibri" panose="020F0502020204030204" pitchFamily="34" charset="0"/>
                <a:cs typeface="Times New Roman" panose="02020603050405020304" pitchFamily="18" charset="0"/>
              </a:rPr>
            </a:br>
            <a:br>
              <a:rPr lang="fr-CA" sz="1800" dirty="0">
                <a:effectLst/>
                <a:latin typeface="Calibri" panose="020F0502020204030204" pitchFamily="34" charset="0"/>
                <a:ea typeface="Calibri" panose="020F0502020204030204" pitchFamily="34" charset="0"/>
                <a:cs typeface="Times New Roman" panose="02020603050405020304" pitchFamily="18" charset="0"/>
              </a:rPr>
            </a:br>
            <a:br>
              <a:rPr lang="fr-CA" sz="1800" dirty="0">
                <a:effectLst/>
                <a:latin typeface="Calibri" panose="020F0502020204030204" pitchFamily="34" charset="0"/>
                <a:ea typeface="Calibri" panose="020F0502020204030204" pitchFamily="34" charset="0"/>
                <a:cs typeface="Times New Roman" panose="02020603050405020304" pitchFamily="18" charset="0"/>
              </a:rPr>
            </a:br>
            <a:endParaRPr lang="fr-CA" dirty="0"/>
          </a:p>
        </p:txBody>
      </p:sp>
      <p:sp>
        <p:nvSpPr>
          <p:cNvPr id="3" name="Espace réservé du contenu 2">
            <a:extLst>
              <a:ext uri="{FF2B5EF4-FFF2-40B4-BE49-F238E27FC236}">
                <a16:creationId xmlns:a16="http://schemas.microsoft.com/office/drawing/2014/main" id="{DBECE9F6-5C1F-4612-81A9-2201CD69D060}"/>
              </a:ext>
            </a:extLst>
          </p:cNvPr>
          <p:cNvSpPr>
            <a:spLocks noGrp="1"/>
          </p:cNvSpPr>
          <p:nvPr>
            <p:ph idx="1"/>
          </p:nvPr>
        </p:nvSpPr>
        <p:spPr>
          <a:xfrm>
            <a:off x="407288" y="2293126"/>
            <a:ext cx="11377424" cy="3642778"/>
          </a:xfrm>
        </p:spPr>
        <p:txBody>
          <a:bodyPr>
            <a:normAutofit/>
          </a:bodyPr>
          <a:lstStyle/>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9.20 </a:t>
            </a:r>
            <a:r>
              <a:rPr lang="fr-CA" b="1" dirty="0">
                <a:effectLst/>
                <a:latin typeface="Calisto MT" panose="02040603050505030304" pitchFamily="18" charset="0"/>
                <a:ea typeface="Calibri" panose="020F0502020204030204" pitchFamily="34" charset="0"/>
                <a:cs typeface="Times New Roman" panose="02020603050405020304" pitchFamily="18" charset="0"/>
              </a:rPr>
              <a:t>Sur demande écrite</a:t>
            </a:r>
            <a:r>
              <a:rPr lang="fr-CA" dirty="0">
                <a:effectLst/>
                <a:latin typeface="Calisto MT" panose="02040603050505030304" pitchFamily="18" charset="0"/>
                <a:ea typeface="Calibri" panose="020F0502020204030204" pitchFamily="34" charset="0"/>
                <a:cs typeface="Times New Roman" panose="02020603050405020304" pitchFamily="18" charset="0"/>
              </a:rPr>
              <a:t>, le département ou le secteur disciplinaire fournit à la personne chargée de cours par écrit, les motifs pour lesquels son nom n'apparaît pas sur la liste de recommandations d'attribution. </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CA" b="1" dirty="0">
                <a:effectLst/>
                <a:latin typeface="Calisto MT" panose="02040603050505030304" pitchFamily="18" charset="0"/>
                <a:ea typeface="Calibri" panose="020F0502020204030204" pitchFamily="34" charset="0"/>
                <a:cs typeface="Times New Roman" panose="02020603050405020304" pitchFamily="18" charset="0"/>
              </a:rPr>
              <a:t>9.21 En tout temps avant l'attribution, l'Université peut retirer un cours de l'affichage pour l'attribuer à une professeure ou à un professeur. </a:t>
            </a:r>
            <a:r>
              <a:rPr lang="fr-CA" dirty="0">
                <a:effectLst/>
                <a:latin typeface="Calisto MT" panose="02040603050505030304" pitchFamily="18" charset="0"/>
                <a:ea typeface="Calibri" panose="020F0502020204030204" pitchFamily="34" charset="0"/>
                <a:cs typeface="Times New Roman" panose="02020603050405020304" pitchFamily="18" charset="0"/>
              </a:rPr>
              <a:t>L'Université en informe le Syndicat et lui indique le nom de la ou du professeur et si le cours sera donné à l'intérieur de la tâche normale de la ou du professeur ou comme cours en fonds de recherche. </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9.22 Les règles d'attribution décrites précédemment s'appliquent dans le contexte d'un processus continu tout en respectant le déroulement de chacune des étapes.</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 3">
            <a:extLst>
              <a:ext uri="{FF2B5EF4-FFF2-40B4-BE49-F238E27FC236}">
                <a16:creationId xmlns:a16="http://schemas.microsoft.com/office/drawing/2014/main" id="{484FC843-BCFB-4B80-88DD-2C449F530D7D}"/>
              </a:ext>
            </a:extLst>
          </p:cNvPr>
          <p:cNvPicPr>
            <a:picLocks noChangeAspect="1"/>
          </p:cNvPicPr>
          <p:nvPr/>
        </p:nvPicPr>
        <p:blipFill>
          <a:blip r:embed="rId2"/>
          <a:stretch>
            <a:fillRect/>
          </a:stretch>
        </p:blipFill>
        <p:spPr>
          <a:xfrm>
            <a:off x="150161" y="63699"/>
            <a:ext cx="2694666" cy="2030144"/>
          </a:xfrm>
          <a:prstGeom prst="rect">
            <a:avLst/>
          </a:prstGeom>
        </p:spPr>
      </p:pic>
      <p:sp>
        <p:nvSpPr>
          <p:cNvPr id="5" name="Espace réservé du numéro de diapositive 4">
            <a:extLst>
              <a:ext uri="{FF2B5EF4-FFF2-40B4-BE49-F238E27FC236}">
                <a16:creationId xmlns:a16="http://schemas.microsoft.com/office/drawing/2014/main" id="{46B15E3F-2EA3-4461-B6B7-9475C7DCD227}"/>
              </a:ext>
            </a:extLst>
          </p:cNvPr>
          <p:cNvSpPr>
            <a:spLocks noGrp="1"/>
          </p:cNvSpPr>
          <p:nvPr>
            <p:ph type="sldNum" sz="quarter" idx="12"/>
          </p:nvPr>
        </p:nvSpPr>
        <p:spPr/>
        <p:txBody>
          <a:bodyPr/>
          <a:lstStyle/>
          <a:p>
            <a:fld id="{C3DB2ADC-AF19-4574-8C10-79B5B04FCA27}" type="slidenum">
              <a:rPr lang="en-US" smtClean="0"/>
              <a:t>32</a:t>
            </a:fld>
            <a:endParaRPr lang="en-US"/>
          </a:p>
        </p:txBody>
      </p:sp>
    </p:spTree>
    <p:extLst>
      <p:ext uri="{BB962C8B-B14F-4D97-AF65-F5344CB8AC3E}">
        <p14:creationId xmlns:p14="http://schemas.microsoft.com/office/powerpoint/2010/main" val="23640852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a:xfrm>
            <a:off x="1093812" y="1099719"/>
            <a:ext cx="10948027" cy="1371030"/>
          </a:xfrm>
        </p:spPr>
        <p:txBody>
          <a:bodyPr>
            <a:normAutofit fontScale="90000"/>
          </a:bodyPr>
          <a:lstStyle/>
          <a:p>
            <a:pPr algn="ctr"/>
            <a:r>
              <a:rPr lang="fr-CA" sz="2700" b="1" dirty="0">
                <a:effectLst/>
                <a:latin typeface="Calisto MT" panose="02040603050505030304" pitchFamily="18" charset="0"/>
                <a:ea typeface="Calibri" panose="020F0502020204030204" pitchFamily="34" charset="0"/>
                <a:cs typeface="Times New Roman" panose="02020603050405020304" pitchFamily="18" charset="0"/>
              </a:rPr>
              <a:t>TÂCHE DE LA PERSONNE </a:t>
            </a:r>
            <a:br>
              <a:rPr lang="fr-CA" sz="2700" b="1" dirty="0">
                <a:effectLst/>
                <a:latin typeface="Calisto MT" panose="02040603050505030304" pitchFamily="18" charset="0"/>
                <a:ea typeface="Calibri" panose="020F0502020204030204" pitchFamily="34" charset="0"/>
                <a:cs typeface="Times New Roman" panose="02020603050405020304" pitchFamily="18" charset="0"/>
              </a:rPr>
            </a:br>
            <a:r>
              <a:rPr lang="fr-CA" sz="2700" b="1" dirty="0">
                <a:effectLst/>
                <a:latin typeface="Calisto MT" panose="02040603050505030304" pitchFamily="18" charset="0"/>
                <a:ea typeface="Calibri" panose="020F0502020204030204" pitchFamily="34" charset="0"/>
                <a:cs typeface="Times New Roman" panose="02020603050405020304" pitchFamily="18" charset="0"/>
              </a:rPr>
              <a:t>CHARGÉE DE COURS (11)</a:t>
            </a:r>
            <a:br>
              <a:rPr lang="fr-CA" sz="1800" dirty="0">
                <a:effectLst/>
                <a:latin typeface="Calibri" panose="020F0502020204030204" pitchFamily="34" charset="0"/>
                <a:ea typeface="Calibri" panose="020F0502020204030204" pitchFamily="34" charset="0"/>
                <a:cs typeface="Times New Roman" panose="02020603050405020304" pitchFamily="18" charset="0"/>
              </a:rPr>
            </a:br>
            <a:br>
              <a:rPr lang="fr-CA" sz="1800" dirty="0">
                <a:effectLst/>
                <a:latin typeface="Calibri" panose="020F0502020204030204" pitchFamily="34" charset="0"/>
                <a:ea typeface="Calibri" panose="020F0502020204030204" pitchFamily="34" charset="0"/>
                <a:cs typeface="Times New Roman" panose="02020603050405020304" pitchFamily="18" charset="0"/>
              </a:rPr>
            </a:br>
            <a:br>
              <a:rPr lang="fr-CA" sz="1800" dirty="0">
                <a:effectLst/>
                <a:latin typeface="Calibri" panose="020F0502020204030204" pitchFamily="34" charset="0"/>
                <a:ea typeface="Calibri" panose="020F0502020204030204" pitchFamily="34" charset="0"/>
                <a:cs typeface="Times New Roman" panose="02020603050405020304" pitchFamily="18" charset="0"/>
              </a:rPr>
            </a:br>
            <a:endParaRPr lang="fr-CA" dirty="0"/>
          </a:p>
        </p:txBody>
      </p:sp>
      <p:sp>
        <p:nvSpPr>
          <p:cNvPr id="3" name="Espace réservé du contenu 2">
            <a:extLst>
              <a:ext uri="{FF2B5EF4-FFF2-40B4-BE49-F238E27FC236}">
                <a16:creationId xmlns:a16="http://schemas.microsoft.com/office/drawing/2014/main" id="{DBECE9F6-5C1F-4612-81A9-2201CD69D060}"/>
              </a:ext>
            </a:extLst>
          </p:cNvPr>
          <p:cNvSpPr>
            <a:spLocks noGrp="1"/>
          </p:cNvSpPr>
          <p:nvPr>
            <p:ph idx="1"/>
          </p:nvPr>
        </p:nvSpPr>
        <p:spPr>
          <a:xfrm>
            <a:off x="407288" y="2279873"/>
            <a:ext cx="11377424" cy="4346213"/>
          </a:xfrm>
        </p:spPr>
        <p:txBody>
          <a:bodyPr>
            <a:normAutofit/>
          </a:bodyPr>
          <a:lstStyle/>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11.06 Une personne chargée de cours qui n’est pas considérée en situation de double emploi ne peut cumuler </a:t>
            </a:r>
            <a:r>
              <a:rPr lang="fr-CA" b="1" dirty="0">
                <a:effectLst/>
                <a:latin typeface="Calisto MT" panose="02040603050505030304" pitchFamily="18" charset="0"/>
                <a:ea typeface="Calibri" panose="020F0502020204030204" pitchFamily="34" charset="0"/>
                <a:cs typeface="Times New Roman" panose="02020603050405020304" pitchFamily="18" charset="0"/>
              </a:rPr>
              <a:t>plus de douze (12) crédits d’enseignement par trimestre </a:t>
            </a:r>
            <a:r>
              <a:rPr lang="fr-CA" dirty="0">
                <a:effectLst/>
                <a:latin typeface="Calisto MT" panose="02040603050505030304" pitchFamily="18" charset="0"/>
                <a:ea typeface="Calibri" panose="020F0502020204030204" pitchFamily="34" charset="0"/>
                <a:cs typeface="Times New Roman" panose="02020603050405020304" pitchFamily="18" charset="0"/>
              </a:rPr>
              <a:t>ni </a:t>
            </a:r>
            <a:r>
              <a:rPr lang="fr-CA" b="1" dirty="0">
                <a:effectLst/>
                <a:latin typeface="Calisto MT" panose="02040603050505030304" pitchFamily="18" charset="0"/>
                <a:ea typeface="Calibri" panose="020F0502020204030204" pitchFamily="34" charset="0"/>
                <a:cs typeface="Times New Roman" panose="02020603050405020304" pitchFamily="18" charset="0"/>
              </a:rPr>
              <a:t>plus de vingt-sept (27) crédits d’enseignement par année</a:t>
            </a:r>
            <a:r>
              <a:rPr lang="fr-CA" dirty="0">
                <a:effectLst/>
                <a:latin typeface="Calisto MT" panose="02040603050505030304" pitchFamily="18" charset="0"/>
                <a:ea typeface="Calibri" panose="020F0502020204030204" pitchFamily="34" charset="0"/>
                <a:cs typeface="Times New Roman" panose="02020603050405020304" pitchFamily="18" charset="0"/>
              </a:rPr>
              <a:t>. Nonobstant ce qui précède, cette personne en simple emploi peut cumuler quinze (15) crédits d’enseignement par trimestre et trente-trois (33) crédits d’enseignement par année </a:t>
            </a:r>
            <a:r>
              <a:rPr lang="fr-CA" b="1" u="sng" dirty="0">
                <a:effectLst/>
                <a:latin typeface="Calisto MT" panose="02040603050505030304" pitchFamily="18" charset="0"/>
                <a:ea typeface="Calibri" panose="020F0502020204030204" pitchFamily="34" charset="0"/>
                <a:cs typeface="Times New Roman" panose="02020603050405020304" pitchFamily="18" charset="0"/>
              </a:rPr>
              <a:t>si sa tâche trimestrielle comprend au moins deux cours portant le même sigle</a:t>
            </a:r>
            <a:r>
              <a:rPr lang="fr-CA" dirty="0">
                <a:effectLst/>
                <a:latin typeface="Calisto MT" panose="02040603050505030304" pitchFamily="18" charset="0"/>
                <a:ea typeface="Calibri" panose="020F0502020204030204" pitchFamily="34" charset="0"/>
                <a:cs typeface="Times New Roman" panose="02020603050405020304" pitchFamily="18" charset="0"/>
              </a:rPr>
              <a:t>.</a:t>
            </a:r>
          </a:p>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Une personne chargée de cours considérée en situation de double emploi ne peut cumuler </a:t>
            </a:r>
            <a:r>
              <a:rPr lang="fr-CA" b="1" u="sng" dirty="0">
                <a:effectLst/>
                <a:latin typeface="Calisto MT" panose="02040603050505030304" pitchFamily="18" charset="0"/>
                <a:ea typeface="Calibri" panose="020F0502020204030204" pitchFamily="34" charset="0"/>
                <a:cs typeface="Times New Roman" panose="02020603050405020304" pitchFamily="18" charset="0"/>
              </a:rPr>
              <a:t>plus de six (6) crédits d’enseignement par trimestre</a:t>
            </a:r>
            <a:r>
              <a:rPr lang="fr-CA" dirty="0">
                <a:effectLst/>
                <a:latin typeface="Calisto MT" panose="02040603050505030304" pitchFamily="18" charset="0"/>
                <a:ea typeface="Calibri" panose="020F0502020204030204" pitchFamily="34" charset="0"/>
                <a:cs typeface="Times New Roman" panose="02020603050405020304" pitchFamily="18" charset="0"/>
              </a:rPr>
              <a:t> ni </a:t>
            </a:r>
            <a:r>
              <a:rPr lang="fr-CA" b="1" u="sng" dirty="0">
                <a:effectLst/>
                <a:latin typeface="Calisto MT" panose="02040603050505030304" pitchFamily="18" charset="0"/>
                <a:ea typeface="Calibri" panose="020F0502020204030204" pitchFamily="34" charset="0"/>
                <a:cs typeface="Times New Roman" panose="02020603050405020304" pitchFamily="18" charset="0"/>
              </a:rPr>
              <a:t>plus de quinze (15) crédits d’enseignement par année</a:t>
            </a:r>
            <a:r>
              <a:rPr lang="fr-CA" dirty="0">
                <a:effectLst/>
                <a:latin typeface="Calisto MT" panose="02040603050505030304" pitchFamily="18" charset="0"/>
                <a:ea typeface="Calibri" panose="020F0502020204030204" pitchFamily="34" charset="0"/>
                <a:cs typeface="Times New Roman" panose="02020603050405020304" pitchFamily="18" charset="0"/>
              </a:rPr>
              <a:t>. Nonobstant ce qui précède, une personne en double emploi selon les clauses 10.01 f) et 10.01 g), peut cumuler neuf (9) crédits d’enseignement par trimestre et dix-huit (18) crédits d’enseignement par année </a:t>
            </a:r>
            <a:r>
              <a:rPr lang="fr-CA" b="1" u="sng" dirty="0">
                <a:effectLst/>
                <a:latin typeface="Calisto MT" panose="02040603050505030304" pitchFamily="18" charset="0"/>
                <a:ea typeface="Calibri" panose="020F0502020204030204" pitchFamily="34" charset="0"/>
                <a:cs typeface="Times New Roman" panose="02020603050405020304" pitchFamily="18" charset="0"/>
              </a:rPr>
              <a:t>si sa tâche trimestrielle comprend au moins deux cours portant le même sigle</a:t>
            </a:r>
            <a:r>
              <a:rPr lang="fr-CA" dirty="0">
                <a:effectLst/>
                <a:latin typeface="Calisto MT" panose="02040603050505030304" pitchFamily="18" charset="0"/>
                <a:ea typeface="Calibri" panose="020F0502020204030204" pitchFamily="34" charset="0"/>
                <a:cs typeface="Times New Roman" panose="02020603050405020304" pitchFamily="18" charset="0"/>
              </a:rPr>
              <a:t>. </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fr-CA" dirty="0">
              <a:effectLst/>
              <a:latin typeface="Calisto MT" panose="020406030505050303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fr-CA"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 3">
            <a:extLst>
              <a:ext uri="{FF2B5EF4-FFF2-40B4-BE49-F238E27FC236}">
                <a16:creationId xmlns:a16="http://schemas.microsoft.com/office/drawing/2014/main" id="{484FC843-BCFB-4B80-88DD-2C449F530D7D}"/>
              </a:ext>
            </a:extLst>
          </p:cNvPr>
          <p:cNvPicPr>
            <a:picLocks noChangeAspect="1"/>
          </p:cNvPicPr>
          <p:nvPr/>
        </p:nvPicPr>
        <p:blipFill>
          <a:blip r:embed="rId2"/>
          <a:stretch>
            <a:fillRect/>
          </a:stretch>
        </p:blipFill>
        <p:spPr>
          <a:xfrm>
            <a:off x="150161" y="63699"/>
            <a:ext cx="2694666" cy="2030144"/>
          </a:xfrm>
          <a:prstGeom prst="rect">
            <a:avLst/>
          </a:prstGeom>
        </p:spPr>
      </p:pic>
      <p:sp>
        <p:nvSpPr>
          <p:cNvPr id="5" name="Espace réservé du numéro de diapositive 4">
            <a:extLst>
              <a:ext uri="{FF2B5EF4-FFF2-40B4-BE49-F238E27FC236}">
                <a16:creationId xmlns:a16="http://schemas.microsoft.com/office/drawing/2014/main" id="{646E4930-E147-4FEF-AB91-7D96C97E7DE9}"/>
              </a:ext>
            </a:extLst>
          </p:cNvPr>
          <p:cNvSpPr>
            <a:spLocks noGrp="1"/>
          </p:cNvSpPr>
          <p:nvPr>
            <p:ph type="sldNum" sz="quarter" idx="12"/>
          </p:nvPr>
        </p:nvSpPr>
        <p:spPr/>
        <p:txBody>
          <a:bodyPr/>
          <a:lstStyle/>
          <a:p>
            <a:fld id="{C3DB2ADC-AF19-4574-8C10-79B5B04FCA27}" type="slidenum">
              <a:rPr lang="en-US" smtClean="0"/>
              <a:t>33</a:t>
            </a:fld>
            <a:endParaRPr lang="en-US"/>
          </a:p>
        </p:txBody>
      </p:sp>
    </p:spTree>
    <p:extLst>
      <p:ext uri="{BB962C8B-B14F-4D97-AF65-F5344CB8AC3E}">
        <p14:creationId xmlns:p14="http://schemas.microsoft.com/office/powerpoint/2010/main" val="36531820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a:xfrm>
            <a:off x="1093812" y="1099719"/>
            <a:ext cx="10948027" cy="1371030"/>
          </a:xfrm>
        </p:spPr>
        <p:txBody>
          <a:bodyPr>
            <a:normAutofit fontScale="90000"/>
          </a:bodyPr>
          <a:lstStyle/>
          <a:p>
            <a:pPr algn="ctr"/>
            <a:r>
              <a:rPr lang="fr-CA" sz="2700" b="1" dirty="0">
                <a:effectLst/>
                <a:latin typeface="Calisto MT" panose="02040603050505030304" pitchFamily="18" charset="0"/>
                <a:ea typeface="Calibri" panose="020F0502020204030204" pitchFamily="34" charset="0"/>
                <a:cs typeface="Times New Roman" panose="02020603050405020304" pitchFamily="18" charset="0"/>
              </a:rPr>
              <a:t>TÂCHE DE LA PERSONNE </a:t>
            </a:r>
            <a:br>
              <a:rPr lang="fr-CA" sz="2700" b="1" dirty="0">
                <a:effectLst/>
                <a:latin typeface="Calisto MT" panose="02040603050505030304" pitchFamily="18" charset="0"/>
                <a:ea typeface="Calibri" panose="020F0502020204030204" pitchFamily="34" charset="0"/>
                <a:cs typeface="Times New Roman" panose="02020603050405020304" pitchFamily="18" charset="0"/>
              </a:rPr>
            </a:br>
            <a:r>
              <a:rPr lang="fr-CA" sz="2700" b="1" dirty="0">
                <a:effectLst/>
                <a:latin typeface="Calisto MT" panose="02040603050505030304" pitchFamily="18" charset="0"/>
                <a:ea typeface="Calibri" panose="020F0502020204030204" pitchFamily="34" charset="0"/>
                <a:cs typeface="Times New Roman" panose="02020603050405020304" pitchFamily="18" charset="0"/>
              </a:rPr>
              <a:t>CHARGÉE DE COURS (11)</a:t>
            </a:r>
            <a:br>
              <a:rPr lang="fr-CA" sz="1800" dirty="0">
                <a:effectLst/>
                <a:latin typeface="Calibri" panose="020F0502020204030204" pitchFamily="34" charset="0"/>
                <a:ea typeface="Calibri" panose="020F0502020204030204" pitchFamily="34" charset="0"/>
                <a:cs typeface="Times New Roman" panose="02020603050405020304" pitchFamily="18" charset="0"/>
              </a:rPr>
            </a:br>
            <a:br>
              <a:rPr lang="fr-CA" sz="1800" dirty="0">
                <a:effectLst/>
                <a:latin typeface="Calibri" panose="020F0502020204030204" pitchFamily="34" charset="0"/>
                <a:ea typeface="Calibri" panose="020F0502020204030204" pitchFamily="34" charset="0"/>
                <a:cs typeface="Times New Roman" panose="02020603050405020304" pitchFamily="18" charset="0"/>
              </a:rPr>
            </a:br>
            <a:br>
              <a:rPr lang="fr-CA" sz="1800" dirty="0">
                <a:effectLst/>
                <a:latin typeface="Calibri" panose="020F0502020204030204" pitchFamily="34" charset="0"/>
                <a:ea typeface="Calibri" panose="020F0502020204030204" pitchFamily="34" charset="0"/>
                <a:cs typeface="Times New Roman" panose="02020603050405020304" pitchFamily="18" charset="0"/>
              </a:rPr>
            </a:br>
            <a:endParaRPr lang="fr-CA" dirty="0"/>
          </a:p>
        </p:txBody>
      </p:sp>
      <p:sp>
        <p:nvSpPr>
          <p:cNvPr id="3" name="Espace réservé du contenu 2">
            <a:extLst>
              <a:ext uri="{FF2B5EF4-FFF2-40B4-BE49-F238E27FC236}">
                <a16:creationId xmlns:a16="http://schemas.microsoft.com/office/drawing/2014/main" id="{DBECE9F6-5C1F-4612-81A9-2201CD69D060}"/>
              </a:ext>
            </a:extLst>
          </p:cNvPr>
          <p:cNvSpPr>
            <a:spLocks noGrp="1"/>
          </p:cNvSpPr>
          <p:nvPr>
            <p:ph idx="1"/>
          </p:nvPr>
        </p:nvSpPr>
        <p:spPr>
          <a:xfrm>
            <a:off x="407288" y="2279874"/>
            <a:ext cx="11377424" cy="3829378"/>
          </a:xfrm>
        </p:spPr>
        <p:txBody>
          <a:bodyPr>
            <a:normAutofit fontScale="92500" lnSpcReduction="10000"/>
          </a:bodyPr>
          <a:lstStyle/>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11.06 suite</a:t>
            </a:r>
          </a:p>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Uniquement dans les </a:t>
            </a:r>
            <a:r>
              <a:rPr lang="fr-CA" b="1" u="sng" dirty="0">
                <a:effectLst/>
                <a:latin typeface="Calisto MT" panose="02040603050505030304" pitchFamily="18" charset="0"/>
                <a:ea typeface="Calibri" panose="020F0502020204030204" pitchFamily="34" charset="0"/>
                <a:cs typeface="Times New Roman" panose="02020603050405020304" pitchFamily="18" charset="0"/>
              </a:rPr>
              <a:t>cas exceptionnels</a:t>
            </a:r>
            <a:r>
              <a:rPr lang="fr-CA" dirty="0">
                <a:effectLst/>
                <a:latin typeface="Calisto MT" panose="02040603050505030304" pitchFamily="18" charset="0"/>
                <a:ea typeface="Calibri" panose="020F0502020204030204" pitchFamily="34" charset="0"/>
                <a:cs typeface="Times New Roman" panose="02020603050405020304" pitchFamily="18" charset="0"/>
              </a:rPr>
              <a:t>, la tâche d’enseignement maximale par trimestre, de la personne considérée en situation de double-emploi passe de six (6) à neuf (9) crédits d’enseignement et annuellement de quinze (15) à dix-huit (18) crédits d’enseignement.</a:t>
            </a:r>
          </a:p>
          <a:p>
            <a:pPr marL="0" indent="0" algn="just">
              <a:lnSpc>
                <a:spcPct val="107000"/>
              </a:lnSpc>
              <a:spcAft>
                <a:spcPts val="800"/>
              </a:spcAft>
              <a:buNone/>
            </a:pPr>
            <a:r>
              <a:rPr lang="fr-CA" u="sng" dirty="0">
                <a:effectLst/>
                <a:latin typeface="Calisto MT" panose="02040603050505030304" pitchFamily="18" charset="0"/>
                <a:ea typeface="Calibri" panose="020F0502020204030204" pitchFamily="34" charset="0"/>
                <a:cs typeface="Times New Roman" panose="02020603050405020304" pitchFamily="18" charset="0"/>
              </a:rPr>
              <a:t>N.B</a:t>
            </a:r>
            <a:r>
              <a:rPr lang="fr-CA" dirty="0">
                <a:effectLst/>
                <a:latin typeface="Calisto MT" panose="02040603050505030304" pitchFamily="18" charset="0"/>
                <a:ea typeface="Calibri" panose="020F0502020204030204" pitchFamily="34" charset="0"/>
                <a:cs typeface="Times New Roman" panose="02020603050405020304" pitchFamily="18" charset="0"/>
              </a:rPr>
              <a:t>: Cela est possible </a:t>
            </a:r>
            <a:r>
              <a:rPr lang="fr-CA" b="1" u="sng" dirty="0">
                <a:latin typeface="Calisto MT" panose="02040603050505030304" pitchFamily="18" charset="0"/>
                <a:ea typeface="Calibri" panose="020F0502020204030204" pitchFamily="34" charset="0"/>
                <a:cs typeface="Times New Roman" panose="02020603050405020304" pitchFamily="18" charset="0"/>
              </a:rPr>
              <a:t>p</a:t>
            </a:r>
            <a:r>
              <a:rPr lang="fr-CA" b="1" u="sng" dirty="0">
                <a:effectLst/>
                <a:latin typeface="Calisto MT" panose="02040603050505030304" pitchFamily="18" charset="0"/>
                <a:ea typeface="Calibri" panose="020F0502020204030204" pitchFamily="34" charset="0"/>
                <a:cs typeface="Times New Roman" panose="02020603050405020304" pitchFamily="18" charset="0"/>
              </a:rPr>
              <a:t>our les personnes en double emploi retraitées seulement</a:t>
            </a:r>
            <a:r>
              <a:rPr lang="fr-CA" b="1" dirty="0">
                <a:effectLst/>
                <a:latin typeface="Calisto MT" panose="02040603050505030304" pitchFamily="18" charset="0"/>
                <a:ea typeface="Calibri" panose="020F0502020204030204" pitchFamily="34" charset="0"/>
                <a:cs typeface="Times New Roman" panose="02020603050405020304" pitchFamily="18" charset="0"/>
              </a:rPr>
              <a:t> et si </a:t>
            </a:r>
            <a:r>
              <a:rPr lang="fr-CA" b="1" u="sng" dirty="0">
                <a:effectLst/>
                <a:latin typeface="Calisto MT" panose="02040603050505030304" pitchFamily="18" charset="0"/>
                <a:ea typeface="Calibri" panose="020F0502020204030204" pitchFamily="34" charset="0"/>
                <a:cs typeface="Times New Roman" panose="02020603050405020304" pitchFamily="18" charset="0"/>
              </a:rPr>
              <a:t>leur tâche trimestrielle comprend au moins deux cours portant le même sigle</a:t>
            </a:r>
            <a:r>
              <a:rPr lang="fr-CA" b="1" dirty="0">
                <a:effectLst/>
                <a:latin typeface="Calisto MT" panose="02040603050505030304" pitchFamily="18" charset="0"/>
                <a:ea typeface="Calibri" panose="020F0502020204030204" pitchFamily="34" charset="0"/>
                <a:cs typeface="Times New Roman" panose="02020603050405020304" pitchFamily="18" charset="0"/>
              </a:rPr>
              <a:t>.</a:t>
            </a:r>
          </a:p>
          <a:p>
            <a:pPr marL="0" indent="0" algn="just">
              <a:lnSpc>
                <a:spcPct val="107000"/>
              </a:lnSpc>
              <a:spcAft>
                <a:spcPts val="800"/>
              </a:spcAft>
              <a:buNone/>
            </a:pPr>
            <a:endParaRPr lang="fr-CA" sz="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Les contrats signés en application des clauses 3.10 et 3.11 ne sont pas comptés pour les fins de la présente clause. </a:t>
            </a:r>
            <a:r>
              <a:rPr lang="fr-CA" b="1" dirty="0">
                <a:effectLst/>
                <a:latin typeface="Calisto MT" panose="02040603050505030304" pitchFamily="18" charset="0"/>
                <a:ea typeface="Calibri" panose="020F0502020204030204" pitchFamily="34" charset="0"/>
                <a:cs typeface="Times New Roman" panose="02020603050405020304" pitchFamily="18" charset="0"/>
              </a:rPr>
              <a:t>Il en est de même pour les contrats signés pour les cours donnés sous forme tutorale à moins que le nombre de points/cours cumulé n’atteigne 1 point/cours. </a:t>
            </a:r>
          </a:p>
          <a:p>
            <a:pPr marL="0" indent="0" algn="just">
              <a:lnSpc>
                <a:spcPct val="107000"/>
              </a:lnSpc>
              <a:spcAft>
                <a:spcPts val="800"/>
              </a:spcAft>
              <a:buNone/>
            </a:pPr>
            <a:endParaRPr lang="fr-CA"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 3">
            <a:extLst>
              <a:ext uri="{FF2B5EF4-FFF2-40B4-BE49-F238E27FC236}">
                <a16:creationId xmlns:a16="http://schemas.microsoft.com/office/drawing/2014/main" id="{484FC843-BCFB-4B80-88DD-2C449F530D7D}"/>
              </a:ext>
            </a:extLst>
          </p:cNvPr>
          <p:cNvPicPr>
            <a:picLocks noChangeAspect="1"/>
          </p:cNvPicPr>
          <p:nvPr/>
        </p:nvPicPr>
        <p:blipFill>
          <a:blip r:embed="rId2"/>
          <a:stretch>
            <a:fillRect/>
          </a:stretch>
        </p:blipFill>
        <p:spPr>
          <a:xfrm>
            <a:off x="150161" y="63699"/>
            <a:ext cx="2694666" cy="2030144"/>
          </a:xfrm>
          <a:prstGeom prst="rect">
            <a:avLst/>
          </a:prstGeom>
        </p:spPr>
      </p:pic>
      <p:sp>
        <p:nvSpPr>
          <p:cNvPr id="5" name="Espace réservé du numéro de diapositive 4">
            <a:extLst>
              <a:ext uri="{FF2B5EF4-FFF2-40B4-BE49-F238E27FC236}">
                <a16:creationId xmlns:a16="http://schemas.microsoft.com/office/drawing/2014/main" id="{59C0B7C6-D37D-4AC6-9010-25243EF1908B}"/>
              </a:ext>
            </a:extLst>
          </p:cNvPr>
          <p:cNvSpPr>
            <a:spLocks noGrp="1"/>
          </p:cNvSpPr>
          <p:nvPr>
            <p:ph type="sldNum" sz="quarter" idx="12"/>
          </p:nvPr>
        </p:nvSpPr>
        <p:spPr/>
        <p:txBody>
          <a:bodyPr/>
          <a:lstStyle/>
          <a:p>
            <a:fld id="{C3DB2ADC-AF19-4574-8C10-79B5B04FCA27}" type="slidenum">
              <a:rPr lang="en-US" smtClean="0"/>
              <a:t>34</a:t>
            </a:fld>
            <a:endParaRPr lang="en-US"/>
          </a:p>
        </p:txBody>
      </p:sp>
    </p:spTree>
    <p:extLst>
      <p:ext uri="{BB962C8B-B14F-4D97-AF65-F5344CB8AC3E}">
        <p14:creationId xmlns:p14="http://schemas.microsoft.com/office/powerpoint/2010/main" val="11498272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a:xfrm>
            <a:off x="621986" y="3393128"/>
            <a:ext cx="10948027" cy="1371030"/>
          </a:xfrm>
        </p:spPr>
        <p:txBody>
          <a:bodyPr>
            <a:normAutofit fontScale="90000"/>
          </a:bodyPr>
          <a:lstStyle/>
          <a:p>
            <a:pPr algn="ctr"/>
            <a:r>
              <a:rPr lang="fr-CA" sz="2700" b="1" dirty="0">
                <a:latin typeface="Calisto MT" panose="02040603050505030304" pitchFamily="18" charset="0"/>
                <a:ea typeface="Calibri" panose="020F0502020204030204" pitchFamily="34" charset="0"/>
                <a:cs typeface="Times New Roman" panose="02020603050405020304" pitchFamily="18" charset="0"/>
              </a:rPr>
              <a:t>Merci de votre attention!</a:t>
            </a:r>
            <a:br>
              <a:rPr lang="fr-CA" sz="2700" b="1" dirty="0">
                <a:effectLst/>
                <a:latin typeface="Calisto MT" panose="02040603050505030304" pitchFamily="18" charset="0"/>
                <a:ea typeface="Calibri" panose="020F0502020204030204" pitchFamily="34" charset="0"/>
                <a:cs typeface="Times New Roman" panose="02020603050405020304" pitchFamily="18" charset="0"/>
              </a:rPr>
            </a:br>
            <a:br>
              <a:rPr lang="fr-CA" sz="1800" dirty="0">
                <a:effectLst/>
                <a:latin typeface="Calibri" panose="020F0502020204030204" pitchFamily="34" charset="0"/>
                <a:ea typeface="Calibri" panose="020F0502020204030204" pitchFamily="34" charset="0"/>
                <a:cs typeface="Times New Roman" panose="02020603050405020304" pitchFamily="18" charset="0"/>
              </a:rPr>
            </a:br>
            <a:br>
              <a:rPr lang="fr-CA" sz="1800" dirty="0">
                <a:effectLst/>
                <a:latin typeface="Calibri" panose="020F0502020204030204" pitchFamily="34" charset="0"/>
                <a:ea typeface="Calibri" panose="020F0502020204030204" pitchFamily="34" charset="0"/>
                <a:cs typeface="Times New Roman" panose="02020603050405020304" pitchFamily="18" charset="0"/>
              </a:rPr>
            </a:br>
            <a:br>
              <a:rPr lang="fr-CA" sz="1800" dirty="0">
                <a:effectLst/>
                <a:latin typeface="Calibri" panose="020F0502020204030204" pitchFamily="34" charset="0"/>
                <a:ea typeface="Calibri" panose="020F0502020204030204" pitchFamily="34" charset="0"/>
                <a:cs typeface="Times New Roman" panose="02020603050405020304" pitchFamily="18" charset="0"/>
              </a:rPr>
            </a:br>
            <a:endParaRPr lang="fr-CA" dirty="0"/>
          </a:p>
        </p:txBody>
      </p:sp>
      <p:pic>
        <p:nvPicPr>
          <p:cNvPr id="4" name="Image 3">
            <a:extLst>
              <a:ext uri="{FF2B5EF4-FFF2-40B4-BE49-F238E27FC236}">
                <a16:creationId xmlns:a16="http://schemas.microsoft.com/office/drawing/2014/main" id="{484FC843-BCFB-4B80-88DD-2C449F530D7D}"/>
              </a:ext>
            </a:extLst>
          </p:cNvPr>
          <p:cNvPicPr>
            <a:picLocks noChangeAspect="1"/>
          </p:cNvPicPr>
          <p:nvPr/>
        </p:nvPicPr>
        <p:blipFill>
          <a:blip r:embed="rId2"/>
          <a:stretch>
            <a:fillRect/>
          </a:stretch>
        </p:blipFill>
        <p:spPr>
          <a:xfrm>
            <a:off x="150161" y="63699"/>
            <a:ext cx="2694666" cy="2030144"/>
          </a:xfrm>
          <a:prstGeom prst="rect">
            <a:avLst/>
          </a:prstGeom>
        </p:spPr>
      </p:pic>
      <p:sp>
        <p:nvSpPr>
          <p:cNvPr id="5" name="Espace réservé du numéro de diapositive 4">
            <a:extLst>
              <a:ext uri="{FF2B5EF4-FFF2-40B4-BE49-F238E27FC236}">
                <a16:creationId xmlns:a16="http://schemas.microsoft.com/office/drawing/2014/main" id="{59C0B7C6-D37D-4AC6-9010-25243EF1908B}"/>
              </a:ext>
            </a:extLst>
          </p:cNvPr>
          <p:cNvSpPr>
            <a:spLocks noGrp="1"/>
          </p:cNvSpPr>
          <p:nvPr>
            <p:ph type="sldNum" sz="quarter" idx="12"/>
          </p:nvPr>
        </p:nvSpPr>
        <p:spPr/>
        <p:txBody>
          <a:bodyPr/>
          <a:lstStyle/>
          <a:p>
            <a:fld id="{C3DB2ADC-AF19-4574-8C10-79B5B04FCA27}" type="slidenum">
              <a:rPr lang="en-US" smtClean="0"/>
              <a:t>35</a:t>
            </a:fld>
            <a:endParaRPr lang="en-US"/>
          </a:p>
        </p:txBody>
      </p:sp>
    </p:spTree>
    <p:extLst>
      <p:ext uri="{BB962C8B-B14F-4D97-AF65-F5344CB8AC3E}">
        <p14:creationId xmlns:p14="http://schemas.microsoft.com/office/powerpoint/2010/main" val="3708849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p:txBody>
          <a:bodyPr/>
          <a:lstStyle/>
          <a:p>
            <a:pPr algn="ctr"/>
            <a:r>
              <a:rPr lang="fr-CA" dirty="0"/>
              <a:t>Affichage (9.06)</a:t>
            </a:r>
          </a:p>
        </p:txBody>
      </p:sp>
      <p:sp>
        <p:nvSpPr>
          <p:cNvPr id="3" name="Espace réservé du contenu 2">
            <a:extLst>
              <a:ext uri="{FF2B5EF4-FFF2-40B4-BE49-F238E27FC236}">
                <a16:creationId xmlns:a16="http://schemas.microsoft.com/office/drawing/2014/main" id="{DBECE9F6-5C1F-4612-81A9-2201CD69D060}"/>
              </a:ext>
            </a:extLst>
          </p:cNvPr>
          <p:cNvSpPr>
            <a:spLocks noGrp="1"/>
          </p:cNvSpPr>
          <p:nvPr>
            <p:ph idx="1"/>
          </p:nvPr>
        </p:nvSpPr>
        <p:spPr>
          <a:xfrm>
            <a:off x="700635" y="2293126"/>
            <a:ext cx="10691265" cy="3994397"/>
          </a:xfrm>
        </p:spPr>
        <p:txBody>
          <a:bodyPr>
            <a:normAutofit/>
          </a:bodyPr>
          <a:lstStyle/>
          <a:p>
            <a:pPr marL="0" indent="0">
              <a:buNone/>
            </a:pPr>
            <a:r>
              <a:rPr lang="fr-CA" dirty="0"/>
              <a:t>… l’université transmet au Syndicat une copie de tous les affichages prévus au présent article; de plus elle transmet à toutes les personnes chargées de cours ayant des points de priorité dans un département ou une unité départementale et dont le nom apparaît à la liste de pointage, un avis, par courriel, les informant</a:t>
            </a:r>
          </a:p>
          <a:p>
            <a:pPr>
              <a:buFont typeface="Wingdings" panose="05000000000000000000" pitchFamily="2" charset="2"/>
              <a:buChar char="q"/>
            </a:pPr>
            <a:r>
              <a:rPr lang="fr-CA" dirty="0"/>
              <a:t> des dates et de l’adresse URL </a:t>
            </a:r>
            <a:r>
              <a:rPr lang="fr-CA" b="0" i="0" dirty="0">
                <a:solidFill>
                  <a:srgbClr val="111111"/>
                </a:solidFill>
                <a:effectLst/>
                <a:latin typeface="Calisto MT" panose="02040603050505030304" pitchFamily="18" charset="0"/>
              </a:rPr>
              <a:t>où elles peuvent consulter l’affichage des cours en ligne et</a:t>
            </a:r>
            <a:endParaRPr lang="fr-CA" dirty="0"/>
          </a:p>
          <a:p>
            <a:pPr>
              <a:buFont typeface="Wingdings" panose="05000000000000000000" pitchFamily="2" charset="2"/>
              <a:buChar char="q"/>
            </a:pPr>
            <a:r>
              <a:rPr lang="fr-CA" dirty="0"/>
              <a:t> compléter le formulaire de candidature et</a:t>
            </a:r>
          </a:p>
          <a:p>
            <a:pPr>
              <a:buFont typeface="Wingdings" panose="05000000000000000000" pitchFamily="2" charset="2"/>
              <a:buChar char="q"/>
            </a:pPr>
            <a:r>
              <a:rPr lang="fr-CA" dirty="0"/>
              <a:t> le formulaire relatif au statut d’emploi. 9.06 d)</a:t>
            </a:r>
          </a:p>
        </p:txBody>
      </p:sp>
      <p:pic>
        <p:nvPicPr>
          <p:cNvPr id="4" name="Image 3">
            <a:extLst>
              <a:ext uri="{FF2B5EF4-FFF2-40B4-BE49-F238E27FC236}">
                <a16:creationId xmlns:a16="http://schemas.microsoft.com/office/drawing/2014/main" id="{F3D6C93D-90FE-4D88-90E6-C02F44726E56}"/>
              </a:ext>
            </a:extLst>
          </p:cNvPr>
          <p:cNvPicPr>
            <a:picLocks noChangeAspect="1"/>
          </p:cNvPicPr>
          <p:nvPr/>
        </p:nvPicPr>
        <p:blipFill>
          <a:blip r:embed="rId2"/>
          <a:stretch>
            <a:fillRect/>
          </a:stretch>
        </p:blipFill>
        <p:spPr>
          <a:xfrm>
            <a:off x="0" y="0"/>
            <a:ext cx="2694666" cy="2030144"/>
          </a:xfrm>
          <a:prstGeom prst="rect">
            <a:avLst/>
          </a:prstGeom>
        </p:spPr>
      </p:pic>
      <p:sp>
        <p:nvSpPr>
          <p:cNvPr id="5" name="Espace réservé du numéro de diapositive 4">
            <a:extLst>
              <a:ext uri="{FF2B5EF4-FFF2-40B4-BE49-F238E27FC236}">
                <a16:creationId xmlns:a16="http://schemas.microsoft.com/office/drawing/2014/main" id="{6FBBBE6D-1F06-4889-A60B-3FBC66A959D1}"/>
              </a:ext>
            </a:extLst>
          </p:cNvPr>
          <p:cNvSpPr>
            <a:spLocks noGrp="1"/>
          </p:cNvSpPr>
          <p:nvPr>
            <p:ph type="sldNum" sz="quarter" idx="12"/>
          </p:nvPr>
        </p:nvSpPr>
        <p:spPr/>
        <p:txBody>
          <a:bodyPr/>
          <a:lstStyle/>
          <a:p>
            <a:fld id="{C3DB2ADC-AF19-4574-8C10-79B5B04FCA27}" type="slidenum">
              <a:rPr lang="en-US" smtClean="0"/>
              <a:t>4</a:t>
            </a:fld>
            <a:endParaRPr lang="en-US"/>
          </a:p>
        </p:txBody>
      </p:sp>
    </p:spTree>
    <p:extLst>
      <p:ext uri="{BB962C8B-B14F-4D97-AF65-F5344CB8AC3E}">
        <p14:creationId xmlns:p14="http://schemas.microsoft.com/office/powerpoint/2010/main" val="1989259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p:txBody>
          <a:bodyPr/>
          <a:lstStyle/>
          <a:p>
            <a:pPr algn="ctr"/>
            <a:r>
              <a:rPr lang="fr-CA" dirty="0"/>
              <a:t>candidature (9.07)</a:t>
            </a:r>
          </a:p>
        </p:txBody>
      </p:sp>
      <p:pic>
        <p:nvPicPr>
          <p:cNvPr id="5" name="Espace réservé du contenu 4">
            <a:extLst>
              <a:ext uri="{FF2B5EF4-FFF2-40B4-BE49-F238E27FC236}">
                <a16:creationId xmlns:a16="http://schemas.microsoft.com/office/drawing/2014/main" id="{12B5E08E-119F-4453-9A2C-49CA5A732DE2}"/>
              </a:ext>
            </a:extLst>
          </p:cNvPr>
          <p:cNvPicPr>
            <a:picLocks noGrp="1" noChangeAspect="1"/>
          </p:cNvPicPr>
          <p:nvPr>
            <p:ph idx="1"/>
          </p:nvPr>
        </p:nvPicPr>
        <p:blipFill>
          <a:blip r:embed="rId2"/>
          <a:stretch>
            <a:fillRect/>
          </a:stretch>
        </p:blipFill>
        <p:spPr>
          <a:xfrm>
            <a:off x="800100" y="2220628"/>
            <a:ext cx="10808803" cy="4264250"/>
          </a:xfrm>
          <a:prstGeom prst="rect">
            <a:avLst/>
          </a:prstGeom>
        </p:spPr>
      </p:pic>
      <p:pic>
        <p:nvPicPr>
          <p:cNvPr id="4" name="Image 3">
            <a:extLst>
              <a:ext uri="{FF2B5EF4-FFF2-40B4-BE49-F238E27FC236}">
                <a16:creationId xmlns:a16="http://schemas.microsoft.com/office/drawing/2014/main" id="{F3D6C93D-90FE-4D88-90E6-C02F44726E56}"/>
              </a:ext>
            </a:extLst>
          </p:cNvPr>
          <p:cNvPicPr>
            <a:picLocks noChangeAspect="1"/>
          </p:cNvPicPr>
          <p:nvPr/>
        </p:nvPicPr>
        <p:blipFill>
          <a:blip r:embed="rId3"/>
          <a:stretch>
            <a:fillRect/>
          </a:stretch>
        </p:blipFill>
        <p:spPr>
          <a:xfrm>
            <a:off x="0" y="0"/>
            <a:ext cx="2694666" cy="2030144"/>
          </a:xfrm>
          <a:prstGeom prst="rect">
            <a:avLst/>
          </a:prstGeom>
        </p:spPr>
      </p:pic>
      <p:sp>
        <p:nvSpPr>
          <p:cNvPr id="6" name="Espace réservé du numéro de diapositive 5">
            <a:extLst>
              <a:ext uri="{FF2B5EF4-FFF2-40B4-BE49-F238E27FC236}">
                <a16:creationId xmlns:a16="http://schemas.microsoft.com/office/drawing/2014/main" id="{1BD8DBF3-0A3F-4C4B-B1F3-15CC36F1AE38}"/>
              </a:ext>
            </a:extLst>
          </p:cNvPr>
          <p:cNvSpPr>
            <a:spLocks noGrp="1"/>
          </p:cNvSpPr>
          <p:nvPr>
            <p:ph type="sldNum" sz="quarter" idx="12"/>
          </p:nvPr>
        </p:nvSpPr>
        <p:spPr/>
        <p:txBody>
          <a:bodyPr/>
          <a:lstStyle/>
          <a:p>
            <a:fld id="{C3DB2ADC-AF19-4574-8C10-79B5B04FCA27}" type="slidenum">
              <a:rPr lang="en-US" smtClean="0"/>
              <a:t>5</a:t>
            </a:fld>
            <a:endParaRPr lang="en-US"/>
          </a:p>
        </p:txBody>
      </p:sp>
    </p:spTree>
    <p:extLst>
      <p:ext uri="{BB962C8B-B14F-4D97-AF65-F5344CB8AC3E}">
        <p14:creationId xmlns:p14="http://schemas.microsoft.com/office/powerpoint/2010/main" val="799154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p:txBody>
          <a:bodyPr/>
          <a:lstStyle/>
          <a:p>
            <a:pPr algn="ctr"/>
            <a:r>
              <a:rPr lang="fr-CA" dirty="0"/>
              <a:t>candidature (9.07)</a:t>
            </a:r>
          </a:p>
        </p:txBody>
      </p:sp>
      <p:pic>
        <p:nvPicPr>
          <p:cNvPr id="4" name="Image 3">
            <a:extLst>
              <a:ext uri="{FF2B5EF4-FFF2-40B4-BE49-F238E27FC236}">
                <a16:creationId xmlns:a16="http://schemas.microsoft.com/office/drawing/2014/main" id="{F3D6C93D-90FE-4D88-90E6-C02F44726E56}"/>
              </a:ext>
            </a:extLst>
          </p:cNvPr>
          <p:cNvPicPr>
            <a:picLocks noChangeAspect="1"/>
          </p:cNvPicPr>
          <p:nvPr/>
        </p:nvPicPr>
        <p:blipFill>
          <a:blip r:embed="rId2"/>
          <a:stretch>
            <a:fillRect/>
          </a:stretch>
        </p:blipFill>
        <p:spPr>
          <a:xfrm>
            <a:off x="0" y="0"/>
            <a:ext cx="2694666" cy="2030144"/>
          </a:xfrm>
          <a:prstGeom prst="rect">
            <a:avLst/>
          </a:prstGeom>
        </p:spPr>
      </p:pic>
      <p:pic>
        <p:nvPicPr>
          <p:cNvPr id="7" name="Espace réservé du contenu 6">
            <a:extLst>
              <a:ext uri="{FF2B5EF4-FFF2-40B4-BE49-F238E27FC236}">
                <a16:creationId xmlns:a16="http://schemas.microsoft.com/office/drawing/2014/main" id="{7DE3D549-0B43-4148-8148-1A17AB6BC20B}"/>
              </a:ext>
            </a:extLst>
          </p:cNvPr>
          <p:cNvPicPr>
            <a:picLocks noGrp="1" noChangeAspect="1"/>
          </p:cNvPicPr>
          <p:nvPr>
            <p:ph idx="1"/>
          </p:nvPr>
        </p:nvPicPr>
        <p:blipFill>
          <a:blip r:embed="rId3"/>
          <a:stretch>
            <a:fillRect/>
          </a:stretch>
        </p:blipFill>
        <p:spPr>
          <a:xfrm>
            <a:off x="800100" y="2292350"/>
            <a:ext cx="10591800" cy="4319380"/>
          </a:xfrm>
          <a:prstGeom prst="rect">
            <a:avLst/>
          </a:prstGeom>
        </p:spPr>
      </p:pic>
      <p:sp>
        <p:nvSpPr>
          <p:cNvPr id="8" name="Espace réservé du numéro de diapositive 7">
            <a:extLst>
              <a:ext uri="{FF2B5EF4-FFF2-40B4-BE49-F238E27FC236}">
                <a16:creationId xmlns:a16="http://schemas.microsoft.com/office/drawing/2014/main" id="{F7FA05AB-FD92-4375-B3B9-DA38B7A018A5}"/>
              </a:ext>
            </a:extLst>
          </p:cNvPr>
          <p:cNvSpPr>
            <a:spLocks noGrp="1"/>
          </p:cNvSpPr>
          <p:nvPr>
            <p:ph type="sldNum" sz="quarter" idx="12"/>
          </p:nvPr>
        </p:nvSpPr>
        <p:spPr/>
        <p:txBody>
          <a:bodyPr/>
          <a:lstStyle/>
          <a:p>
            <a:fld id="{C3DB2ADC-AF19-4574-8C10-79B5B04FCA27}" type="slidenum">
              <a:rPr lang="en-US" smtClean="0"/>
              <a:t>6</a:t>
            </a:fld>
            <a:endParaRPr lang="en-US"/>
          </a:p>
        </p:txBody>
      </p:sp>
    </p:spTree>
    <p:extLst>
      <p:ext uri="{BB962C8B-B14F-4D97-AF65-F5344CB8AC3E}">
        <p14:creationId xmlns:p14="http://schemas.microsoft.com/office/powerpoint/2010/main" val="640252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p:txBody>
          <a:bodyPr/>
          <a:lstStyle/>
          <a:p>
            <a:pPr algn="ctr"/>
            <a:r>
              <a:rPr lang="fr-CA" dirty="0"/>
              <a:t>candidature (9.07)</a:t>
            </a:r>
          </a:p>
        </p:txBody>
      </p:sp>
      <p:sp>
        <p:nvSpPr>
          <p:cNvPr id="3" name="Espace réservé du contenu 2">
            <a:extLst>
              <a:ext uri="{FF2B5EF4-FFF2-40B4-BE49-F238E27FC236}">
                <a16:creationId xmlns:a16="http://schemas.microsoft.com/office/drawing/2014/main" id="{DBECE9F6-5C1F-4612-81A9-2201CD69D060}"/>
              </a:ext>
            </a:extLst>
          </p:cNvPr>
          <p:cNvSpPr>
            <a:spLocks noGrp="1"/>
          </p:cNvSpPr>
          <p:nvPr>
            <p:ph idx="1"/>
          </p:nvPr>
        </p:nvSpPr>
        <p:spPr>
          <a:xfrm>
            <a:off x="700635" y="2293126"/>
            <a:ext cx="10691265" cy="3994397"/>
          </a:xfrm>
        </p:spPr>
        <p:txBody>
          <a:bodyPr>
            <a:normAutofit/>
          </a:bodyPr>
          <a:lstStyle/>
          <a:p>
            <a:pPr marL="0" indent="0">
              <a:buNone/>
            </a:pPr>
            <a:r>
              <a:rPr lang="fr-CA" dirty="0"/>
              <a:t>Quelques points essentiels à retenir:</a:t>
            </a:r>
          </a:p>
          <a:p>
            <a:pPr>
              <a:buFont typeface="Wingdings" panose="05000000000000000000" pitchFamily="2" charset="2"/>
              <a:buChar char="q"/>
            </a:pPr>
            <a:r>
              <a:rPr lang="fr-CA" dirty="0"/>
              <a:t> Délai : </a:t>
            </a:r>
            <a:r>
              <a:rPr lang="fr-CA" b="1" u="sng" dirty="0"/>
              <a:t>10 jours ouvrables</a:t>
            </a:r>
            <a:r>
              <a:rPr lang="fr-CA" b="1" dirty="0"/>
              <a:t> </a:t>
            </a:r>
            <a:r>
              <a:rPr lang="fr-CA" dirty="0"/>
              <a:t>à partir de la date d’affichage (9.07 a);</a:t>
            </a:r>
          </a:p>
          <a:p>
            <a:pPr>
              <a:buFont typeface="Wingdings" panose="05000000000000000000" pitchFamily="2" charset="2"/>
              <a:buChar char="q"/>
            </a:pPr>
            <a:r>
              <a:rPr lang="fr-CA" dirty="0"/>
              <a:t> compléter le formulaire de candidature et déclarer son lieu de domicile (9.07 b);</a:t>
            </a:r>
          </a:p>
          <a:p>
            <a:pPr>
              <a:buFont typeface="Wingdings" panose="05000000000000000000" pitchFamily="2" charset="2"/>
              <a:buChar char="q"/>
            </a:pPr>
            <a:r>
              <a:rPr lang="fr-CA" dirty="0"/>
              <a:t> compléter le formulaire relatif au statut d’emploi. (9.07 b)</a:t>
            </a:r>
          </a:p>
          <a:p>
            <a:pPr>
              <a:buFont typeface="Wingdings" panose="05000000000000000000" pitchFamily="2" charset="2"/>
              <a:buChar char="q"/>
            </a:pPr>
            <a:endParaRPr lang="fr-CA" dirty="0"/>
          </a:p>
          <a:p>
            <a:pPr>
              <a:buFont typeface="Wingdings" panose="05000000000000000000" pitchFamily="2" charset="2"/>
              <a:buChar char="q"/>
            </a:pPr>
            <a:r>
              <a:rPr lang="fr-CA" dirty="0"/>
              <a:t> </a:t>
            </a:r>
            <a:r>
              <a:rPr lang="fr-CA" dirty="0">
                <a:effectLst/>
                <a:latin typeface="Calisto MT" panose="02040603050505030304" pitchFamily="18" charset="0"/>
                <a:ea typeface="Calibri" panose="020F0502020204030204" pitchFamily="34" charset="0"/>
                <a:cs typeface="Times New Roman" panose="02020603050405020304" pitchFamily="18" charset="0"/>
              </a:rPr>
              <a:t>La candidate ou le candidat indique s'il désire obtenir une (1), deux (2), trois (3) ou quatre (4) charges de cours sous réserve des dispositions prévues à la clause 11.06.</a:t>
            </a:r>
            <a:endParaRPr lang="fr-CA" dirty="0"/>
          </a:p>
        </p:txBody>
      </p:sp>
      <p:pic>
        <p:nvPicPr>
          <p:cNvPr id="4" name="Image 3">
            <a:extLst>
              <a:ext uri="{FF2B5EF4-FFF2-40B4-BE49-F238E27FC236}">
                <a16:creationId xmlns:a16="http://schemas.microsoft.com/office/drawing/2014/main" id="{F3D6C93D-90FE-4D88-90E6-C02F44726E56}"/>
              </a:ext>
            </a:extLst>
          </p:cNvPr>
          <p:cNvPicPr>
            <a:picLocks noChangeAspect="1"/>
          </p:cNvPicPr>
          <p:nvPr/>
        </p:nvPicPr>
        <p:blipFill>
          <a:blip r:embed="rId2"/>
          <a:stretch>
            <a:fillRect/>
          </a:stretch>
        </p:blipFill>
        <p:spPr>
          <a:xfrm>
            <a:off x="0" y="0"/>
            <a:ext cx="2694666" cy="2030144"/>
          </a:xfrm>
          <a:prstGeom prst="rect">
            <a:avLst/>
          </a:prstGeom>
        </p:spPr>
      </p:pic>
      <p:sp>
        <p:nvSpPr>
          <p:cNvPr id="5" name="Espace réservé du numéro de diapositive 4">
            <a:extLst>
              <a:ext uri="{FF2B5EF4-FFF2-40B4-BE49-F238E27FC236}">
                <a16:creationId xmlns:a16="http://schemas.microsoft.com/office/drawing/2014/main" id="{F2589ED0-5A79-4DB1-BD2E-909A0ED0D1BF}"/>
              </a:ext>
            </a:extLst>
          </p:cNvPr>
          <p:cNvSpPr>
            <a:spLocks noGrp="1"/>
          </p:cNvSpPr>
          <p:nvPr>
            <p:ph type="sldNum" sz="quarter" idx="12"/>
          </p:nvPr>
        </p:nvSpPr>
        <p:spPr/>
        <p:txBody>
          <a:bodyPr/>
          <a:lstStyle/>
          <a:p>
            <a:fld id="{C3DB2ADC-AF19-4574-8C10-79B5B04FCA27}" type="slidenum">
              <a:rPr lang="en-US" smtClean="0"/>
              <a:t>7</a:t>
            </a:fld>
            <a:endParaRPr lang="en-US"/>
          </a:p>
        </p:txBody>
      </p:sp>
    </p:spTree>
    <p:extLst>
      <p:ext uri="{BB962C8B-B14F-4D97-AF65-F5344CB8AC3E}">
        <p14:creationId xmlns:p14="http://schemas.microsoft.com/office/powerpoint/2010/main" val="3868275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a:xfrm>
            <a:off x="939174" y="928786"/>
            <a:ext cx="10691265" cy="1371030"/>
          </a:xfrm>
        </p:spPr>
        <p:txBody>
          <a:bodyPr/>
          <a:lstStyle/>
          <a:p>
            <a:pPr algn="ctr"/>
            <a:r>
              <a:rPr lang="fr-CA" dirty="0"/>
              <a:t>Liste d’éligibilité (9.09, .10, .11)</a:t>
            </a:r>
          </a:p>
        </p:txBody>
      </p:sp>
      <p:sp>
        <p:nvSpPr>
          <p:cNvPr id="3" name="Espace réservé du contenu 2">
            <a:extLst>
              <a:ext uri="{FF2B5EF4-FFF2-40B4-BE49-F238E27FC236}">
                <a16:creationId xmlns:a16="http://schemas.microsoft.com/office/drawing/2014/main" id="{DBECE9F6-5C1F-4612-81A9-2201CD69D060}"/>
              </a:ext>
            </a:extLst>
          </p:cNvPr>
          <p:cNvSpPr>
            <a:spLocks noGrp="1"/>
          </p:cNvSpPr>
          <p:nvPr>
            <p:ph idx="1"/>
          </p:nvPr>
        </p:nvSpPr>
        <p:spPr>
          <a:xfrm>
            <a:off x="700635" y="1934817"/>
            <a:ext cx="10691265" cy="4717774"/>
          </a:xfrm>
        </p:spPr>
        <p:txBody>
          <a:bodyPr>
            <a:normAutofit/>
          </a:bodyPr>
          <a:lstStyle/>
          <a:p>
            <a:pPr marL="0" indent="0">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À la fermeture de la période de mise en candidature, </a:t>
            </a:r>
          </a:p>
          <a:p>
            <a:pPr marL="0" indent="0">
              <a:buNone/>
            </a:pPr>
            <a:r>
              <a:rPr lang="fr-CA" dirty="0"/>
              <a:t>9.10) Une liste est dressée </a:t>
            </a:r>
            <a:r>
              <a:rPr lang="fr-CA" dirty="0">
                <a:effectLst/>
                <a:latin typeface="Calisto MT" panose="02040603050505030304" pitchFamily="18" charset="0"/>
                <a:ea typeface="Calibri" panose="020F0502020204030204" pitchFamily="34" charset="0"/>
                <a:cs typeface="Times New Roman" panose="02020603050405020304" pitchFamily="18" charset="0"/>
              </a:rPr>
              <a:t>par le département ou par le secteur disciplinaire </a:t>
            </a:r>
            <a:r>
              <a:rPr lang="fr-CA" b="1" dirty="0">
                <a:effectLst/>
                <a:latin typeface="Calisto MT" panose="02040603050505030304" pitchFamily="18" charset="0"/>
                <a:ea typeface="Calibri" panose="020F0502020204030204" pitchFamily="34" charset="0"/>
                <a:cs typeface="Times New Roman" panose="02020603050405020304" pitchFamily="18" charset="0"/>
              </a:rPr>
              <a:t>par ordre décroissant de pointage </a:t>
            </a:r>
            <a:r>
              <a:rPr lang="fr-CA" dirty="0">
                <a:effectLst/>
                <a:latin typeface="Calisto MT" panose="02040603050505030304" pitchFamily="18" charset="0"/>
                <a:ea typeface="Calibri" panose="020F0502020204030204" pitchFamily="34" charset="0"/>
                <a:cs typeface="Times New Roman" panose="02020603050405020304" pitchFamily="18" charset="0"/>
              </a:rPr>
              <a:t>et comporte les renseignements suivants: </a:t>
            </a:r>
            <a:r>
              <a:rPr lang="fr-CA" dirty="0"/>
              <a:t> </a:t>
            </a:r>
          </a:p>
          <a:p>
            <a:pPr marL="0" indent="0" algn="just">
              <a:lnSpc>
                <a:spcPct val="107000"/>
              </a:lnSpc>
              <a:spcAft>
                <a:spcPts val="800"/>
              </a:spcAft>
              <a:buNone/>
            </a:pPr>
            <a:r>
              <a:rPr lang="fr-CA" dirty="0"/>
              <a:t>a) </a:t>
            </a:r>
            <a:r>
              <a:rPr lang="fr-CA" dirty="0">
                <a:effectLst/>
                <a:latin typeface="Calisto MT" panose="02040603050505030304" pitchFamily="18" charset="0"/>
                <a:ea typeface="Calibri" panose="020F0502020204030204" pitchFamily="34" charset="0"/>
                <a:cs typeface="Times New Roman" panose="02020603050405020304" pitchFamily="18" charset="0"/>
              </a:rPr>
              <a:t>les nom et prénom de la candidate ou du candidat; </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CA" dirty="0">
                <a:effectLst/>
                <a:latin typeface="Calisto MT" panose="02040603050505030304" pitchFamily="18" charset="0"/>
                <a:ea typeface="Calibri" panose="020F0502020204030204" pitchFamily="34" charset="0"/>
                <a:cs typeface="Times New Roman" panose="02020603050405020304" pitchFamily="18" charset="0"/>
              </a:rPr>
              <a:t>b) le pointage au crédit de chaque candidate ou candidat; </a:t>
            </a:r>
          </a:p>
          <a:p>
            <a:pPr marL="0" indent="0" algn="just">
              <a:lnSpc>
                <a:spcPct val="107000"/>
              </a:lnSpc>
              <a:spcAft>
                <a:spcPts val="800"/>
              </a:spcAft>
              <a:buNone/>
            </a:pPr>
            <a:r>
              <a:rPr lang="fr-CA" dirty="0">
                <a:latin typeface="Calisto MT" panose="02040603050505030304" pitchFamily="18" charset="0"/>
                <a:ea typeface="Calibri" panose="020F0502020204030204" pitchFamily="34" charset="0"/>
                <a:cs typeface="Times New Roman" panose="02020603050405020304" pitchFamily="18" charset="0"/>
              </a:rPr>
              <a:t>c) </a:t>
            </a:r>
            <a:r>
              <a:rPr lang="fr-CA" dirty="0">
                <a:effectLst/>
                <a:latin typeface="Calisto MT" panose="02040603050505030304" pitchFamily="18" charset="0"/>
                <a:ea typeface="Calibri" panose="020F0502020204030204" pitchFamily="34" charset="0"/>
                <a:cs typeface="Times New Roman" panose="02020603050405020304" pitchFamily="18" charset="0"/>
              </a:rPr>
              <a:t>le choix des charges de cours, l'horaire des cours tel qu'il apparaît, s'il y a lieu, à l'affichage et priorité selon la clause .07;</a:t>
            </a:r>
          </a:p>
          <a:p>
            <a:pPr marL="0" indent="0" algn="just">
              <a:lnSpc>
                <a:spcPct val="107000"/>
              </a:lnSpc>
              <a:spcAft>
                <a:spcPts val="800"/>
              </a:spcAft>
              <a:buNone/>
            </a:pPr>
            <a:r>
              <a:rPr lang="fr-CA" dirty="0">
                <a:latin typeface="Calisto MT" panose="02040603050505030304" pitchFamily="18" charset="0"/>
                <a:ea typeface="Calibri" panose="020F0502020204030204" pitchFamily="34" charset="0"/>
                <a:cs typeface="Times New Roman" panose="02020603050405020304" pitchFamily="18" charset="0"/>
              </a:rPr>
              <a:t>d) </a:t>
            </a:r>
            <a:r>
              <a:rPr lang="fr-CA" dirty="0">
                <a:effectLst/>
                <a:latin typeface="Calisto MT" panose="02040603050505030304" pitchFamily="18" charset="0"/>
                <a:ea typeface="Calibri" panose="020F0502020204030204" pitchFamily="34" charset="0"/>
                <a:cs typeface="Times New Roman" panose="02020603050405020304" pitchFamily="18" charset="0"/>
              </a:rPr>
              <a:t>la charge de cours postulée, pour laquelle la candidate ou le candidat répond aux exigences de qualification;   </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fr-CA"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fr-CA" dirty="0"/>
          </a:p>
        </p:txBody>
      </p:sp>
      <p:pic>
        <p:nvPicPr>
          <p:cNvPr id="4" name="Image 3">
            <a:extLst>
              <a:ext uri="{FF2B5EF4-FFF2-40B4-BE49-F238E27FC236}">
                <a16:creationId xmlns:a16="http://schemas.microsoft.com/office/drawing/2014/main" id="{6100D3E6-1747-42D4-8A07-C709CC87A086}"/>
              </a:ext>
            </a:extLst>
          </p:cNvPr>
          <p:cNvPicPr>
            <a:picLocks noChangeAspect="1"/>
          </p:cNvPicPr>
          <p:nvPr/>
        </p:nvPicPr>
        <p:blipFill>
          <a:blip r:embed="rId2"/>
          <a:stretch>
            <a:fillRect/>
          </a:stretch>
        </p:blipFill>
        <p:spPr>
          <a:xfrm>
            <a:off x="110407" y="0"/>
            <a:ext cx="2568136" cy="1934817"/>
          </a:xfrm>
          <a:prstGeom prst="rect">
            <a:avLst/>
          </a:prstGeom>
        </p:spPr>
      </p:pic>
      <p:sp>
        <p:nvSpPr>
          <p:cNvPr id="5" name="Espace réservé du numéro de diapositive 4">
            <a:extLst>
              <a:ext uri="{FF2B5EF4-FFF2-40B4-BE49-F238E27FC236}">
                <a16:creationId xmlns:a16="http://schemas.microsoft.com/office/drawing/2014/main" id="{843CCDAB-CAD9-4F75-AF04-BD982E18DD64}"/>
              </a:ext>
            </a:extLst>
          </p:cNvPr>
          <p:cNvSpPr>
            <a:spLocks noGrp="1"/>
          </p:cNvSpPr>
          <p:nvPr>
            <p:ph type="sldNum" sz="quarter" idx="12"/>
          </p:nvPr>
        </p:nvSpPr>
        <p:spPr/>
        <p:txBody>
          <a:bodyPr/>
          <a:lstStyle/>
          <a:p>
            <a:fld id="{C3DB2ADC-AF19-4574-8C10-79B5B04FCA27}" type="slidenum">
              <a:rPr lang="en-US" smtClean="0"/>
              <a:t>8</a:t>
            </a:fld>
            <a:endParaRPr lang="en-US"/>
          </a:p>
        </p:txBody>
      </p:sp>
    </p:spTree>
    <p:extLst>
      <p:ext uri="{BB962C8B-B14F-4D97-AF65-F5344CB8AC3E}">
        <p14:creationId xmlns:p14="http://schemas.microsoft.com/office/powerpoint/2010/main" val="2046077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BB701-8C1F-44E0-9DA4-EE732339D135}"/>
              </a:ext>
            </a:extLst>
          </p:cNvPr>
          <p:cNvSpPr>
            <a:spLocks noGrp="1"/>
          </p:cNvSpPr>
          <p:nvPr>
            <p:ph type="title"/>
          </p:nvPr>
        </p:nvSpPr>
        <p:spPr>
          <a:xfrm>
            <a:off x="939174" y="928786"/>
            <a:ext cx="10691265" cy="1371030"/>
          </a:xfrm>
        </p:spPr>
        <p:txBody>
          <a:bodyPr/>
          <a:lstStyle/>
          <a:p>
            <a:pPr algn="ctr"/>
            <a:r>
              <a:rPr lang="fr-CA" dirty="0"/>
              <a:t>Liste d’éligibilité (9.09, .10, .11)</a:t>
            </a:r>
          </a:p>
        </p:txBody>
      </p:sp>
      <p:sp>
        <p:nvSpPr>
          <p:cNvPr id="3" name="Espace réservé du contenu 2">
            <a:extLst>
              <a:ext uri="{FF2B5EF4-FFF2-40B4-BE49-F238E27FC236}">
                <a16:creationId xmlns:a16="http://schemas.microsoft.com/office/drawing/2014/main" id="{DBECE9F6-5C1F-4612-81A9-2201CD69D060}"/>
              </a:ext>
            </a:extLst>
          </p:cNvPr>
          <p:cNvSpPr>
            <a:spLocks noGrp="1"/>
          </p:cNvSpPr>
          <p:nvPr>
            <p:ph idx="1"/>
          </p:nvPr>
        </p:nvSpPr>
        <p:spPr>
          <a:xfrm>
            <a:off x="750367" y="2313068"/>
            <a:ext cx="10691265" cy="4717774"/>
          </a:xfrm>
        </p:spPr>
        <p:txBody>
          <a:bodyPr>
            <a:normAutofit/>
          </a:bodyPr>
          <a:lstStyle/>
          <a:p>
            <a:pPr marL="0" indent="0">
              <a:buNone/>
            </a:pPr>
            <a:r>
              <a:rPr lang="fr-CA" dirty="0">
                <a:latin typeface="Calisto MT" panose="02040603050505030304" pitchFamily="18" charset="0"/>
                <a:cs typeface="Times New Roman" panose="02020603050405020304" pitchFamily="18" charset="0"/>
              </a:rPr>
              <a:t>Suite de </a:t>
            </a:r>
            <a:r>
              <a:rPr lang="fr-CA" dirty="0"/>
              <a:t>9.10)</a:t>
            </a:r>
          </a:p>
          <a:p>
            <a:pPr marL="0" indent="0" algn="just">
              <a:lnSpc>
                <a:spcPct val="107000"/>
              </a:lnSpc>
              <a:spcAft>
                <a:spcPts val="800"/>
              </a:spcAft>
              <a:buNone/>
            </a:pPr>
            <a:r>
              <a:rPr lang="fr-CA" dirty="0"/>
              <a:t>e) </a:t>
            </a:r>
            <a:r>
              <a:rPr lang="fr-CA" dirty="0">
                <a:effectLst/>
                <a:latin typeface="Calisto MT" panose="02040603050505030304" pitchFamily="18" charset="0"/>
                <a:ea typeface="Calibri" panose="020F0502020204030204" pitchFamily="34" charset="0"/>
                <a:cs typeface="Times New Roman" panose="02020603050405020304" pitchFamily="18" charset="0"/>
              </a:rPr>
              <a:t>le nombre de charges de cours que la candidate ou le candidat désire obtenir; </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CA" dirty="0"/>
              <a:t>f) </a:t>
            </a:r>
            <a:r>
              <a:rPr lang="fr-CA" dirty="0">
                <a:effectLst/>
                <a:latin typeface="Calisto MT" panose="02040603050505030304" pitchFamily="18" charset="0"/>
                <a:ea typeface="Calibri" panose="020F0502020204030204" pitchFamily="34" charset="0"/>
                <a:cs typeface="Times New Roman" panose="02020603050405020304" pitchFamily="18" charset="0"/>
              </a:rPr>
              <a:t>la distance entre son lieu de domicile déclaré et l'endroit où le cours postulé est offert; </a:t>
            </a:r>
          </a:p>
          <a:p>
            <a:pPr marL="0" indent="0" algn="just">
              <a:lnSpc>
                <a:spcPct val="107000"/>
              </a:lnSpc>
              <a:spcAft>
                <a:spcPts val="800"/>
              </a:spcAft>
              <a:buNone/>
            </a:pPr>
            <a:r>
              <a:rPr lang="fr-CA" dirty="0">
                <a:latin typeface="Calisto MT" panose="02040603050505030304" pitchFamily="18" charset="0"/>
                <a:cs typeface="Times New Roman" panose="02020603050405020304" pitchFamily="18" charset="0"/>
              </a:rPr>
              <a:t>g) </a:t>
            </a:r>
            <a:r>
              <a:rPr lang="fr-CA" dirty="0">
                <a:effectLst/>
                <a:latin typeface="Calisto MT" panose="02040603050505030304" pitchFamily="18" charset="0"/>
                <a:ea typeface="Calibri" panose="020F0502020204030204" pitchFamily="34" charset="0"/>
                <a:cs typeface="Times New Roman" panose="02020603050405020304" pitchFamily="18" charset="0"/>
              </a:rPr>
              <a:t>le statut d'emploi de la candidate ou du candidat tel qu'il apparaît sur le formulaire de déclaration d'emploi; </a:t>
            </a:r>
          </a:p>
          <a:p>
            <a:pPr marL="0" indent="0" algn="just">
              <a:lnSpc>
                <a:spcPct val="107000"/>
              </a:lnSpc>
              <a:spcAft>
                <a:spcPts val="800"/>
              </a:spcAft>
              <a:buNone/>
            </a:pPr>
            <a:r>
              <a:rPr lang="fr-CA" dirty="0">
                <a:latin typeface="Calisto MT" panose="02040603050505030304" pitchFamily="18" charset="0"/>
                <a:cs typeface="Times New Roman" panose="02020603050405020304" pitchFamily="18" charset="0"/>
              </a:rPr>
              <a:t>h) </a:t>
            </a:r>
            <a:r>
              <a:rPr lang="fr-CA" dirty="0">
                <a:effectLst/>
                <a:latin typeface="Calisto MT" panose="02040603050505030304" pitchFamily="18" charset="0"/>
                <a:ea typeface="Calibri" panose="020F0502020204030204" pitchFamily="34" charset="0"/>
                <a:cs typeface="Times New Roman" panose="02020603050405020304" pitchFamily="18" charset="0"/>
              </a:rPr>
              <a:t>les départements et les secteurs disciplinaires dans lesquels la personne chargée de cours détient du pointage lorsqu’elle n’en a pas dans le département ou le secteur disciplinaire concerné. </a:t>
            </a:r>
            <a:endParaRPr lang="fr-CA" dirty="0"/>
          </a:p>
        </p:txBody>
      </p:sp>
      <p:pic>
        <p:nvPicPr>
          <p:cNvPr id="4" name="Image 3">
            <a:extLst>
              <a:ext uri="{FF2B5EF4-FFF2-40B4-BE49-F238E27FC236}">
                <a16:creationId xmlns:a16="http://schemas.microsoft.com/office/drawing/2014/main" id="{6100D3E6-1747-42D4-8A07-C709CC87A086}"/>
              </a:ext>
            </a:extLst>
          </p:cNvPr>
          <p:cNvPicPr>
            <a:picLocks noChangeAspect="1"/>
          </p:cNvPicPr>
          <p:nvPr/>
        </p:nvPicPr>
        <p:blipFill>
          <a:blip r:embed="rId2"/>
          <a:stretch>
            <a:fillRect/>
          </a:stretch>
        </p:blipFill>
        <p:spPr>
          <a:xfrm>
            <a:off x="110407" y="0"/>
            <a:ext cx="2568136" cy="1934817"/>
          </a:xfrm>
          <a:prstGeom prst="rect">
            <a:avLst/>
          </a:prstGeom>
        </p:spPr>
      </p:pic>
      <p:sp>
        <p:nvSpPr>
          <p:cNvPr id="5" name="Espace réservé du numéro de diapositive 4">
            <a:extLst>
              <a:ext uri="{FF2B5EF4-FFF2-40B4-BE49-F238E27FC236}">
                <a16:creationId xmlns:a16="http://schemas.microsoft.com/office/drawing/2014/main" id="{7F25A2C2-EF79-44E1-9C26-DABFD9259E5E}"/>
              </a:ext>
            </a:extLst>
          </p:cNvPr>
          <p:cNvSpPr>
            <a:spLocks noGrp="1"/>
          </p:cNvSpPr>
          <p:nvPr>
            <p:ph type="sldNum" sz="quarter" idx="12"/>
          </p:nvPr>
        </p:nvSpPr>
        <p:spPr/>
        <p:txBody>
          <a:bodyPr/>
          <a:lstStyle/>
          <a:p>
            <a:fld id="{C3DB2ADC-AF19-4574-8C10-79B5B04FCA27}" type="slidenum">
              <a:rPr lang="en-US" smtClean="0"/>
              <a:t>9</a:t>
            </a:fld>
            <a:endParaRPr lang="en-US"/>
          </a:p>
        </p:txBody>
      </p:sp>
    </p:spTree>
    <p:extLst>
      <p:ext uri="{BB962C8B-B14F-4D97-AF65-F5344CB8AC3E}">
        <p14:creationId xmlns:p14="http://schemas.microsoft.com/office/powerpoint/2010/main" val="2954111057"/>
      </p:ext>
    </p:extLst>
  </p:cSld>
  <p:clrMapOvr>
    <a:masterClrMapping/>
  </p:clrMapOvr>
</p:sld>
</file>

<file path=ppt/theme/theme1.xml><?xml version="1.0" encoding="utf-8"?>
<a:theme xmlns:a="http://schemas.openxmlformats.org/drawingml/2006/main" name="ChronicleVTI">
  <a:themeElements>
    <a:clrScheme name="Chronicle">
      <a:dk1>
        <a:srgbClr val="000000"/>
      </a:dk1>
      <a:lt1>
        <a:srgbClr val="FFFFFF"/>
      </a:lt1>
      <a:dk2>
        <a:srgbClr val="1C1C32"/>
      </a:dk2>
      <a:lt2>
        <a:srgbClr val="F8F4F1"/>
      </a:lt2>
      <a:accent1>
        <a:srgbClr val="734B67"/>
      </a:accent1>
      <a:accent2>
        <a:srgbClr val="959EBB"/>
      </a:accent2>
      <a:accent3>
        <a:srgbClr val="596781"/>
      </a:accent3>
      <a:accent4>
        <a:srgbClr val="7F6E8C"/>
      </a:accent4>
      <a:accent5>
        <a:srgbClr val="DB9A8F"/>
      </a:accent5>
      <a:accent6>
        <a:srgbClr val="C29AB1"/>
      </a:accent6>
      <a:hlink>
        <a:srgbClr val="778BA2"/>
      </a:hlink>
      <a:folHlink>
        <a:srgbClr val="A27C99"/>
      </a:folHlink>
    </a:clrScheme>
    <a:fontScheme name="Univers Calisto">
      <a:majorFont>
        <a:latin typeface="Univers Condensed"/>
        <a:ea typeface=""/>
        <a:cs typeface=""/>
      </a:majorFont>
      <a:minorFont>
        <a:latin typeface="Calisto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hronicleVTI" id="{508E4D90-5116-4BF0-876B-3F422DD1F65F}" vid="{AA21DC3D-92A8-43A4-8358-ED428371CD55}"/>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1805</TotalTime>
  <Words>4369</Words>
  <Application>Microsoft Office PowerPoint</Application>
  <PresentationFormat>Grand écran</PresentationFormat>
  <Paragraphs>197</Paragraphs>
  <Slides>35</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35</vt:i4>
      </vt:variant>
    </vt:vector>
  </HeadingPairs>
  <TitlesOfParts>
    <vt:vector size="41" baseType="lpstr">
      <vt:lpstr>Arial</vt:lpstr>
      <vt:lpstr>Calibri</vt:lpstr>
      <vt:lpstr>Calisto MT</vt:lpstr>
      <vt:lpstr>Univers Condensed</vt:lpstr>
      <vt:lpstr>Wingdings</vt:lpstr>
      <vt:lpstr>ChronicleVTI</vt:lpstr>
      <vt:lpstr>  l’affichage et l’attribution des charges de cours à l’uqar  Selon LA convention collective DE TRAVAIL  ENTRE L’uqaR ET LE scccuQar-CSN (2017-2021) </vt:lpstr>
      <vt:lpstr>Affichage (9.06)</vt:lpstr>
      <vt:lpstr>Affichage (9.06)</vt:lpstr>
      <vt:lpstr>Affichage (9.06)</vt:lpstr>
      <vt:lpstr>candidature (9.07)</vt:lpstr>
      <vt:lpstr>candidature (9.07)</vt:lpstr>
      <vt:lpstr>candidature (9.07)</vt:lpstr>
      <vt:lpstr>Liste d’éligibilité (9.09, .10, .11)</vt:lpstr>
      <vt:lpstr>Liste d’éligibilité (9.09, .10, .11)</vt:lpstr>
      <vt:lpstr>Liste d’éligibilité (9.09, .10, .11)</vt:lpstr>
      <vt:lpstr>Attribution (9.12 à 9.22) ATTRIBUTION DES CHARGES DE COURS 9.12  </vt:lpstr>
      <vt:lpstr>Attribution (9.12 à 9.22) ATTRIBUTION DES CHARGES DE COURS 9.12  </vt:lpstr>
      <vt:lpstr>Attribution (9.12 à 9.22) ATTRIBUTION DES CHARGES DE COURS 9.12  </vt:lpstr>
      <vt:lpstr>Attribution (9.12 à 9.22) Modalités d’attribution  </vt:lpstr>
      <vt:lpstr>Attribution (9.12 à 9.22) Modalités d’attribution  </vt:lpstr>
      <vt:lpstr>Attribution (9.12 à 9.22) Modalités d’attribution  </vt:lpstr>
      <vt:lpstr>Attribution (9.12 à 9.22) Modalités d’attribution  </vt:lpstr>
      <vt:lpstr>Attribution (9.12 à 9.22) Modalités d’attribution  </vt:lpstr>
      <vt:lpstr>Attribution (9.12 à 9.22) Modalités d’attribution  </vt:lpstr>
      <vt:lpstr>Attribution (9.12 à 9.22) Modalités d’attribution  </vt:lpstr>
      <vt:lpstr>Attribution (9.12 à 9.22) Modalités d’attribution  </vt:lpstr>
      <vt:lpstr>Attribution (9.12 à 9.22) ATTRIBUTION DES CHARGES DE COURS 9.12  </vt:lpstr>
      <vt:lpstr>Attribution (9.12 à 9.22) ATTRIBUTION DES CHARGES DE COURS 9.13  </vt:lpstr>
      <vt:lpstr>Attribution (9.12 à 9.22) ATTRIBUTION DES CHARGES DE COURS 9.13  </vt:lpstr>
      <vt:lpstr>Attribution (9.12 à 9.22) LISTE DE RECOMMANDATIONS D’ATTRIBUTION –  ACCEPTATION ET REFUS DES CONTRATS   </vt:lpstr>
      <vt:lpstr>Attribution (9.12 à 9.22) LISTE DE RECOMMANDATIONS D’ATTRIBUTION –  ACCEPTATION ET REFUS DES CONTRATS   </vt:lpstr>
      <vt:lpstr>Attribution (9.12 à 9.22) ATTRIBUTION DES CHARGES DE COURS DEVENUES DISPONIBLES  APRÈS L'AFFICHAGE PRÉVU À LA CLAUSE 9.06   </vt:lpstr>
      <vt:lpstr>Attribution (9.12 à 9.22) ATTRIBUTION DES CHARGES DE COURS DEVENUES DISPONIBLES  APRÈS L'AFFICHAGE PRÉVU À LA CLAUSE 9.06   </vt:lpstr>
      <vt:lpstr>Attribution (9.12 à 9.22) deuxième affichage (9.18)   </vt:lpstr>
      <vt:lpstr>Attribution (9.12 à 9.22) deuxième affichage (9.18)   </vt:lpstr>
      <vt:lpstr>Attribution (9.12 à 9.22) CHARGES DE COURS DEVENUES DISPONIBLES APRÈS LE deuxième affichage   </vt:lpstr>
      <vt:lpstr>Attribution (9.12 à 9.22) CHARGES DE COURS DEVENUES DISPONIBLES APRÈS LE deuxième affichage   </vt:lpstr>
      <vt:lpstr>TÂCHE DE LA PERSONNE  CHARGÉE DE COURS (11)   </vt:lpstr>
      <vt:lpstr>TÂCHE DE LA PERSONNE  CHARGÉE DE COURS (11)   </vt:lpstr>
      <vt:lpstr>Merci de votre attention!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Séance d’information   l’affichage et l’attribution des charges de cours à l’uqar</dc:title>
  <dc:creator>Latif Ayeva</dc:creator>
  <cp:lastModifiedBy>Ayeva Tchabagnan</cp:lastModifiedBy>
  <cp:revision>102</cp:revision>
  <dcterms:created xsi:type="dcterms:W3CDTF">2021-03-29T13:53:31Z</dcterms:created>
  <dcterms:modified xsi:type="dcterms:W3CDTF">2021-03-31T13:15:48Z</dcterms:modified>
</cp:coreProperties>
</file>